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1" r:id="rId4"/>
    <p:sldId id="262" r:id="rId5"/>
    <p:sldId id="264" r:id="rId6"/>
    <p:sldId id="265" r:id="rId7"/>
    <p:sldId id="266" r:id="rId8"/>
    <p:sldId id="267" r:id="rId9"/>
    <p:sldId id="268" r:id="rId10"/>
    <p:sldId id="281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</p:sldIdLst>
  <p:sldSz cx="9144000" cy="5143500" type="screen16x9"/>
  <p:notesSz cx="6858000" cy="9144000"/>
  <p:defaultTextStyle>
    <a:defPPr>
      <a:defRPr lang="it-IT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98"/>
    <p:restoredTop sz="94674"/>
  </p:normalViewPr>
  <p:slideViewPr>
    <p:cSldViewPr snapToGrid="0" snapToObjects="1">
      <p:cViewPr varScale="1">
        <p:scale>
          <a:sx n="165" d="100"/>
          <a:sy n="165" d="100"/>
        </p:scale>
        <p:origin x="3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0443" y="609599"/>
            <a:ext cx="8171234" cy="3028545"/>
          </a:xfrm>
        </p:spPr>
        <p:txBody>
          <a:bodyPr anchor="ctr">
            <a:noAutofit/>
          </a:bodyPr>
          <a:lstStyle>
            <a:lvl1pPr algn="ctr">
              <a:defRPr sz="5000" b="1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A4BDC-8AF9-8B45-852B-5ADDE68BBE48}" type="datetimeFigureOut">
              <a:rPr lang="it-IT" smtClean="0"/>
              <a:t>22/05/23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D0C06-4601-E344-B17A-2C7B02E6EBE2}" type="slidenum">
              <a:rPr lang="it-IT" smtClean="0"/>
              <a:t>‹N›</a:t>
            </a:fld>
            <a:endParaRPr lang="it-IT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2D802C6-B509-7B4E-811A-0359E5B96F80}"/>
              </a:ext>
            </a:extLst>
          </p:cNvPr>
          <p:cNvSpPr/>
          <p:nvPr userDrawn="1"/>
        </p:nvSpPr>
        <p:spPr bwMode="auto">
          <a:xfrm rot="10800000">
            <a:off x="251518" y="411510"/>
            <a:ext cx="1686521" cy="2503500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rgbClr val="F6C97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it-IT" dirty="0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DFF94523-F5F3-3C4D-AD58-59760D12E769}"/>
              </a:ext>
            </a:extLst>
          </p:cNvPr>
          <p:cNvSpPr/>
          <p:nvPr userDrawn="1"/>
        </p:nvSpPr>
        <p:spPr bwMode="auto">
          <a:xfrm>
            <a:off x="7164288" y="1341340"/>
            <a:ext cx="1686521" cy="2503500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rgbClr val="F6C97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it-IT" dirty="0"/>
          </a:p>
        </p:txBody>
      </p:sp>
      <p:sp>
        <p:nvSpPr>
          <p:cNvPr id="9" name="Rectangle 8" title="Divider Bar">
            <a:extLst>
              <a:ext uri="{FF2B5EF4-FFF2-40B4-BE49-F238E27FC236}">
                <a16:creationId xmlns:a16="http://schemas.microsoft.com/office/drawing/2014/main" id="{882D2CA8-9018-4948-B515-3ECBAA58B36E}"/>
              </a:ext>
            </a:extLst>
          </p:cNvPr>
          <p:cNvSpPr/>
          <p:nvPr userDrawn="1"/>
        </p:nvSpPr>
        <p:spPr>
          <a:xfrm rot="5400000">
            <a:off x="4256671" y="259298"/>
            <a:ext cx="630664" cy="9144000"/>
          </a:xfrm>
          <a:prstGeom prst="rect">
            <a:avLst/>
          </a:prstGeom>
          <a:solidFill>
            <a:srgbClr val="F6C972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 dirty="0">
              <a:solidFill>
                <a:srgbClr val="00B050"/>
              </a:solidFill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B4B2260-CB75-F646-8538-668B4D29B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4659982"/>
            <a:ext cx="360040" cy="379823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C427AEC-F10A-6445-BB85-F81CDBC6DC0C}"/>
              </a:ext>
            </a:extLst>
          </p:cNvPr>
          <p:cNvSpPr txBox="1"/>
          <p:nvPr userDrawn="1"/>
        </p:nvSpPr>
        <p:spPr>
          <a:xfrm>
            <a:off x="611561" y="4789326"/>
            <a:ext cx="853243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7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 2023 S. Lattes &amp; C. Editori SpA Torino</a:t>
            </a:r>
          </a:p>
        </p:txBody>
      </p:sp>
    </p:spTree>
    <p:extLst>
      <p:ext uri="{BB962C8B-B14F-4D97-AF65-F5344CB8AC3E}">
        <p14:creationId xmlns:p14="http://schemas.microsoft.com/office/powerpoint/2010/main" val="2490444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A4BDC-8AF9-8B45-852B-5ADDE68BBE48}" type="datetimeFigureOut">
              <a:rPr lang="it-IT" smtClean="0"/>
              <a:t>22/05/23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D0C06-4601-E344-B17A-2C7B02E6EB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9580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A4BDC-8AF9-8B45-852B-5ADDE68BBE48}" type="datetimeFigureOut">
              <a:rPr lang="it-IT" smtClean="0"/>
              <a:t>22/05/23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D0C06-4601-E344-B17A-2C7B02E6EB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5256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A4BDC-8AF9-8B45-852B-5ADDE68BBE48}" type="datetimeFigureOut">
              <a:rPr lang="it-IT" smtClean="0"/>
              <a:t>22/05/23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D0C06-4601-E344-B17A-2C7B02E6EB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9533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 title="Divider Ba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74A3BF-F8D9-E543-AA29-A16F51D1ED7D}"/>
              </a:ext>
            </a:extLst>
          </p:cNvPr>
          <p:cNvSpPr/>
          <p:nvPr userDrawn="1"/>
        </p:nvSpPr>
        <p:spPr>
          <a:xfrm rot="5400000">
            <a:off x="4228660" y="-4228657"/>
            <a:ext cx="686683" cy="9144000"/>
          </a:xfrm>
          <a:prstGeom prst="rect">
            <a:avLst/>
          </a:prstGeom>
          <a:solidFill>
            <a:srgbClr val="F6C9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 dirty="0">
              <a:solidFill>
                <a:srgbClr val="00B050"/>
              </a:solidFill>
            </a:endParaRPr>
          </a:p>
        </p:txBody>
      </p:sp>
      <p:sp>
        <p:nvSpPr>
          <p:cNvPr id="8" name="Rectangle 8" title="Divider Bar">
            <a:extLst>
              <a:ext uri="{FF2B5EF4-FFF2-40B4-BE49-F238E27FC236}">
                <a16:creationId xmlns:a16="http://schemas.microsoft.com/office/drawing/2014/main" id="{E6B94D19-5571-CD47-809A-6587C4EA0F17}"/>
              </a:ext>
            </a:extLst>
          </p:cNvPr>
          <p:cNvSpPr/>
          <p:nvPr userDrawn="1"/>
        </p:nvSpPr>
        <p:spPr>
          <a:xfrm rot="5400000">
            <a:off x="4292675" y="295302"/>
            <a:ext cx="558656" cy="9144000"/>
          </a:xfrm>
          <a:prstGeom prst="rect">
            <a:avLst/>
          </a:prstGeom>
          <a:solidFill>
            <a:srgbClr val="F6C972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 dirty="0">
              <a:solidFill>
                <a:srgbClr val="00B050"/>
              </a:solidFill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FE4A1F2F-0114-FE41-9298-33F41A5C8B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4659982"/>
            <a:ext cx="360040" cy="3798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"/>
            <a:ext cx="9132664" cy="686684"/>
          </a:xfrm>
        </p:spPr>
        <p:txBody>
          <a:bodyPr anchor="ctr">
            <a:noAutofit/>
          </a:bodyPr>
          <a:lstStyle>
            <a:lvl1pPr algn="ctr">
              <a:defRPr sz="2800" b="1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90000"/>
            <a:ext cx="7886700" cy="3263504"/>
          </a:xfrm>
        </p:spPr>
        <p:txBody>
          <a:bodyPr>
            <a:noAutofit/>
          </a:bodyPr>
          <a:lstStyle>
            <a:lvl1pPr marL="0" indent="0">
              <a:lnSpc>
                <a:spcPts val="1580"/>
              </a:lnSpc>
              <a:spcBef>
                <a:spcPts val="0"/>
              </a:spcBef>
              <a:buNone/>
              <a:defRPr sz="12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it-IT" dirty="0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A4BDC-8AF9-8B45-852B-5ADDE68BBE48}" type="datetimeFigureOut">
              <a:rPr lang="it-IT" smtClean="0"/>
              <a:t>22/05/23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D0C06-4601-E344-B17A-2C7B02E6EBE2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E0376D0-E4FD-7949-8E5D-CEB5EBC50CAD}"/>
              </a:ext>
            </a:extLst>
          </p:cNvPr>
          <p:cNvSpPr txBox="1"/>
          <p:nvPr userDrawn="1"/>
        </p:nvSpPr>
        <p:spPr>
          <a:xfrm>
            <a:off x="611561" y="4789326"/>
            <a:ext cx="853243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7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 2023 S. Lattes &amp; C. Editori SpA Torino</a:t>
            </a:r>
          </a:p>
        </p:txBody>
      </p:sp>
    </p:spTree>
    <p:extLst>
      <p:ext uri="{BB962C8B-B14F-4D97-AF65-F5344CB8AC3E}">
        <p14:creationId xmlns:p14="http://schemas.microsoft.com/office/powerpoint/2010/main" val="2702816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 title="Divider Ba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74A3BF-F8D9-E543-AA29-A16F51D1ED7D}"/>
              </a:ext>
            </a:extLst>
          </p:cNvPr>
          <p:cNvSpPr/>
          <p:nvPr userDrawn="1"/>
        </p:nvSpPr>
        <p:spPr>
          <a:xfrm rot="5400000">
            <a:off x="4228660" y="-4228657"/>
            <a:ext cx="686683" cy="9144000"/>
          </a:xfrm>
          <a:prstGeom prst="rect">
            <a:avLst/>
          </a:prstGeom>
          <a:solidFill>
            <a:srgbClr val="F6C9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 dirty="0">
              <a:solidFill>
                <a:srgbClr val="00B050"/>
              </a:solidFill>
            </a:endParaRPr>
          </a:p>
        </p:txBody>
      </p:sp>
      <p:sp>
        <p:nvSpPr>
          <p:cNvPr id="8" name="Rectangle 8" title="Divider Bar">
            <a:extLst>
              <a:ext uri="{FF2B5EF4-FFF2-40B4-BE49-F238E27FC236}">
                <a16:creationId xmlns:a16="http://schemas.microsoft.com/office/drawing/2014/main" id="{E6B94D19-5571-CD47-809A-6587C4EA0F17}"/>
              </a:ext>
            </a:extLst>
          </p:cNvPr>
          <p:cNvSpPr/>
          <p:nvPr userDrawn="1"/>
        </p:nvSpPr>
        <p:spPr>
          <a:xfrm rot="5400000">
            <a:off x="4292675" y="295302"/>
            <a:ext cx="558656" cy="9144000"/>
          </a:xfrm>
          <a:prstGeom prst="rect">
            <a:avLst/>
          </a:prstGeom>
          <a:solidFill>
            <a:srgbClr val="F6C972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 dirty="0">
              <a:solidFill>
                <a:srgbClr val="00B050"/>
              </a:solidFill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FE4A1F2F-0114-FE41-9298-33F41A5C8B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4659982"/>
            <a:ext cx="360040" cy="3798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1" y="1"/>
            <a:ext cx="8521104" cy="686684"/>
          </a:xfrm>
        </p:spPr>
        <p:txBody>
          <a:bodyPr anchor="ctr">
            <a:noAutofit/>
          </a:bodyPr>
          <a:lstStyle>
            <a:lvl1pPr algn="l">
              <a:defRPr sz="1800" b="1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90000"/>
            <a:ext cx="7886700" cy="3263504"/>
          </a:xfrm>
        </p:spPr>
        <p:txBody>
          <a:bodyPr>
            <a:noAutofit/>
          </a:bodyPr>
          <a:lstStyle>
            <a:lvl1pPr marL="0" indent="0">
              <a:lnSpc>
                <a:spcPts val="1580"/>
              </a:lnSpc>
              <a:spcBef>
                <a:spcPts val="0"/>
              </a:spcBef>
              <a:buNone/>
              <a:defRPr sz="12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it-IT" dirty="0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A4BDC-8AF9-8B45-852B-5ADDE68BBE48}" type="datetimeFigureOut">
              <a:rPr lang="it-IT" smtClean="0"/>
              <a:t>22/05/23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D0C06-4601-E344-B17A-2C7B02E6EBE2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88E6993-9046-6840-BE95-DAEE0EAAB426}"/>
              </a:ext>
            </a:extLst>
          </p:cNvPr>
          <p:cNvSpPr txBox="1"/>
          <p:nvPr userDrawn="1"/>
        </p:nvSpPr>
        <p:spPr>
          <a:xfrm>
            <a:off x="611561" y="4789326"/>
            <a:ext cx="853243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7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 2023 S. Lattes &amp; C. Editori SpA Torino</a:t>
            </a:r>
          </a:p>
        </p:txBody>
      </p:sp>
    </p:spTree>
    <p:extLst>
      <p:ext uri="{BB962C8B-B14F-4D97-AF65-F5344CB8AC3E}">
        <p14:creationId xmlns:p14="http://schemas.microsoft.com/office/powerpoint/2010/main" val="2585891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A4BDC-8AF9-8B45-852B-5ADDE68BBE48}" type="datetimeFigureOut">
              <a:rPr lang="it-IT" smtClean="0"/>
              <a:t>22/05/23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D0C06-4601-E344-B17A-2C7B02E6EB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5812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A4BDC-8AF9-8B45-852B-5ADDE68BBE48}" type="datetimeFigureOut">
              <a:rPr lang="it-IT" smtClean="0"/>
              <a:t>22/05/23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D0C06-4601-E344-B17A-2C7B02E6EB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8194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A4BDC-8AF9-8B45-852B-5ADDE68BBE48}" type="datetimeFigureOut">
              <a:rPr lang="it-IT" smtClean="0"/>
              <a:t>22/05/23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D0C06-4601-E344-B17A-2C7B02E6EB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0441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A4BDC-8AF9-8B45-852B-5ADDE68BBE48}" type="datetimeFigureOut">
              <a:rPr lang="it-IT" smtClean="0"/>
              <a:t>22/05/23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D0C06-4601-E344-B17A-2C7B02E6EB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3940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A4BDC-8AF9-8B45-852B-5ADDE68BBE48}" type="datetimeFigureOut">
              <a:rPr lang="it-IT" smtClean="0"/>
              <a:t>22/05/23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D0C06-4601-E344-B17A-2C7B02E6EB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34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A4BDC-8AF9-8B45-852B-5ADDE68BBE48}" type="datetimeFigureOut">
              <a:rPr lang="it-IT" smtClean="0"/>
              <a:t>22/05/23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D0C06-4601-E344-B17A-2C7B02E6EB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6875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A4BDC-8AF9-8B45-852B-5ADDE68BBE48}" type="datetimeFigureOut">
              <a:rPr lang="it-IT" smtClean="0"/>
              <a:t>22/05/23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D0C06-4601-E344-B17A-2C7B02E6EB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482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77DB660-EA24-054A-AD40-CA2D15C661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3520"/>
          <a:stretch/>
        </p:blipFill>
        <p:spPr>
          <a:xfrm>
            <a:off x="0" y="-1"/>
            <a:ext cx="9144000" cy="451386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25E1376-829D-0744-82B1-B50BE9BD2B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it-IT" sz="3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Unità</a:t>
            </a:r>
            <a:r>
              <a:rPr lang="it-IT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2</a:t>
            </a:r>
            <a:br>
              <a:rPr lang="it-IT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</a:br>
            <a:r>
              <a:rPr lang="it-IT" sz="6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Il </a:t>
            </a:r>
            <a:r>
              <a:rPr lang="it-IT" sz="660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continente Europa</a:t>
            </a:r>
            <a:endParaRPr lang="it-IT" sz="6600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A4711702-556E-FA45-9DAE-9862FF3E3CF6}"/>
              </a:ext>
            </a:extLst>
          </p:cNvPr>
          <p:cNvSpPr/>
          <p:nvPr/>
        </p:nvSpPr>
        <p:spPr bwMode="auto">
          <a:xfrm rot="10800000">
            <a:off x="251518" y="411510"/>
            <a:ext cx="1686521" cy="2503500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it-IT" dirty="0"/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97CD108C-FB56-884F-A50B-8E77F69ED34C}"/>
              </a:ext>
            </a:extLst>
          </p:cNvPr>
          <p:cNvSpPr/>
          <p:nvPr/>
        </p:nvSpPr>
        <p:spPr bwMode="auto">
          <a:xfrm>
            <a:off x="7164288" y="1341340"/>
            <a:ext cx="1686521" cy="2503500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1010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308932-2244-774E-8A29-F2D341694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La formazione dell’Europa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EB9485D-3D1B-D649-847A-FA57672E7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152000"/>
            <a:ext cx="7887600" cy="3263504"/>
          </a:xfrm>
        </p:spPr>
        <p:txBody>
          <a:bodyPr/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dirty="0"/>
              <a:t>Orogenesi ercinica</a:t>
            </a:r>
            <a:r>
              <a:rPr lang="it-IT" dirty="0"/>
              <a:t>: sempre nell’Era Primaria seguì la formazione dei </a:t>
            </a:r>
            <a:r>
              <a:rPr lang="it-IT" b="1" dirty="0"/>
              <a:t>monti dell’Europa centro-occidentale</a:t>
            </a:r>
            <a:r>
              <a:rPr lang="it-IT" dirty="0"/>
              <a:t> (Massiccio Centrale, Massiccio Renano, Selva Boema) e degli </a:t>
            </a:r>
            <a:r>
              <a:rPr lang="it-IT" b="1" dirty="0"/>
              <a:t>Urali</a:t>
            </a:r>
            <a:r>
              <a:rPr lang="it-IT" dirty="0"/>
              <a:t>.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dirty="0"/>
              <a:t>Orogenesi alpina</a:t>
            </a:r>
            <a:r>
              <a:rPr lang="it-IT" dirty="0"/>
              <a:t>: infine nel corso dell’Era Secondaria e Terziaria, in seguito allo scontro della placca africana con quella euroasiatica, si formò la parte meridionale dell’Europa, con le catene di </a:t>
            </a:r>
            <a:r>
              <a:rPr lang="it-IT" b="1" dirty="0"/>
              <a:t>Alpi</a:t>
            </a:r>
            <a:r>
              <a:rPr lang="it-IT" dirty="0"/>
              <a:t>, </a:t>
            </a:r>
            <a:r>
              <a:rPr lang="it-IT" b="1" dirty="0"/>
              <a:t>Appennini</a:t>
            </a:r>
            <a:r>
              <a:rPr lang="it-IT" dirty="0"/>
              <a:t>, </a:t>
            </a:r>
            <a:r>
              <a:rPr lang="it-IT" b="1" dirty="0"/>
              <a:t>Pirenei</a:t>
            </a:r>
            <a:r>
              <a:rPr lang="it-IT" dirty="0"/>
              <a:t>, </a:t>
            </a:r>
            <a:r>
              <a:rPr lang="it-IT" b="1" dirty="0"/>
              <a:t>Carpazi</a:t>
            </a:r>
            <a:r>
              <a:rPr lang="it-IT" dirty="0"/>
              <a:t>, </a:t>
            </a:r>
            <a:r>
              <a:rPr lang="it-IT" b="1" dirty="0"/>
              <a:t>Balcani</a:t>
            </a:r>
            <a:r>
              <a:rPr lang="it-IT" dirty="0"/>
              <a:t> e </a:t>
            </a:r>
            <a:r>
              <a:rPr lang="it-IT" b="1" dirty="0"/>
              <a:t>Caucaso</a:t>
            </a:r>
            <a:r>
              <a:rPr lang="it-IT" dirty="0"/>
              <a:t>. È di quest’epoca anche la formazione dell’</a:t>
            </a:r>
            <a:r>
              <a:rPr lang="it-IT" b="1" dirty="0"/>
              <a:t>Islanda</a:t>
            </a:r>
            <a:r>
              <a:rPr lang="it-IT" dirty="0"/>
              <a:t>; si tratta di aree tuttora caratterizzate da un’intensa attività vulcanica e sismica.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13213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9363D606-5732-AB48-9716-0C776AC34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b="1" dirty="0"/>
              <a:t>Le forme del paesaggio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D2B52C62-CBA5-C040-9401-00F9FCB172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it-IT" sz="1400" b="1" dirty="0">
                <a:solidFill>
                  <a:srgbClr val="FF0000"/>
                </a:solidFill>
              </a:rPr>
              <a:t>Che cosa si intende per paesaggio?</a:t>
            </a:r>
          </a:p>
          <a:p>
            <a:r>
              <a:rPr lang="it-IT" b="1" dirty="0"/>
              <a:t>La realtà intorno a noi si presenta in forme anche molto diverse tra  loro, a seconda del luogo in cui ci troviamo. </a:t>
            </a:r>
          </a:p>
          <a:p>
            <a:r>
              <a:rPr lang="it-IT" dirty="0"/>
              <a:t>Queste forme in geografia sono chiamate </a:t>
            </a:r>
            <a:r>
              <a:rPr lang="it-IT" b="1" dirty="0"/>
              <a:t>paesaggi</a:t>
            </a:r>
            <a:r>
              <a:rPr lang="it-IT" dirty="0"/>
              <a:t>. </a:t>
            </a:r>
          </a:p>
          <a:p>
            <a:r>
              <a:rPr lang="it-IT" dirty="0"/>
              <a:t>Si tratta di </a:t>
            </a:r>
            <a:r>
              <a:rPr lang="it-IT" b="1" dirty="0"/>
              <a:t>elementi naturali </a:t>
            </a:r>
            <a:r>
              <a:rPr lang="it-IT" dirty="0"/>
              <a:t>(montagne, fiumi, boschi, …) e di </a:t>
            </a:r>
            <a:r>
              <a:rPr lang="it-IT" b="1" dirty="0"/>
              <a:t>elementi creati dall’intervento </a:t>
            </a:r>
          </a:p>
          <a:p>
            <a:r>
              <a:rPr lang="it-IT" b="1" dirty="0"/>
              <a:t>dell’uomo </a:t>
            </a:r>
            <a:r>
              <a:rPr lang="it-IT" dirty="0"/>
              <a:t>(campi coltivati, strade, case, …): questi ultimi sono chiamati </a:t>
            </a:r>
            <a:r>
              <a:rPr lang="it-IT" b="1" dirty="0"/>
              <a:t>elementi antropici</a:t>
            </a:r>
            <a:r>
              <a:rPr lang="it-IT" dirty="0"/>
              <a:t>. </a:t>
            </a:r>
          </a:p>
          <a:p>
            <a:r>
              <a:rPr lang="it-IT" dirty="0"/>
              <a:t>Infine, oltre che da elementi visibili, il paesaggio è influenzato anche  da </a:t>
            </a:r>
            <a:r>
              <a:rPr lang="it-IT" b="1" dirty="0"/>
              <a:t>elementi non visibili</a:t>
            </a:r>
            <a:r>
              <a:rPr lang="it-IT" dirty="0"/>
              <a:t>, come la posizione geografica, il clima o la presenza di minerali nel sottosuolo. I paesaggi sono di tanti tipi e vengono classificati in base all’elemento più importante.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61490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CEFE0551-846C-924D-9AF4-07EFC614D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1800" b="1" dirty="0"/>
              <a:t>Le forme del paesaggio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9A9AB499-6C68-D549-BD53-BDEEBC467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90000"/>
            <a:ext cx="3294126" cy="3263504"/>
          </a:xfrm>
        </p:spPr>
        <p:txBody>
          <a:bodyPr/>
          <a:lstStyle/>
          <a:p>
            <a:pPr>
              <a:lnSpc>
                <a:spcPts val="1780"/>
              </a:lnSpc>
              <a:spcAft>
                <a:spcPts val="600"/>
              </a:spcAft>
            </a:pPr>
            <a:r>
              <a:rPr lang="it-IT" sz="1400" b="1" dirty="0">
                <a:solidFill>
                  <a:srgbClr val="FF0000"/>
                </a:solidFill>
              </a:rPr>
              <a:t>Paesaggio, ambiente </a:t>
            </a:r>
            <a:br>
              <a:rPr lang="it-IT" sz="1400" b="1" dirty="0">
                <a:solidFill>
                  <a:srgbClr val="FF0000"/>
                </a:solidFill>
              </a:rPr>
            </a:br>
            <a:r>
              <a:rPr lang="it-IT" sz="1400" b="1" dirty="0">
                <a:solidFill>
                  <a:srgbClr val="FF0000"/>
                </a:solidFill>
              </a:rPr>
              <a:t>ed ecosistema</a:t>
            </a:r>
          </a:p>
          <a:p>
            <a:r>
              <a:rPr lang="it-IT" dirty="0"/>
              <a:t>Con il termine </a:t>
            </a:r>
            <a:r>
              <a:rPr lang="it-IT" b="1" i="1" dirty="0"/>
              <a:t>ambiente</a:t>
            </a:r>
            <a:r>
              <a:rPr lang="it-IT" dirty="0"/>
              <a:t> </a:t>
            </a:r>
            <a:r>
              <a:rPr lang="it-IT" b="1" dirty="0"/>
              <a:t>si indica l’insieme degli elementi naturali </a:t>
            </a:r>
            <a:r>
              <a:rPr lang="it-IT" dirty="0"/>
              <a:t>(cioè animali, piante, terreno ma anche clima) </a:t>
            </a:r>
            <a:r>
              <a:rPr lang="it-IT" b="1" dirty="0"/>
              <a:t>e delle risorse in cui vive l’uomo</a:t>
            </a:r>
            <a:r>
              <a:rPr lang="it-IT" dirty="0"/>
              <a:t>. </a:t>
            </a:r>
          </a:p>
          <a:p>
            <a:r>
              <a:rPr lang="it-IT" dirty="0"/>
              <a:t>Invece la parola </a:t>
            </a:r>
            <a:r>
              <a:rPr lang="it-IT" b="1" i="1" dirty="0"/>
              <a:t>paesaggio</a:t>
            </a:r>
            <a:r>
              <a:rPr lang="it-IT" dirty="0"/>
              <a:t> </a:t>
            </a:r>
            <a:r>
              <a:rPr lang="it-IT" b="1" dirty="0"/>
              <a:t>indica la forma specifica assunta dall’ambiente e dal territorio</a:t>
            </a:r>
            <a:r>
              <a:rPr lang="it-IT" dirty="0"/>
              <a:t>. </a:t>
            </a:r>
          </a:p>
          <a:p>
            <a:r>
              <a:rPr lang="it-IT" dirty="0"/>
              <a:t>Un </a:t>
            </a:r>
            <a:r>
              <a:rPr lang="it-IT" b="1" i="1" dirty="0"/>
              <a:t>ecosistema</a:t>
            </a:r>
            <a:r>
              <a:rPr lang="it-IT" dirty="0"/>
              <a:t> </a:t>
            </a:r>
            <a:r>
              <a:rPr lang="it-IT" b="1" dirty="0"/>
              <a:t>è invece un ambiente biologico formato da tutti gli organismi viventi presenti in una determinata area, interagenti fra loro e con il mondo fisico. </a:t>
            </a:r>
            <a:r>
              <a:rPr lang="it-IT" dirty="0"/>
              <a:t> </a:t>
            </a:r>
          </a:p>
          <a:p>
            <a:endParaRPr lang="it-IT" dirty="0">
              <a:solidFill>
                <a:srgbClr val="FF0000"/>
              </a:solidFill>
            </a:endParaRPr>
          </a:p>
          <a:p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6C9DB55-A710-3F43-988B-FEF6D07544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20"/>
          <a:stretch/>
        </p:blipFill>
        <p:spPr>
          <a:xfrm>
            <a:off x="4059936" y="1090112"/>
            <a:ext cx="5072729" cy="294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068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CEFE0551-846C-924D-9AF4-07EFC614D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1800" b="1" dirty="0"/>
              <a:t>Le forme del paesaggio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9A9AB499-6C68-D549-BD53-BDEEBC467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90000"/>
            <a:ext cx="7887600" cy="326350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it-IT" sz="1400" b="1" dirty="0">
                <a:solidFill>
                  <a:srgbClr val="FF0000"/>
                </a:solidFill>
              </a:rPr>
              <a:t>Perché studiare la forma </a:t>
            </a:r>
            <a:br>
              <a:rPr lang="it-IT" sz="1400" b="1" dirty="0">
                <a:solidFill>
                  <a:srgbClr val="FF0000"/>
                </a:solidFill>
              </a:rPr>
            </a:br>
            <a:r>
              <a:rPr lang="it-IT" sz="1400" b="1" dirty="0">
                <a:solidFill>
                  <a:srgbClr val="FF0000"/>
                </a:solidFill>
              </a:rPr>
              <a:t>del paesaggio?</a:t>
            </a:r>
          </a:p>
          <a:p>
            <a:r>
              <a:rPr lang="it-IT" dirty="0"/>
              <a:t>Lo studio delle forme specifiche del paesaggio </a:t>
            </a:r>
            <a:br>
              <a:rPr lang="it-IT" dirty="0"/>
            </a:br>
            <a:r>
              <a:rPr lang="it-IT" dirty="0"/>
              <a:t>si chiama  </a:t>
            </a:r>
            <a:r>
              <a:rPr lang="it-IT" b="1" dirty="0"/>
              <a:t>geomorfologia</a:t>
            </a:r>
            <a:r>
              <a:rPr lang="it-IT" dirty="0"/>
              <a:t>, che significa </a:t>
            </a:r>
            <a:br>
              <a:rPr lang="it-IT" dirty="0"/>
            </a:br>
            <a:r>
              <a:rPr lang="it-IT" dirty="0"/>
              <a:t>letteralmente “studio delle  forme della Terra”. </a:t>
            </a:r>
            <a:br>
              <a:rPr lang="it-IT" dirty="0"/>
            </a:br>
            <a:r>
              <a:rPr lang="it-IT" dirty="0"/>
              <a:t>Oltre che a descrivere una determinata </a:t>
            </a:r>
            <a:br>
              <a:rPr lang="it-IT" dirty="0"/>
            </a:br>
            <a:r>
              <a:rPr lang="it-IT" dirty="0"/>
              <a:t>regione, lo studio della forma del territorio </a:t>
            </a:r>
            <a:br>
              <a:rPr lang="it-IT" dirty="0"/>
            </a:br>
            <a:r>
              <a:rPr lang="it-IT" dirty="0"/>
              <a:t>serve a comprenderne altre caratteristiche. </a:t>
            </a:r>
          </a:p>
          <a:p>
            <a:pPr>
              <a:spcAft>
                <a:spcPts val="600"/>
              </a:spcAft>
            </a:pPr>
            <a:endParaRPr lang="it-IT" sz="1600" b="1" dirty="0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r>
              <a:rPr lang="it-IT" sz="1400" b="1" dirty="0">
                <a:solidFill>
                  <a:srgbClr val="FF0000"/>
                </a:solidFill>
              </a:rPr>
              <a:t>Il paesaggio non è sempre naturale</a:t>
            </a:r>
          </a:p>
          <a:p>
            <a:r>
              <a:rPr lang="it-IT" b="1" dirty="0"/>
              <a:t>I paesaggi del tutto naturali sono ormai molto pochi</a:t>
            </a:r>
            <a:r>
              <a:rPr lang="it-IT" dirty="0"/>
              <a:t>. La maggior parte dei paesaggi a cui siamo abituati  è costituita dal </a:t>
            </a:r>
            <a:r>
              <a:rPr lang="it-IT" b="1" dirty="0"/>
              <a:t>paesaggio antropizzato</a:t>
            </a:r>
            <a:r>
              <a:rPr lang="it-IT" dirty="0"/>
              <a:t>, cioè quel tipo di paesaggio sul quale </a:t>
            </a:r>
            <a:r>
              <a:rPr lang="it-IT" b="1" dirty="0"/>
              <a:t>l’uomo è intervenuto  </a:t>
            </a:r>
            <a:r>
              <a:rPr lang="it-IT" dirty="0"/>
              <a:t>attraverso profonde modificazioni. Se in molti casi l’intervento dell’uomo </a:t>
            </a:r>
            <a:br>
              <a:rPr lang="it-IT" dirty="0"/>
            </a:br>
            <a:r>
              <a:rPr lang="it-IT" dirty="0"/>
              <a:t>ha causato e causa effetti devastanti sul paesaggio, in altri ha determinato un cambiamento nella morfologia del territorio positivamente.</a:t>
            </a:r>
          </a:p>
          <a:p>
            <a:endParaRPr lang="it-IT" dirty="0"/>
          </a:p>
          <a:p>
            <a:endParaRPr lang="it-IT" dirty="0"/>
          </a:p>
          <a:p>
            <a:endParaRPr lang="it-IT" dirty="0">
              <a:solidFill>
                <a:srgbClr val="FF0000"/>
              </a:solidFill>
            </a:endParaRPr>
          </a:p>
          <a:p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E7E138C-ECBE-644C-A9A2-C6DBB8B245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26" t="-100" r="10004"/>
          <a:stretch/>
        </p:blipFill>
        <p:spPr>
          <a:xfrm>
            <a:off x="4558145" y="782655"/>
            <a:ext cx="4585855" cy="222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478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746F1BC0-444C-9943-ABE9-28DC729B4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b="1" dirty="0"/>
              <a:t>Le forze che creano il paesaggio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416E15CF-52E6-2C4F-BCB8-DD29B5B3C3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it-IT" sz="1400" b="1" dirty="0">
                <a:solidFill>
                  <a:srgbClr val="FF0000"/>
                </a:solidFill>
              </a:rPr>
              <a:t>Come si trasforma il paesaggio?</a:t>
            </a:r>
          </a:p>
          <a:p>
            <a:r>
              <a:rPr lang="it-IT" dirty="0"/>
              <a:t>Con il passare del tempo il paesaggio si trasforma a causa delle forze che intervengono su di esso. </a:t>
            </a:r>
          </a:p>
          <a:p>
            <a:pPr>
              <a:spcAft>
                <a:spcPts val="600"/>
              </a:spcAft>
            </a:pPr>
            <a:r>
              <a:rPr lang="it-IT" dirty="0"/>
              <a:t>Le </a:t>
            </a:r>
            <a:r>
              <a:rPr lang="it-IT" b="1" dirty="0"/>
              <a:t>forze naturali </a:t>
            </a:r>
            <a:r>
              <a:rPr lang="it-IT" dirty="0"/>
              <a:t>che modificano il paesaggio possono essere: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dirty="0"/>
              <a:t>endogene</a:t>
            </a:r>
            <a:r>
              <a:rPr lang="it-IT" dirty="0"/>
              <a:t>, che letteralmente significa “di origine interna”: si tratta dei movimenti interni alla crosta terrestre (come i terremoti o le eruzioni vulcaniche); queste forze hanno determinato grossissimi sconvolgimenti nel paesaggio, come, ad esempio, la formazione delle catene montuose;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75756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746F1BC0-444C-9943-ABE9-28DC729B4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1800" b="1" dirty="0"/>
              <a:t>Le forze che creano il paesaggio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416E15CF-52E6-2C4F-BCB8-DD29B5B3C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90000"/>
            <a:ext cx="3943350" cy="3263504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="1" dirty="0"/>
              <a:t>esogene</a:t>
            </a:r>
            <a:r>
              <a:rPr lang="it-IT" dirty="0"/>
              <a:t>, cioè di origine esterna alla crosta terrestre, come ad esempio il </a:t>
            </a:r>
            <a:r>
              <a:rPr lang="it-IT" b="1" dirty="0"/>
              <a:t>calore</a:t>
            </a:r>
            <a:r>
              <a:rPr lang="it-IT" dirty="0"/>
              <a:t>, che può incidere sulla forma delle rocce, facendole dilatare, il </a:t>
            </a:r>
            <a:r>
              <a:rPr lang="it-IT" b="1" dirty="0"/>
              <a:t>vento</a:t>
            </a:r>
            <a:r>
              <a:rPr lang="it-IT" dirty="0"/>
              <a:t>, che nel tempo le consuma o ne trasporta altrove i frammenti, o infine le piogge, il ghiaccio e la neve: </a:t>
            </a:r>
            <a:r>
              <a:rPr lang="it-IT" b="1" dirty="0"/>
              <a:t>l’acqua</a:t>
            </a:r>
            <a:r>
              <a:rPr lang="it-IT" dirty="0"/>
              <a:t>, infatti, è l’agente esogeno per eccellenza. L’azione delle forze esogene avviene sempre seguendo tre fasi: </a:t>
            </a:r>
            <a:r>
              <a:rPr lang="it-IT" b="1" dirty="0"/>
              <a:t>erosione</a:t>
            </a:r>
            <a:r>
              <a:rPr lang="it-IT" dirty="0"/>
              <a:t>, </a:t>
            </a:r>
            <a:r>
              <a:rPr lang="it-IT" b="1" dirty="0"/>
              <a:t>trasporto</a:t>
            </a:r>
            <a:r>
              <a:rPr lang="it-IT" dirty="0"/>
              <a:t> e </a:t>
            </a:r>
            <a:r>
              <a:rPr lang="it-IT" b="1" dirty="0"/>
              <a:t>sedimentazione</a:t>
            </a:r>
            <a:r>
              <a:rPr lang="it-IT" dirty="0"/>
              <a:t>. Se in qualche caso i mutamenti possono essere improvvisi, come quelli causati dagli effetti dei terremoti o delle eruzioni vulcaniche, il più delle volte </a:t>
            </a:r>
            <a:r>
              <a:rPr lang="it-IT" b="1" dirty="0"/>
              <a:t>le modificazioni sono invece lentissime</a:t>
            </a:r>
            <a:r>
              <a:rPr lang="it-IT" dirty="0"/>
              <a:t>, tanto da coprire un arco di tempo di millenni, quando non addirittura di milioni di anni.</a:t>
            </a:r>
          </a:p>
          <a:p>
            <a:pPr algn="just"/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08842F2-AE25-5143-BC60-943CBE116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0300" y="812002"/>
            <a:ext cx="42037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522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76FF501C-448D-1942-819A-CA68E833A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b="1" dirty="0"/>
              <a:t>I terremoti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5665DB95-58EE-1847-B3A9-F2BC428901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it-IT" sz="1400" b="1" dirty="0">
                <a:solidFill>
                  <a:srgbClr val="FF0000"/>
                </a:solidFill>
              </a:rPr>
              <a:t>Il terremoto è provocato dal movimento delle placche</a:t>
            </a:r>
          </a:p>
          <a:p>
            <a:r>
              <a:rPr lang="it-IT" dirty="0"/>
              <a:t>In seguito al movimento delle placche sopra lo strato di  magma del mantello terrestre si verificano in modo  ricorrente terremoti (o sismi); essi </a:t>
            </a:r>
            <a:r>
              <a:rPr lang="it-IT" b="1" dirty="0"/>
              <a:t>sono vibrazioni del  terreno causate da una improvvisa liberazione di  energia</a:t>
            </a:r>
            <a:r>
              <a:rPr lang="it-IT" dirty="0"/>
              <a:t>. Quando infatti due placche si scontrano, le rocce  che le compongono entrano in tensione, accumulando  energia, finché si verifica una frattura, chiamata </a:t>
            </a:r>
            <a:r>
              <a:rPr lang="it-IT" b="1" dirty="0"/>
              <a:t>faglia</a:t>
            </a:r>
            <a:r>
              <a:rPr lang="it-IT" dirty="0"/>
              <a:t>,  che le porta a slittare in direzioni opposte.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4962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FD824746-1EA6-8645-9357-4A095C937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1800" b="1" dirty="0"/>
              <a:t>I terremoti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755A11F8-213E-2E44-A987-1334B4A6E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990000"/>
            <a:ext cx="7887600" cy="326350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it-IT" sz="1400" b="1" dirty="0">
                <a:solidFill>
                  <a:srgbClr val="FF0000"/>
                </a:solidFill>
              </a:rPr>
              <a:t>Le onde sismiche si propagano nel terreno</a:t>
            </a:r>
          </a:p>
          <a:p>
            <a:r>
              <a:rPr lang="it-IT" dirty="0"/>
              <a:t>Al momento della frattura, l’energia si libera in modo improvviso, propagandosi nel suolo sotto forma di vibrazioni: le onde sismiche partono dall’</a:t>
            </a:r>
            <a:r>
              <a:rPr lang="it-IT" b="1" dirty="0"/>
              <a:t>ipocentro</a:t>
            </a:r>
            <a:r>
              <a:rPr lang="it-IT" dirty="0"/>
              <a:t>, cioè il punto di inizio, per poi diffondersi in modo concentrico. </a:t>
            </a:r>
            <a:br>
              <a:rPr lang="it-IT" dirty="0"/>
            </a:br>
            <a:r>
              <a:rPr lang="it-IT" dirty="0"/>
              <a:t>Quando arrivano in superficie si avverte </a:t>
            </a:r>
            <a:br>
              <a:rPr lang="it-IT" dirty="0"/>
            </a:br>
            <a:r>
              <a:rPr lang="it-IT" dirty="0"/>
              <a:t>il terremoto, i cui effetti più devastanti </a:t>
            </a:r>
            <a:br>
              <a:rPr lang="it-IT" dirty="0"/>
            </a:br>
            <a:r>
              <a:rPr lang="it-IT" dirty="0"/>
              <a:t>si verificano nell’</a:t>
            </a:r>
            <a:r>
              <a:rPr lang="it-IT" b="1" dirty="0"/>
              <a:t>epicentro</a:t>
            </a:r>
            <a:r>
              <a:rPr lang="it-IT" dirty="0"/>
              <a:t>, cioè il punto </a:t>
            </a:r>
            <a:br>
              <a:rPr lang="it-IT" dirty="0"/>
            </a:br>
            <a:r>
              <a:rPr lang="it-IT" dirty="0"/>
              <a:t>della superficie terrestre verticale all’ipocentro. </a:t>
            </a:r>
          </a:p>
          <a:p>
            <a:r>
              <a:rPr lang="it-IT" dirty="0"/>
              <a:t>Se l’ipocentro delle scosse si trova sotto il </a:t>
            </a:r>
            <a:br>
              <a:rPr lang="it-IT" dirty="0"/>
            </a:br>
            <a:r>
              <a:rPr lang="it-IT" dirty="0"/>
              <a:t>mare, si verifica un maremoto (o tsunami). </a:t>
            </a:r>
            <a:br>
              <a:rPr lang="it-IT" dirty="0"/>
            </a:br>
            <a:r>
              <a:rPr lang="it-IT" dirty="0"/>
              <a:t>Lo </a:t>
            </a:r>
            <a:r>
              <a:rPr lang="it-IT" b="1" dirty="0"/>
              <a:t>tsunami</a:t>
            </a:r>
            <a:r>
              <a:rPr lang="it-IT" dirty="0"/>
              <a:t> può viaggiare attraverso </a:t>
            </a:r>
            <a:br>
              <a:rPr lang="it-IT" dirty="0"/>
            </a:br>
            <a:r>
              <a:rPr lang="it-IT" dirty="0"/>
              <a:t>l’oceano a centinaia di chilometri all’ora, </a:t>
            </a:r>
            <a:br>
              <a:rPr lang="it-IT" dirty="0"/>
            </a:br>
            <a:r>
              <a:rPr lang="it-IT" dirty="0"/>
              <a:t>crescendo di ampiezza e violenza una volta </a:t>
            </a:r>
            <a:br>
              <a:rPr lang="it-IT" dirty="0"/>
            </a:br>
            <a:r>
              <a:rPr lang="it-IT" dirty="0"/>
              <a:t>raggiunta la costa.</a:t>
            </a:r>
          </a:p>
          <a:p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E8646DD-406B-A14F-B686-11AE2AB43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453" y="1764506"/>
            <a:ext cx="4796975" cy="270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11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FD824746-1EA6-8645-9357-4A095C937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1800" b="1" dirty="0"/>
              <a:t>I terremoti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755A11F8-213E-2E44-A987-1334B4A6E8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it-IT" sz="1400" b="1" dirty="0">
                <a:solidFill>
                  <a:srgbClr val="FF0000"/>
                </a:solidFill>
              </a:rPr>
              <a:t>Come si misura un terremoto</a:t>
            </a:r>
          </a:p>
          <a:p>
            <a:pPr>
              <a:spcAft>
                <a:spcPts val="600"/>
              </a:spcAft>
            </a:pPr>
            <a:r>
              <a:rPr lang="it-IT" dirty="0"/>
              <a:t>L’intensità dei terremoti può essere misurata con due sistemi diversi: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/>
              <a:t>con la </a:t>
            </a:r>
            <a:r>
              <a:rPr lang="it-IT" b="1" dirty="0"/>
              <a:t>scala </a:t>
            </a:r>
            <a:r>
              <a:rPr lang="it-IT" b="1" dirty="0" err="1"/>
              <a:t>Mercalli</a:t>
            </a:r>
            <a:r>
              <a:rPr lang="it-IT" dirty="0"/>
              <a:t>, che misura l’intensità del sisma per mezzo della rilevazione degli effetti sul terreno, sulle persone e sugli edifici; è articolata in 12 gradi, che indicano una progressiva gravità del sisma;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dirty="0"/>
              <a:t>con la </a:t>
            </a:r>
            <a:r>
              <a:rPr lang="it-IT" b="1" dirty="0"/>
              <a:t>scala Richter</a:t>
            </a:r>
            <a:r>
              <a:rPr lang="it-IT" dirty="0"/>
              <a:t>, che misura la quantità di energia rilasciata (detta </a:t>
            </a:r>
            <a:r>
              <a:rPr lang="it-IT" b="1" dirty="0"/>
              <a:t>magnitudo</a:t>
            </a:r>
            <a:r>
              <a:rPr lang="it-IT" dirty="0"/>
              <a:t>), calcolata in base all’ampiezza dell’onda sismica e assegnandole un valore tra 1 e 10. </a:t>
            </a:r>
          </a:p>
          <a:p>
            <a:endParaRPr lang="it-IT" dirty="0"/>
          </a:p>
          <a:p>
            <a:r>
              <a:rPr lang="it-IT" dirty="0"/>
              <a:t>Lo strumento che misura l’intensità di un terremoto si chiama </a:t>
            </a:r>
            <a:r>
              <a:rPr lang="it-IT" b="1" dirty="0"/>
              <a:t>sismografo</a:t>
            </a:r>
            <a:r>
              <a:rPr lang="it-IT" dirty="0"/>
              <a:t>. Questa registrazione viene visualizzata sotto forma di grafico, il </a:t>
            </a:r>
            <a:r>
              <a:rPr lang="it-IT" b="1" dirty="0"/>
              <a:t>sismogramma</a:t>
            </a:r>
            <a:r>
              <a:rPr lang="it-IT" dirty="0"/>
              <a:t>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339071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00D27382-2F9B-A540-8BB9-F27AABA0C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b="1" dirty="0"/>
              <a:t>I vulcani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E00B031A-73CB-AF42-8EBB-1F4C315998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it-IT" sz="1400" b="1" dirty="0">
                <a:solidFill>
                  <a:srgbClr val="FF0000"/>
                </a:solidFill>
              </a:rPr>
              <a:t>Anche i vulcani sono causati dal movimento  delle placche</a:t>
            </a:r>
          </a:p>
          <a:p>
            <a:r>
              <a:rPr lang="it-IT" dirty="0"/>
              <a:t>Anche i vulcani si trovano lungo le linee di contatto delle placche terrestri. Essi infatti hanno origine da spaccature della crosta attraverso cui il magma, costituito da </a:t>
            </a:r>
            <a:r>
              <a:rPr lang="it-IT" b="1" dirty="0"/>
              <a:t>lava</a:t>
            </a:r>
            <a:r>
              <a:rPr lang="it-IT" dirty="0"/>
              <a:t>, </a:t>
            </a:r>
            <a:r>
              <a:rPr lang="it-IT" b="1" dirty="0"/>
              <a:t>gas</a:t>
            </a:r>
            <a:r>
              <a:rPr lang="it-IT" dirty="0"/>
              <a:t>, </a:t>
            </a:r>
            <a:r>
              <a:rPr lang="it-IT" b="1" dirty="0"/>
              <a:t>ceneri</a:t>
            </a:r>
            <a:r>
              <a:rPr lang="it-IT" dirty="0"/>
              <a:t> e </a:t>
            </a:r>
            <a:r>
              <a:rPr lang="it-IT" b="1" dirty="0"/>
              <a:t>lapilli</a:t>
            </a:r>
            <a:r>
              <a:rPr lang="it-IT" dirty="0"/>
              <a:t>, si fa strada verso l’esterno. </a:t>
            </a:r>
          </a:p>
          <a:p>
            <a:r>
              <a:rPr lang="it-IT" dirty="0"/>
              <a:t>Questo processo è chiamato </a:t>
            </a:r>
            <a:r>
              <a:rPr lang="it-IT" b="1" dirty="0"/>
              <a:t>eruzione</a:t>
            </a:r>
            <a:r>
              <a:rPr lang="it-IT" dirty="0"/>
              <a:t>. Il vulcano acquisisce la sua particolare forma a cono proprio in  seguito agli strati di lava che, eruzione dopo eruzione,  colano lungo i fianchi, solidificandosi e sovrapponendosi.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06237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643AC8-A931-2345-9663-A2B136FE5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b="1" dirty="0"/>
              <a:t>Il continente Europa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D30E374-067D-D942-A090-3FE1151D3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spcAft>
                <a:spcPts val="600"/>
              </a:spcAft>
            </a:pPr>
            <a:r>
              <a:rPr lang="it-IT" sz="1400" b="1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Che cos’è un continente?</a:t>
            </a:r>
            <a:endParaRPr lang="it-IT" sz="1400" b="1" dirty="0">
              <a:solidFill>
                <a:srgbClr val="FF0000"/>
              </a:solidFill>
            </a:endParaRPr>
          </a:p>
          <a:p>
            <a:r>
              <a:rPr lang="it-IT" dirty="0"/>
              <a:t>La parola continente indica una estensione continua di terraferma, circondata da oceani, talmente grande che al suo interno non si percepisce l’influenza del mare. </a:t>
            </a:r>
          </a:p>
          <a:p>
            <a:r>
              <a:rPr lang="it-IT" dirty="0"/>
              <a:t>I continenti sono 5: </a:t>
            </a:r>
            <a:r>
              <a:rPr lang="it-IT" b="1" dirty="0"/>
              <a:t>Europa</a:t>
            </a:r>
            <a:r>
              <a:rPr lang="it-IT" dirty="0"/>
              <a:t>, </a:t>
            </a:r>
            <a:r>
              <a:rPr lang="it-IT" b="1" dirty="0"/>
              <a:t>Asia</a:t>
            </a:r>
            <a:r>
              <a:rPr lang="it-IT" dirty="0"/>
              <a:t>, </a:t>
            </a:r>
            <a:r>
              <a:rPr lang="it-IT" b="1" dirty="0"/>
              <a:t>Africa</a:t>
            </a:r>
            <a:r>
              <a:rPr lang="it-IT" dirty="0"/>
              <a:t>, </a:t>
            </a:r>
            <a:r>
              <a:rPr lang="it-IT" b="1" dirty="0"/>
              <a:t>America</a:t>
            </a:r>
            <a:r>
              <a:rPr lang="it-IT" dirty="0"/>
              <a:t> e </a:t>
            </a:r>
            <a:r>
              <a:rPr lang="it-IT" b="1" dirty="0"/>
              <a:t>Oceania</a:t>
            </a:r>
            <a:r>
              <a:rPr lang="it-IT" dirty="0"/>
              <a:t>.</a:t>
            </a:r>
          </a:p>
          <a:p>
            <a:r>
              <a:rPr lang="it-IT" dirty="0"/>
              <a:t>Oltre a questi c’è </a:t>
            </a:r>
            <a:r>
              <a:rPr lang="it-IT" b="1" dirty="0"/>
              <a:t>l’Antartide</a:t>
            </a:r>
            <a:r>
              <a:rPr lang="it-IT" dirty="0"/>
              <a:t>, una grande massa continentale ricoperta dai ghiacci e praticamente disabitata.</a:t>
            </a:r>
          </a:p>
          <a:p>
            <a:r>
              <a:rPr lang="it-IT" dirty="0"/>
              <a:t>L’Europa è un continente particolare perché dal punto di vista fisico, è “solo” un’enorme e articolata penisola dell’Asia. Europa e Asia formano </a:t>
            </a:r>
            <a:r>
              <a:rPr lang="it-IT" b="1" dirty="0"/>
              <a:t>l’Eurasia</a:t>
            </a:r>
            <a:r>
              <a:rPr lang="it-IT" dirty="0"/>
              <a:t>, la più grande area di terra emersa del nostro Pianeta. </a:t>
            </a:r>
          </a:p>
        </p:txBody>
      </p:sp>
    </p:spTree>
    <p:extLst>
      <p:ext uri="{BB962C8B-B14F-4D97-AF65-F5344CB8AC3E}">
        <p14:creationId xmlns:p14="http://schemas.microsoft.com/office/powerpoint/2010/main" val="30873374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EA57A72-917B-1E47-B985-38005623D87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998033" y="686686"/>
            <a:ext cx="4141776" cy="3114176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A1387B5E-7D76-3B4E-B4FA-4E0B14F3B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1800" b="1" dirty="0"/>
              <a:t>I vulcani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2B986A06-6EA8-BE4B-82A0-9614B2BF5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90000"/>
            <a:ext cx="8386762" cy="326350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it-IT" sz="1400" b="1" dirty="0">
                <a:solidFill>
                  <a:srgbClr val="FF0000"/>
                </a:solidFill>
              </a:rPr>
              <a:t>Dentro al vulcano</a:t>
            </a:r>
          </a:p>
          <a:p>
            <a:r>
              <a:rPr lang="it-IT" dirty="0"/>
              <a:t>Al centro del vulcano si trova una cavità, chiamata,</a:t>
            </a:r>
            <a:r>
              <a:rPr lang="it-IT" b="1" dirty="0"/>
              <a:t> </a:t>
            </a:r>
            <a:br>
              <a:rPr lang="it-IT" b="1" dirty="0"/>
            </a:br>
            <a:r>
              <a:rPr lang="it-IT" b="1" dirty="0"/>
              <a:t>camera magmatica</a:t>
            </a:r>
            <a:r>
              <a:rPr lang="it-IT" dirty="0"/>
              <a:t>; un condotto, il </a:t>
            </a:r>
            <a:r>
              <a:rPr lang="it-IT" b="1" dirty="0"/>
              <a:t>camino vulcanico</a:t>
            </a:r>
            <a:r>
              <a:rPr lang="it-IT" dirty="0"/>
              <a:t>,</a:t>
            </a:r>
            <a:br>
              <a:rPr lang="it-IT" dirty="0"/>
            </a:br>
            <a:r>
              <a:rPr lang="it-IT" dirty="0"/>
              <a:t>la collega all’apertura del vulcano, detta </a:t>
            </a:r>
            <a:r>
              <a:rPr lang="it-IT" b="1" dirty="0"/>
              <a:t>cratere</a:t>
            </a:r>
            <a:r>
              <a:rPr lang="it-IT" dirty="0"/>
              <a:t>. </a:t>
            </a:r>
            <a:br>
              <a:rPr lang="it-IT" dirty="0"/>
            </a:br>
            <a:r>
              <a:rPr lang="it-IT" dirty="0"/>
              <a:t>Possono esistere anche condotti laterali che conducono </a:t>
            </a:r>
            <a:br>
              <a:rPr lang="it-IT" dirty="0"/>
            </a:br>
            <a:r>
              <a:rPr lang="it-IT" dirty="0"/>
              <a:t>a </a:t>
            </a:r>
            <a:r>
              <a:rPr lang="it-IT" b="1" dirty="0"/>
              <a:t>bocche minori </a:t>
            </a:r>
            <a:r>
              <a:rPr lang="it-IT" dirty="0"/>
              <a:t>aperte nelle pareti del vulcano. </a:t>
            </a:r>
          </a:p>
          <a:p>
            <a:r>
              <a:rPr lang="it-IT" dirty="0"/>
              <a:t>Nella camera magmatica si accumula il magma, </a:t>
            </a:r>
            <a:br>
              <a:rPr lang="it-IT" dirty="0"/>
            </a:br>
            <a:r>
              <a:rPr lang="it-IT" dirty="0"/>
              <a:t>proveniente dalle profondità della Terra, finché i gas </a:t>
            </a:r>
            <a:br>
              <a:rPr lang="it-IT" dirty="0"/>
            </a:br>
            <a:r>
              <a:rPr lang="it-IT" dirty="0"/>
              <a:t>presenti cominciano a premere talmente forte contro </a:t>
            </a:r>
            <a:br>
              <a:rPr lang="it-IT" dirty="0"/>
            </a:br>
            <a:r>
              <a:rPr lang="it-IT" dirty="0"/>
              <a:t>la roccia che chiude il camino da farla saltare. Ha così </a:t>
            </a:r>
            <a:br>
              <a:rPr lang="it-IT" dirty="0"/>
            </a:br>
            <a:r>
              <a:rPr lang="it-IT" dirty="0"/>
              <a:t>inizio l’eruzione che può essere </a:t>
            </a:r>
            <a:r>
              <a:rPr lang="it-IT" b="1" dirty="0"/>
              <a:t>effusiva</a:t>
            </a:r>
            <a:r>
              <a:rPr lang="it-IT" dirty="0"/>
              <a:t>, quando la lava,</a:t>
            </a:r>
            <a:br>
              <a:rPr lang="it-IT" dirty="0"/>
            </a:br>
            <a:r>
              <a:rPr lang="it-IT" dirty="0"/>
              <a:t> quasi liquida, cola lungo le pareti del vulcano, o </a:t>
            </a:r>
            <a:r>
              <a:rPr lang="it-IT" b="1" dirty="0"/>
              <a:t>esplosiva</a:t>
            </a:r>
            <a:r>
              <a:rPr lang="it-IT" dirty="0"/>
              <a:t>, con lava allo stato </a:t>
            </a:r>
            <a:br>
              <a:rPr lang="it-IT" dirty="0"/>
            </a:br>
            <a:r>
              <a:rPr lang="it-IT" dirty="0"/>
              <a:t>quasi solido “sparata” verso l’alto con effetti ben più disastrosi per l’ambiente</a:t>
            </a:r>
            <a:br>
              <a:rPr lang="it-IT" dirty="0"/>
            </a:br>
            <a:r>
              <a:rPr lang="it-IT" dirty="0"/>
              <a:t>circostante. I fattori che determinano la diversa natura di un’eruzione sono la composizione chimica del magma, la sua temperatura e la quantità di gas contenuto: quanto più il magma è viscoso, tanto più fa fatica a scorrere, originando così eruzioni di tipo esplosivo.</a:t>
            </a:r>
          </a:p>
          <a:p>
            <a:endParaRPr lang="it-IT" dirty="0">
              <a:solidFill>
                <a:srgbClr val="FF0000"/>
              </a:solidFill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736823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A1387B5E-7D76-3B4E-B4FA-4E0B14F3B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1800" b="1" dirty="0"/>
              <a:t>I vulcani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2B986A06-6EA8-BE4B-82A0-9614B2BF56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it-IT" sz="1400" b="1" dirty="0">
                <a:solidFill>
                  <a:srgbClr val="FF0000"/>
                </a:solidFill>
              </a:rPr>
              <a:t>Esistono vari tipi di vulcano</a:t>
            </a:r>
          </a:p>
          <a:p>
            <a:pPr>
              <a:spcAft>
                <a:spcPts val="600"/>
              </a:spcAft>
            </a:pPr>
            <a:r>
              <a:rPr lang="it-IT" dirty="0"/>
              <a:t>I vulcani si distinguono, in base alla forma del camino, in: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dirty="0"/>
              <a:t>vulcani  a condotto centrale</a:t>
            </a:r>
            <a:r>
              <a:rPr lang="it-IT" dirty="0"/>
              <a:t>, costituiti da un camino semplice con eventuali  ramificazioni secondarie;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dirty="0"/>
              <a:t>vulcani lineari</a:t>
            </a:r>
            <a:r>
              <a:rPr lang="it-IT" dirty="0"/>
              <a:t>, dotati di una serie di camini allineati lungo una frattura;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dirty="0"/>
              <a:t>vulcani areali</a:t>
            </a:r>
            <a:r>
              <a:rPr lang="it-IT" dirty="0"/>
              <a:t>, costituiti da una gigantesca fuoriuscita di lava dovuta all’erosione o al crollo della volta della cavità che la conteneva.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133550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A1387B5E-7D76-3B4E-B4FA-4E0B14F3B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1800" b="1" dirty="0"/>
              <a:t>I vulcani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2B986A06-6EA8-BE4B-82A0-9614B2BF5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90000"/>
            <a:ext cx="5264944" cy="3263504"/>
          </a:xfrm>
        </p:spPr>
        <p:txBody>
          <a:bodyPr/>
          <a:lstStyle/>
          <a:p>
            <a:r>
              <a:rPr lang="it-IT" dirty="0"/>
              <a:t>Esistono anche vulcani sottomarini. </a:t>
            </a:r>
          </a:p>
          <a:p>
            <a:r>
              <a:rPr lang="it-IT" dirty="0"/>
              <a:t>Un’altra fondamentale differenza tra i vulcani riguarda la loro attività (o inattività). </a:t>
            </a:r>
          </a:p>
          <a:p>
            <a:pPr>
              <a:spcAft>
                <a:spcPts val="600"/>
              </a:spcAft>
            </a:pPr>
            <a:r>
              <a:rPr lang="it-IT" dirty="0"/>
              <a:t>I vulcani infatti possono essere: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dirty="0"/>
              <a:t>spenti</a:t>
            </a:r>
            <a:r>
              <a:rPr lang="it-IT" dirty="0"/>
              <a:t>, se l’ultima eruzione risale a oltre 10.000 anni fa.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dirty="0"/>
              <a:t>quiescenti</a:t>
            </a:r>
            <a:r>
              <a:rPr lang="it-IT" dirty="0"/>
              <a:t>, vulcani ancora attivi che sono però da tempo in fase di riposo, come il Vesuvio a Napoli, la cui ultima eruzione risale al 1944.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dirty="0"/>
              <a:t>attivi</a:t>
            </a:r>
            <a:r>
              <a:rPr lang="it-IT" dirty="0"/>
              <a:t>, vulcani che eruttano frequentemente, come l’Etna in Sicilia.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2D0D947-E9FD-0846-9E88-4C596812E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9369" y="743836"/>
            <a:ext cx="2317786" cy="383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325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1EFD37-3CC8-F644-B7B9-148B3B0A5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1800" b="1" dirty="0"/>
              <a:t>Il continente Europa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933AE71-BDDB-D04E-B05E-BF72E5FFD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52000"/>
            <a:ext cx="3174093" cy="3263504"/>
          </a:xfrm>
        </p:spPr>
        <p:txBody>
          <a:bodyPr/>
          <a:lstStyle/>
          <a:p>
            <a:pPr>
              <a:lnSpc>
                <a:spcPts val="1780"/>
              </a:lnSpc>
              <a:spcAft>
                <a:spcPts val="600"/>
              </a:spcAft>
            </a:pPr>
            <a:r>
              <a:rPr lang="it-IT" sz="1400" b="1" dirty="0">
                <a:solidFill>
                  <a:srgbClr val="FF0000"/>
                </a:solidFill>
              </a:rPr>
              <a:t>L’Europa è un continente anomalo</a:t>
            </a:r>
          </a:p>
          <a:p>
            <a:r>
              <a:rPr lang="it-IT" dirty="0"/>
              <a:t>L’Europa oltre a non essere circondata interamente da oceani è anche un continente “piccolo”, ma molto abitato. </a:t>
            </a:r>
          </a:p>
          <a:p>
            <a:r>
              <a:rPr lang="it-IT" dirty="0"/>
              <a:t>L’Europa è considerata un continente a sé stante perché è abitata da popoli che hanno in comune millenni di storia e di cultura e che, al contrario, non hanno nulla in comune con i popoli dell’Asia.</a:t>
            </a:r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48951BB-B2AC-B544-8F3C-81F2424F9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6367" y="1258181"/>
            <a:ext cx="5287633" cy="254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26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8FB840-4C6E-3849-88C4-723E0E164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1800" b="1" dirty="0"/>
              <a:t>Il continente Europa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15532F0-E61C-F944-B62D-F32627066A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it-IT" sz="1400" b="1" dirty="0">
                <a:solidFill>
                  <a:srgbClr val="FF0000"/>
                </a:solidFill>
              </a:rPr>
              <a:t>I confini dell’Europa</a:t>
            </a:r>
            <a:endParaRPr lang="it-IT" sz="1400" b="1" dirty="0"/>
          </a:p>
          <a:p>
            <a:pPr>
              <a:spcAft>
                <a:spcPts val="600"/>
              </a:spcAft>
            </a:pPr>
            <a:r>
              <a:rPr lang="it-IT" dirty="0"/>
              <a:t>L’Europa è circondata dal mare su tre lati: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/>
              <a:t>a sud-est </a:t>
            </a:r>
            <a:r>
              <a:rPr lang="it-IT" b="1" dirty="0"/>
              <a:t>Mar di </a:t>
            </a:r>
            <a:r>
              <a:rPr lang="it-IT" b="1" dirty="0" err="1"/>
              <a:t>Marmara</a:t>
            </a:r>
            <a:r>
              <a:rPr lang="it-IT" dirty="0"/>
              <a:t>, </a:t>
            </a:r>
            <a:r>
              <a:rPr lang="it-IT" b="1" dirty="0"/>
              <a:t>stretto del Bosforo </a:t>
            </a:r>
            <a:r>
              <a:rPr lang="it-IT" dirty="0"/>
              <a:t>e </a:t>
            </a:r>
            <a:r>
              <a:rPr lang="it-IT" b="1" dirty="0"/>
              <a:t>Mar Nero </a:t>
            </a:r>
            <a:r>
              <a:rPr lang="it-IT" dirty="0"/>
              <a:t>la separano dall’Asia;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/>
              <a:t>a sud il </a:t>
            </a:r>
            <a:r>
              <a:rPr lang="it-IT" b="1" dirty="0"/>
              <a:t>Mar  Mediterraneo</a:t>
            </a:r>
            <a:r>
              <a:rPr lang="it-IT" dirty="0"/>
              <a:t> la divide dall’Africa;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/>
              <a:t>a ovest è  delimitata dall’</a:t>
            </a:r>
            <a:r>
              <a:rPr lang="it-IT" b="1" dirty="0"/>
              <a:t>Oceano Atlantico</a:t>
            </a:r>
            <a:r>
              <a:rPr lang="it-IT" dirty="0"/>
              <a:t> e a nord dal </a:t>
            </a:r>
            <a:r>
              <a:rPr lang="it-IT" b="1" dirty="0"/>
              <a:t>Mar Glaciale Artico</a:t>
            </a:r>
            <a:r>
              <a:rPr lang="it-IT" dirty="0"/>
              <a:t>;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/>
              <a:t>a est invece è separata dall’Asia dalla </a:t>
            </a:r>
            <a:r>
              <a:rPr lang="it-IT" b="1" dirty="0"/>
              <a:t>catena degli Urali</a:t>
            </a:r>
            <a:r>
              <a:rPr lang="it-IT" dirty="0"/>
              <a:t>, il </a:t>
            </a:r>
            <a:r>
              <a:rPr lang="it-IT" b="1" dirty="0"/>
              <a:t>fiume Ural</a:t>
            </a:r>
            <a:r>
              <a:rPr lang="it-IT" dirty="0"/>
              <a:t>, il </a:t>
            </a:r>
            <a:r>
              <a:rPr lang="it-IT" b="1" dirty="0"/>
              <a:t>Mar Caspio</a:t>
            </a:r>
            <a:r>
              <a:rPr lang="it-IT" dirty="0"/>
              <a:t> e le montagne del </a:t>
            </a:r>
            <a:r>
              <a:rPr lang="it-IT" b="1" dirty="0"/>
              <a:t>Caucaso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7516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941E1895-7970-C240-8E58-2051FCC54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1800" b="1" dirty="0"/>
              <a:t>Il continente Europa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7169EF80-FCED-2E45-B594-D5B53E8C48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it-IT" sz="1400" b="1" dirty="0">
                <a:solidFill>
                  <a:srgbClr val="FF0000"/>
                </a:solidFill>
              </a:rPr>
              <a:t>Un continente molto vario</a:t>
            </a:r>
          </a:p>
          <a:p>
            <a:pPr>
              <a:spcAft>
                <a:spcPts val="600"/>
              </a:spcAft>
            </a:pPr>
            <a:r>
              <a:rPr lang="it-IT" dirty="0"/>
              <a:t>L’Europa ha una </a:t>
            </a:r>
            <a:r>
              <a:rPr lang="it-IT" b="1" dirty="0"/>
              <a:t>grande varietà di paesaggi</a:t>
            </a:r>
            <a:r>
              <a:rPr lang="it-IT" dirty="0"/>
              <a:t>. Questo dipende da vari fattori: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dirty="0"/>
              <a:t>coste non lineari e penisole </a:t>
            </a:r>
            <a:r>
              <a:rPr lang="it-IT" dirty="0"/>
              <a:t>permettono una notevole influenza del mare su climi e ambienti;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/>
              <a:t>numerose </a:t>
            </a:r>
            <a:r>
              <a:rPr lang="it-IT" b="1" dirty="0"/>
              <a:t>catene montuose </a:t>
            </a:r>
            <a:r>
              <a:rPr lang="it-IT" dirty="0"/>
              <a:t>favoriscono la compresenza di ambienti molto diversi in aree vicine;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dirty="0"/>
              <a:t>ghiacciai e fiumi </a:t>
            </a:r>
            <a:r>
              <a:rPr lang="it-IT" dirty="0"/>
              <a:t>hanno formato valli e pianure;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dirty="0"/>
              <a:t>la sua storia geologica</a:t>
            </a:r>
            <a:r>
              <a:rPr lang="it-IT" dirty="0"/>
              <a:t>: la parte settentrionale, più antica, presenta rilievi più bassi, mentre l’area a sud, più recente, presenta montagne più alte.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112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CF590E94-E146-1940-BAF3-9612FE41A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b="1" dirty="0"/>
              <a:t>La formazione dell’Europa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7C96352A-3EC1-F741-94C1-24FE81F42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90000"/>
            <a:ext cx="7887600" cy="78879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it-IT" sz="1400" b="1" dirty="0">
                <a:solidFill>
                  <a:srgbClr val="FF0000"/>
                </a:solidFill>
              </a:rPr>
              <a:t>Qual è la scienza che studia la Terra?</a:t>
            </a:r>
          </a:p>
          <a:p>
            <a:r>
              <a:rPr lang="it-IT" dirty="0"/>
              <a:t>La </a:t>
            </a:r>
            <a:r>
              <a:rPr lang="it-IT" b="1" dirty="0"/>
              <a:t>geologia</a:t>
            </a:r>
            <a:r>
              <a:rPr lang="it-IT" dirty="0"/>
              <a:t> è la scienza che studia come si è formato il nostro Pianeta e come è fatto al suo interno. Per fare questo studia le </a:t>
            </a:r>
            <a:r>
              <a:rPr lang="it-IT" b="1" dirty="0"/>
              <a:t>rocce</a:t>
            </a:r>
            <a:r>
              <a:rPr lang="it-IT" dirty="0"/>
              <a:t>,</a:t>
            </a:r>
            <a:r>
              <a:rPr lang="it-IT" b="1" dirty="0"/>
              <a:t> </a:t>
            </a:r>
            <a:r>
              <a:rPr lang="it-IT" dirty="0"/>
              <a:t>i </a:t>
            </a:r>
            <a:r>
              <a:rPr lang="it-IT" b="1" dirty="0"/>
              <a:t>terremoti</a:t>
            </a:r>
            <a:r>
              <a:rPr lang="it-IT" dirty="0"/>
              <a:t> e le </a:t>
            </a:r>
            <a:r>
              <a:rPr lang="it-IT" b="1" dirty="0"/>
              <a:t>eruzioni Vulcaniche.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FDD685B-BAFC-0C4D-8F5A-CC66BC7471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80"/>
          <a:stretch/>
        </p:blipFill>
        <p:spPr>
          <a:xfrm>
            <a:off x="2344046" y="1900241"/>
            <a:ext cx="4437933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827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0C25B718-0FB9-F047-9171-49203D969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1800" b="1" dirty="0"/>
              <a:t>La formazione dell’Europa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D3FB63AB-A578-0545-91FA-9A60990084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it-IT" sz="1400" b="1" dirty="0">
                <a:solidFill>
                  <a:srgbClr val="FF0000"/>
                </a:solidFill>
              </a:rPr>
              <a:t>Come si sono formati i continenti?</a:t>
            </a:r>
          </a:p>
          <a:p>
            <a:r>
              <a:rPr lang="it-IT" dirty="0"/>
              <a:t>La disposizione attuale dei continenti è il risultato di un processo chiamato </a:t>
            </a:r>
            <a:r>
              <a:rPr lang="it-IT" b="1" dirty="0"/>
              <a:t>deriva dei continenti</a:t>
            </a:r>
            <a:r>
              <a:rPr lang="it-IT" dirty="0"/>
              <a:t>. Infatti, al di sotto della superficie del nostro Pianeta, si trova la </a:t>
            </a:r>
            <a:r>
              <a:rPr lang="it-IT" b="1" dirty="0"/>
              <a:t>crosta terrestre</a:t>
            </a:r>
            <a:r>
              <a:rPr lang="it-IT" dirty="0"/>
              <a:t>, formata da un </a:t>
            </a:r>
            <a:r>
              <a:rPr lang="it-IT" b="1" dirty="0"/>
              <a:t>mosaico di placche</a:t>
            </a:r>
            <a:r>
              <a:rPr lang="it-IT" dirty="0"/>
              <a:t> che galleggiano sul sottostante strato fluido di magma (roccia fusa) che costituisce il </a:t>
            </a:r>
            <a:r>
              <a:rPr lang="it-IT" b="1" dirty="0"/>
              <a:t>mantello terrestre</a:t>
            </a:r>
            <a:r>
              <a:rPr lang="it-IT" dirty="0"/>
              <a:t>. Di conseguenza i continenti si muovono, avvicinandosi o allontanandosi l’uno dall’altro. </a:t>
            </a:r>
          </a:p>
          <a:p>
            <a:r>
              <a:rPr lang="it-IT" dirty="0"/>
              <a:t>Secondo questa teoria, tutte le terre emerse che costituivano un unico blocco, iniziarono a separarsi dando origine ai diversi continenti.</a:t>
            </a:r>
            <a:endParaRPr lang="it-IT" b="1" dirty="0">
              <a:solidFill>
                <a:srgbClr val="FF0000"/>
              </a:solidFill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04361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0C25B718-0FB9-F047-9171-49203D969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1800" b="1" dirty="0"/>
              <a:t>La formazione dell’Europa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D3FB63AB-A578-0545-91FA-9A6099008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90000"/>
            <a:ext cx="3565979" cy="3263504"/>
          </a:xfrm>
        </p:spPr>
        <p:txBody>
          <a:bodyPr/>
          <a:lstStyle/>
          <a:p>
            <a:pPr>
              <a:lnSpc>
                <a:spcPts val="1780"/>
              </a:lnSpc>
              <a:spcAft>
                <a:spcPts val="600"/>
              </a:spcAft>
            </a:pPr>
            <a:r>
              <a:rPr lang="it-IT" sz="1400" b="1" dirty="0">
                <a:solidFill>
                  <a:srgbClr val="FF0000"/>
                </a:solidFill>
              </a:rPr>
              <a:t>La deriva dei continenti all’origine dell’Europa</a:t>
            </a:r>
          </a:p>
          <a:p>
            <a:r>
              <a:rPr lang="it-IT" dirty="0"/>
              <a:t>Anche la formazione dell’Europa è dovuta al movimento delle placche. L’attuale aspetto del nostro continente è dovuto in particolare allo </a:t>
            </a:r>
            <a:r>
              <a:rPr lang="it-IT" b="1" dirty="0"/>
              <a:t>scontro fra la placca africana e quella euroasiatica</a:t>
            </a:r>
            <a:r>
              <a:rPr lang="it-IT" dirty="0"/>
              <a:t>, </a:t>
            </a:r>
          </a:p>
          <a:p>
            <a:r>
              <a:rPr lang="it-IT" dirty="0"/>
              <a:t>in seguito a cui si sono formate le catene montuose, nell’arco di quattro orogenesi successive. </a:t>
            </a:r>
          </a:p>
          <a:p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357C3DE-C96B-7345-A12A-7A6470B99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0198" y="1424214"/>
            <a:ext cx="4815361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871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0C25B718-0FB9-F047-9171-49203D969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1800" b="1" dirty="0"/>
              <a:t>La formazione dell’Europa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D3FB63AB-A578-0545-91FA-9A6099008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90000"/>
            <a:ext cx="3718379" cy="326350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it-IT" sz="1400" b="1" dirty="0">
                <a:solidFill>
                  <a:srgbClr val="FF0000"/>
                </a:solidFill>
              </a:rPr>
              <a:t>Le tappe di formazione dell’Europa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dirty="0"/>
              <a:t>Orogenesi precambriana</a:t>
            </a:r>
            <a:r>
              <a:rPr lang="it-IT" dirty="0"/>
              <a:t>: nell’Era Arcaica si formarono le aree più antiche: </a:t>
            </a:r>
            <a:br>
              <a:rPr lang="it-IT" dirty="0"/>
            </a:br>
            <a:r>
              <a:rPr lang="it-IT" dirty="0"/>
              <a:t>la </a:t>
            </a:r>
            <a:r>
              <a:rPr lang="it-IT" b="1" dirty="0"/>
              <a:t>Piattaforma Russa </a:t>
            </a:r>
            <a:r>
              <a:rPr lang="it-IT" dirty="0"/>
              <a:t>e lo </a:t>
            </a:r>
            <a:r>
              <a:rPr lang="it-IT" b="1" dirty="0"/>
              <a:t>Scudo Baltico</a:t>
            </a:r>
            <a:r>
              <a:rPr lang="it-IT" dirty="0"/>
              <a:t>, divenute pianeggianti in seguito a una lunga azione di erosione.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dirty="0"/>
              <a:t>Orogenesi caledoniana</a:t>
            </a:r>
            <a:r>
              <a:rPr lang="it-IT" dirty="0"/>
              <a:t>: durante l’Era Primaria comparvero, in seguito alla pressione esercitata sulla placca europea da parte di quelle americana e asiatica, la </a:t>
            </a:r>
            <a:r>
              <a:rPr lang="it-IT" b="1" dirty="0"/>
              <a:t>Penisola Scandinava </a:t>
            </a:r>
            <a:r>
              <a:rPr lang="it-IT" dirty="0"/>
              <a:t>e le </a:t>
            </a:r>
            <a:r>
              <a:rPr lang="it-IT" b="1" dirty="0"/>
              <a:t>Isole Britanniche</a:t>
            </a:r>
            <a:r>
              <a:rPr lang="it-IT" dirty="0"/>
              <a:t>. </a:t>
            </a:r>
          </a:p>
          <a:p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939CCCD-D5CA-9B49-8284-9020CD655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9785" y="959650"/>
            <a:ext cx="4002880" cy="337476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AE568D5-271C-0E47-9562-65FDBD1F7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1135" y="1642691"/>
            <a:ext cx="12573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77106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208</TotalTime>
  <Words>2038</Words>
  <Application>Microsoft Macintosh PowerPoint</Application>
  <PresentationFormat>Presentazione su schermo (16:9)</PresentationFormat>
  <Paragraphs>105</Paragraphs>
  <Slides>22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Verdana</vt:lpstr>
      <vt:lpstr>Tema di Office</vt:lpstr>
      <vt:lpstr>Unità 2 Il continente Europa</vt:lpstr>
      <vt:lpstr>Il continente Europa</vt:lpstr>
      <vt:lpstr>Il continente Europa</vt:lpstr>
      <vt:lpstr>Il continente Europa</vt:lpstr>
      <vt:lpstr>Il continente Europa</vt:lpstr>
      <vt:lpstr>La formazione dell’Europa</vt:lpstr>
      <vt:lpstr>La formazione dell’Europa</vt:lpstr>
      <vt:lpstr>La formazione dell’Europa</vt:lpstr>
      <vt:lpstr>La formazione dell’Europa</vt:lpstr>
      <vt:lpstr>La formazione dell’Europa</vt:lpstr>
      <vt:lpstr>Le forme del paesaggio</vt:lpstr>
      <vt:lpstr>Le forme del paesaggio</vt:lpstr>
      <vt:lpstr>Le forme del paesaggio</vt:lpstr>
      <vt:lpstr>Le forze che creano il paesaggio</vt:lpstr>
      <vt:lpstr>Le forze che creano il paesaggio</vt:lpstr>
      <vt:lpstr>I terremoti</vt:lpstr>
      <vt:lpstr>I terremoti</vt:lpstr>
      <vt:lpstr>I terremoti</vt:lpstr>
      <vt:lpstr>I vulcani</vt:lpstr>
      <vt:lpstr>I vulcani</vt:lpstr>
      <vt:lpstr>I vulcani</vt:lpstr>
      <vt:lpstr>I vulcani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Martina Beccherle</cp:lastModifiedBy>
  <cp:revision>65</cp:revision>
  <dcterms:created xsi:type="dcterms:W3CDTF">2020-10-30T15:54:30Z</dcterms:created>
  <dcterms:modified xsi:type="dcterms:W3CDTF">2023-05-22T14:12:31Z</dcterms:modified>
</cp:coreProperties>
</file>