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9" r:id="rId5"/>
    <p:sldId id="269" r:id="rId6"/>
    <p:sldId id="315" r:id="rId7"/>
    <p:sldId id="295" r:id="rId8"/>
    <p:sldId id="546" r:id="rId9"/>
    <p:sldId id="304" r:id="rId10"/>
    <p:sldId id="547" r:id="rId11"/>
    <p:sldId id="298" r:id="rId12"/>
    <p:sldId id="548" r:id="rId13"/>
    <p:sldId id="302" r:id="rId14"/>
    <p:sldId id="549" r:id="rId15"/>
    <p:sldId id="303" r:id="rId16"/>
    <p:sldId id="312" r:id="rId17"/>
    <p:sldId id="550" r:id="rId18"/>
    <p:sldId id="551" r:id="rId19"/>
    <p:sldId id="310" r:id="rId20"/>
    <p:sldId id="552" r:id="rId21"/>
    <p:sldId id="309" r:id="rId22"/>
    <p:sldId id="313" r:id="rId23"/>
    <p:sldId id="553" r:id="rId24"/>
    <p:sldId id="286" r:id="rId25"/>
    <p:sldId id="555" r:id="rId26"/>
    <p:sldId id="556" r:id="rId27"/>
    <p:sldId id="557" r:id="rId28"/>
    <p:sldId id="564" r:id="rId29"/>
    <p:sldId id="273" r:id="rId30"/>
    <p:sldId id="565" r:id="rId31"/>
    <p:sldId id="569" r:id="rId32"/>
    <p:sldId id="272" r:id="rId33"/>
    <p:sldId id="570" r:id="rId34"/>
    <p:sldId id="270" r:id="rId35"/>
    <p:sldId id="27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BA"/>
    <a:srgbClr val="EBF1E9"/>
    <a:srgbClr val="EE7201"/>
    <a:srgbClr val="EE9F2D"/>
    <a:srgbClr val="066C81"/>
    <a:srgbClr val="245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/>
    <p:restoredTop sz="94655"/>
  </p:normalViewPr>
  <p:slideViewPr>
    <p:cSldViewPr snapToGrid="0" snapToObjects="1">
      <p:cViewPr varScale="1">
        <p:scale>
          <a:sx n="145" d="100"/>
          <a:sy n="145" d="100"/>
        </p:scale>
        <p:origin x="464" y="184"/>
      </p:cViewPr>
      <p:guideLst>
        <p:guide orient="horz" pos="107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EF189363-7360-451D-9082-94FC670A879D}"/>
    <pc:docChg chg="undo custSel addSld delSld modSld">
      <pc:chgData name="Stefano Querio" userId="b6156760-fcc4-4227-907a-4864250c618d" providerId="ADAL" clId="{EF189363-7360-451D-9082-94FC670A879D}" dt="2025-06-20T17:24:05.211" v="1415" actId="13926"/>
      <pc:docMkLst>
        <pc:docMk/>
      </pc:docMkLst>
      <pc:sldChg chg="addSp modSp mod">
        <pc:chgData name="Stefano Querio" userId="b6156760-fcc4-4227-907a-4864250c618d" providerId="ADAL" clId="{EF189363-7360-451D-9082-94FC670A879D}" dt="2025-06-20T16:34:34.609" v="1351" actId="114"/>
        <pc:sldMkLst>
          <pc:docMk/>
          <pc:sldMk cId="2390736173" sldId="259"/>
        </pc:sldMkLst>
        <pc:spChg chg="add mod">
          <ac:chgData name="Stefano Querio" userId="b6156760-fcc4-4227-907a-4864250c618d" providerId="ADAL" clId="{EF189363-7360-451D-9082-94FC670A879D}" dt="2025-06-20T16:34:34.609" v="1351" actId="114"/>
          <ac:spMkLst>
            <pc:docMk/>
            <pc:sldMk cId="2390736173" sldId="259"/>
            <ac:spMk id="2" creationId="{1C80F20B-74B2-2A67-A50C-1B0E57DAA815}"/>
          </ac:spMkLst>
        </pc:spChg>
        <pc:spChg chg="mod">
          <ac:chgData name="Stefano Querio" userId="b6156760-fcc4-4227-907a-4864250c618d" providerId="ADAL" clId="{EF189363-7360-451D-9082-94FC670A879D}" dt="2025-06-18T16:10:38.586" v="8"/>
          <ac:spMkLst>
            <pc:docMk/>
            <pc:sldMk cId="2390736173" sldId="259"/>
            <ac:spMk id="6" creationId="{BE69A924-1182-8218-0AF8-DB127F9EE234}"/>
          </ac:spMkLst>
        </pc:spChg>
        <pc:spChg chg="mod">
          <ac:chgData name="Stefano Querio" userId="b6156760-fcc4-4227-907a-4864250c618d" providerId="ADAL" clId="{EF189363-7360-451D-9082-94FC670A879D}" dt="2025-06-18T16:11:00.151" v="26"/>
          <ac:spMkLst>
            <pc:docMk/>
            <pc:sldMk cId="2390736173" sldId="259"/>
            <ac:spMk id="8" creationId="{4DBB6A40-B0D6-BC8A-785A-625F2B26D554}"/>
          </ac:spMkLst>
        </pc:spChg>
      </pc:sldChg>
      <pc:sldChg chg="del">
        <pc:chgData name="Stefano Querio" userId="b6156760-fcc4-4227-907a-4864250c618d" providerId="ADAL" clId="{EF189363-7360-451D-9082-94FC670A879D}" dt="2025-06-18T17:33:12.142" v="1341" actId="2696"/>
        <pc:sldMkLst>
          <pc:docMk/>
          <pc:sldMk cId="3044438413" sldId="265"/>
        </pc:sldMkLst>
      </pc:sldChg>
      <pc:sldChg chg="del">
        <pc:chgData name="Stefano Querio" userId="b6156760-fcc4-4227-907a-4864250c618d" providerId="ADAL" clId="{EF189363-7360-451D-9082-94FC670A879D}" dt="2025-06-18T17:33:14.093" v="1342" actId="2696"/>
        <pc:sldMkLst>
          <pc:docMk/>
          <pc:sldMk cId="570624338" sldId="266"/>
        </pc:sldMkLst>
      </pc:sldChg>
      <pc:sldChg chg="del">
        <pc:chgData name="Stefano Querio" userId="b6156760-fcc4-4227-907a-4864250c618d" providerId="ADAL" clId="{EF189363-7360-451D-9082-94FC670A879D}" dt="2025-06-18T17:33:16.333" v="1343" actId="2696"/>
        <pc:sldMkLst>
          <pc:docMk/>
          <pc:sldMk cId="4212330581" sldId="267"/>
        </pc:sldMkLst>
      </pc:sldChg>
      <pc:sldChg chg="del">
        <pc:chgData name="Stefano Querio" userId="b6156760-fcc4-4227-907a-4864250c618d" providerId="ADAL" clId="{EF189363-7360-451D-9082-94FC670A879D}" dt="2025-06-18T17:33:20.404" v="1344" actId="2696"/>
        <pc:sldMkLst>
          <pc:docMk/>
          <pc:sldMk cId="111739027" sldId="268"/>
        </pc:sldMkLst>
      </pc:sldChg>
      <pc:sldChg chg="modSp add mod">
        <pc:chgData name="Stefano Querio" userId="b6156760-fcc4-4227-907a-4864250c618d" providerId="ADAL" clId="{EF189363-7360-451D-9082-94FC670A879D}" dt="2025-06-18T16:12:25.949" v="33" actId="114"/>
        <pc:sldMkLst>
          <pc:docMk/>
          <pc:sldMk cId="2878930155" sldId="269"/>
        </pc:sldMkLst>
        <pc:spChg chg="mod">
          <ac:chgData name="Stefano Querio" userId="b6156760-fcc4-4227-907a-4864250c618d" providerId="ADAL" clId="{EF189363-7360-451D-9082-94FC670A879D}" dt="2025-06-18T16:12:25.949" v="33" actId="114"/>
          <ac:spMkLst>
            <pc:docMk/>
            <pc:sldMk cId="2878930155" sldId="269"/>
            <ac:spMk id="3" creationId="{9DC544B4-06CF-3EFC-5852-9B4EB5204892}"/>
          </ac:spMkLst>
        </pc:spChg>
      </pc:sldChg>
      <pc:sldChg chg="modSp add mod">
        <pc:chgData name="Stefano Querio" userId="b6156760-fcc4-4227-907a-4864250c618d" providerId="ADAL" clId="{EF189363-7360-451D-9082-94FC670A879D}" dt="2025-06-18T17:31:27.804" v="1333" actId="14100"/>
        <pc:sldMkLst>
          <pc:docMk/>
          <pc:sldMk cId="4000716823" sldId="270"/>
        </pc:sldMkLst>
        <pc:spChg chg="mod">
          <ac:chgData name="Stefano Querio" userId="b6156760-fcc4-4227-907a-4864250c618d" providerId="ADAL" clId="{EF189363-7360-451D-9082-94FC670A879D}" dt="2025-06-18T17:31:27.804" v="1333" actId="14100"/>
          <ac:spMkLst>
            <pc:docMk/>
            <pc:sldMk cId="4000716823" sldId="270"/>
            <ac:spMk id="2" creationId="{5A29A6E9-D7DF-E66C-5B59-26F16868896B}"/>
          </ac:spMkLst>
        </pc:spChg>
      </pc:sldChg>
      <pc:sldChg chg="modSp add mod">
        <pc:chgData name="Stefano Querio" userId="b6156760-fcc4-4227-907a-4864250c618d" providerId="ADAL" clId="{EF189363-7360-451D-9082-94FC670A879D}" dt="2025-06-20T17:24:05.211" v="1415" actId="13926"/>
        <pc:sldMkLst>
          <pc:docMk/>
          <pc:sldMk cId="1625415458" sldId="271"/>
        </pc:sldMkLst>
        <pc:spChg chg="mod">
          <ac:chgData name="Stefano Querio" userId="b6156760-fcc4-4227-907a-4864250c618d" providerId="ADAL" clId="{EF189363-7360-451D-9082-94FC670A879D}" dt="2025-06-20T17:24:05.211" v="1415" actId="13926"/>
          <ac:spMkLst>
            <pc:docMk/>
            <pc:sldMk cId="1625415458" sldId="271"/>
            <ac:spMk id="2" creationId="{1F199322-B8EB-EA52-AF97-B5AA3D50FB57}"/>
          </ac:spMkLst>
        </pc:spChg>
      </pc:sldChg>
      <pc:sldChg chg="modSp add mod">
        <pc:chgData name="Stefano Querio" userId="b6156760-fcc4-4227-907a-4864250c618d" providerId="ADAL" clId="{EF189363-7360-451D-9082-94FC670A879D}" dt="2025-06-18T17:29:50.588" v="1319" actId="948"/>
        <pc:sldMkLst>
          <pc:docMk/>
          <pc:sldMk cId="1341896649" sldId="272"/>
        </pc:sldMkLst>
        <pc:spChg chg="mod">
          <ac:chgData name="Stefano Querio" userId="b6156760-fcc4-4227-907a-4864250c618d" providerId="ADAL" clId="{EF189363-7360-451D-9082-94FC670A879D}" dt="2025-06-18T17:29:50.588" v="1319" actId="948"/>
          <ac:spMkLst>
            <pc:docMk/>
            <pc:sldMk cId="1341896649" sldId="272"/>
            <ac:spMk id="2" creationId="{1B2DEA71-2C73-285D-811D-D8CD71E9BF52}"/>
          </ac:spMkLst>
        </pc:spChg>
      </pc:sldChg>
      <pc:sldChg chg="modSp add mod">
        <pc:chgData name="Stefano Querio" userId="b6156760-fcc4-4227-907a-4864250c618d" providerId="ADAL" clId="{EF189363-7360-451D-9082-94FC670A879D}" dt="2025-06-18T17:12:04.869" v="650" actId="1076"/>
        <pc:sldMkLst>
          <pc:docMk/>
          <pc:sldMk cId="2129295444" sldId="273"/>
        </pc:sldMkLst>
        <pc:spChg chg="mod">
          <ac:chgData name="Stefano Querio" userId="b6156760-fcc4-4227-907a-4864250c618d" providerId="ADAL" clId="{EF189363-7360-451D-9082-94FC670A879D}" dt="2025-06-18T17:11:19.284" v="634" actId="114"/>
          <ac:spMkLst>
            <pc:docMk/>
            <pc:sldMk cId="2129295444" sldId="273"/>
            <ac:spMk id="2" creationId="{8F4D7BE4-7970-240A-A008-0E5C4C570772}"/>
          </ac:spMkLst>
        </pc:spChg>
        <pc:graphicFrameChg chg="mod modGraphic">
          <ac:chgData name="Stefano Querio" userId="b6156760-fcc4-4227-907a-4864250c618d" providerId="ADAL" clId="{EF189363-7360-451D-9082-94FC670A879D}" dt="2025-06-18T17:12:04.869" v="650" actId="1076"/>
          <ac:graphicFrameMkLst>
            <pc:docMk/>
            <pc:sldMk cId="2129295444" sldId="273"/>
            <ac:graphicFrameMk id="3" creationId="{862BA75B-FDE5-C2F8-AB52-C497533AB04D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6:54:01.075" v="344" actId="947"/>
        <pc:sldMkLst>
          <pc:docMk/>
          <pc:sldMk cId="2230090602" sldId="286"/>
        </pc:sldMkLst>
        <pc:spChg chg="mod">
          <ac:chgData name="Stefano Querio" userId="b6156760-fcc4-4227-907a-4864250c618d" providerId="ADAL" clId="{EF189363-7360-451D-9082-94FC670A879D}" dt="2025-06-18T16:54:01.075" v="344" actId="947"/>
          <ac:spMkLst>
            <pc:docMk/>
            <pc:sldMk cId="2230090602" sldId="286"/>
            <ac:spMk id="2" creationId="{07D7BD34-3F8A-B84B-EB06-5B9E756735D0}"/>
          </ac:spMkLst>
        </pc:spChg>
        <pc:spChg chg="mod">
          <ac:chgData name="Stefano Querio" userId="b6156760-fcc4-4227-907a-4864250c618d" providerId="ADAL" clId="{EF189363-7360-451D-9082-94FC670A879D}" dt="2025-06-18T16:53:28.639" v="342" actId="1035"/>
          <ac:spMkLst>
            <pc:docMk/>
            <pc:sldMk cId="2230090602" sldId="286"/>
            <ac:spMk id="3" creationId="{D04D3080-76D9-7EE9-95C0-2547D3F6DD0F}"/>
          </ac:spMkLst>
        </pc:spChg>
        <pc:spChg chg="mod">
          <ac:chgData name="Stefano Querio" userId="b6156760-fcc4-4227-907a-4864250c618d" providerId="ADAL" clId="{EF189363-7360-451D-9082-94FC670A879D}" dt="2025-06-18T16:53:23.333" v="341" actId="1036"/>
          <ac:spMkLst>
            <pc:docMk/>
            <pc:sldMk cId="2230090602" sldId="286"/>
            <ac:spMk id="4" creationId="{6F0EBB65-253C-DAFB-5F25-53C20671A63A}"/>
          </ac:spMkLst>
        </pc:spChg>
      </pc:sldChg>
      <pc:sldChg chg="modSp add mod">
        <pc:chgData name="Stefano Querio" userId="b6156760-fcc4-4227-907a-4864250c618d" providerId="ADAL" clId="{EF189363-7360-451D-9082-94FC670A879D}" dt="2025-06-18T16:17:18.656" v="67" actId="948"/>
        <pc:sldMkLst>
          <pc:docMk/>
          <pc:sldMk cId="1498714005" sldId="295"/>
        </pc:sldMkLst>
        <pc:spChg chg="mod">
          <ac:chgData name="Stefano Querio" userId="b6156760-fcc4-4227-907a-4864250c618d" providerId="ADAL" clId="{EF189363-7360-451D-9082-94FC670A879D}" dt="2025-06-18T16:17:18.656" v="67" actId="948"/>
          <ac:spMkLst>
            <pc:docMk/>
            <pc:sldMk cId="1498714005" sldId="295"/>
            <ac:spMk id="2" creationId="{C9F60271-2A0E-B757-9250-430C5470D453}"/>
          </ac:spMkLst>
        </pc:spChg>
      </pc:sldChg>
      <pc:sldChg chg="modSp add mod">
        <pc:chgData name="Stefano Querio" userId="b6156760-fcc4-4227-907a-4864250c618d" providerId="ADAL" clId="{EF189363-7360-451D-9082-94FC670A879D}" dt="2025-06-18T16:26:01.424" v="138" actId="948"/>
        <pc:sldMkLst>
          <pc:docMk/>
          <pc:sldMk cId="453494136" sldId="298"/>
        </pc:sldMkLst>
        <pc:spChg chg="mod">
          <ac:chgData name="Stefano Querio" userId="b6156760-fcc4-4227-907a-4864250c618d" providerId="ADAL" clId="{EF189363-7360-451D-9082-94FC670A879D}" dt="2025-06-18T16:26:01.424" v="138" actId="948"/>
          <ac:spMkLst>
            <pc:docMk/>
            <pc:sldMk cId="453494136" sldId="298"/>
            <ac:spMk id="2" creationId="{E4977BDD-66DF-C05D-2732-D3DA050833AB}"/>
          </ac:spMkLst>
        </pc:spChg>
      </pc:sldChg>
      <pc:sldChg chg="modSp add mod">
        <pc:chgData name="Stefano Querio" userId="b6156760-fcc4-4227-907a-4864250c618d" providerId="ADAL" clId="{EF189363-7360-451D-9082-94FC670A879D}" dt="2025-06-18T16:28:58.757" v="162" actId="14100"/>
        <pc:sldMkLst>
          <pc:docMk/>
          <pc:sldMk cId="4068035061" sldId="302"/>
        </pc:sldMkLst>
        <pc:spChg chg="mod">
          <ac:chgData name="Stefano Querio" userId="b6156760-fcc4-4227-907a-4864250c618d" providerId="ADAL" clId="{EF189363-7360-451D-9082-94FC670A879D}" dt="2025-06-18T16:28:58.757" v="162" actId="14100"/>
          <ac:spMkLst>
            <pc:docMk/>
            <pc:sldMk cId="4068035061" sldId="302"/>
            <ac:spMk id="2" creationId="{53C79F1C-8BBB-7765-BFFF-98F116C00070}"/>
          </ac:spMkLst>
        </pc:spChg>
      </pc:sldChg>
      <pc:sldChg chg="modSp add mod">
        <pc:chgData name="Stefano Querio" userId="b6156760-fcc4-4227-907a-4864250c618d" providerId="ADAL" clId="{EF189363-7360-451D-9082-94FC670A879D}" dt="2025-06-18T16:31:50.822" v="192" actId="948"/>
        <pc:sldMkLst>
          <pc:docMk/>
          <pc:sldMk cId="503274601" sldId="303"/>
        </pc:sldMkLst>
        <pc:spChg chg="mod">
          <ac:chgData name="Stefano Querio" userId="b6156760-fcc4-4227-907a-4864250c618d" providerId="ADAL" clId="{EF189363-7360-451D-9082-94FC670A879D}" dt="2025-06-18T16:31:50.822" v="192" actId="948"/>
          <ac:spMkLst>
            <pc:docMk/>
            <pc:sldMk cId="503274601" sldId="303"/>
            <ac:spMk id="2" creationId="{C5A387AA-703D-BB9B-CF8E-D205F1FD21F9}"/>
          </ac:spMkLst>
        </pc:spChg>
      </pc:sldChg>
      <pc:sldChg chg="modSp add mod">
        <pc:chgData name="Stefano Querio" userId="b6156760-fcc4-4227-907a-4864250c618d" providerId="ADAL" clId="{EF189363-7360-451D-9082-94FC670A879D}" dt="2025-06-18T16:22:59.733" v="100" actId="255"/>
        <pc:sldMkLst>
          <pc:docMk/>
          <pc:sldMk cId="903634552" sldId="304"/>
        </pc:sldMkLst>
        <pc:spChg chg="mod">
          <ac:chgData name="Stefano Querio" userId="b6156760-fcc4-4227-907a-4864250c618d" providerId="ADAL" clId="{EF189363-7360-451D-9082-94FC670A879D}" dt="2025-06-18T16:22:59.733" v="100" actId="255"/>
          <ac:spMkLst>
            <pc:docMk/>
            <pc:sldMk cId="903634552" sldId="304"/>
            <ac:spMk id="2" creationId="{411F5EB6-98ED-C969-3B63-7E5F09B40DD3}"/>
          </ac:spMkLst>
        </pc:spChg>
      </pc:sldChg>
      <pc:sldChg chg="modSp add mod">
        <pc:chgData name="Stefano Querio" userId="b6156760-fcc4-4227-907a-4864250c618d" providerId="ADAL" clId="{EF189363-7360-451D-9082-94FC670A879D}" dt="2025-06-20T16:58:51.815" v="1352" actId="14100"/>
        <pc:sldMkLst>
          <pc:docMk/>
          <pc:sldMk cId="3694597750" sldId="309"/>
        </pc:sldMkLst>
        <pc:spChg chg="mod">
          <ac:chgData name="Stefano Querio" userId="b6156760-fcc4-4227-907a-4864250c618d" providerId="ADAL" clId="{EF189363-7360-451D-9082-94FC670A879D}" dt="2025-06-20T16:58:51.815" v="1352" actId="14100"/>
          <ac:spMkLst>
            <pc:docMk/>
            <pc:sldMk cId="3694597750" sldId="309"/>
            <ac:spMk id="2" creationId="{27365EE6-1EAB-DA87-0E09-06E8E3208EFA}"/>
          </ac:spMkLst>
        </pc:spChg>
      </pc:sldChg>
      <pc:sldChg chg="modSp add mod">
        <pc:chgData name="Stefano Querio" userId="b6156760-fcc4-4227-907a-4864250c618d" providerId="ADAL" clId="{EF189363-7360-451D-9082-94FC670A879D}" dt="2025-06-18T16:40:02.972" v="261" actId="20577"/>
        <pc:sldMkLst>
          <pc:docMk/>
          <pc:sldMk cId="570447079" sldId="310"/>
        </pc:sldMkLst>
        <pc:spChg chg="mod">
          <ac:chgData name="Stefano Querio" userId="b6156760-fcc4-4227-907a-4864250c618d" providerId="ADAL" clId="{EF189363-7360-451D-9082-94FC670A879D}" dt="2025-06-18T16:40:02.972" v="261" actId="20577"/>
          <ac:spMkLst>
            <pc:docMk/>
            <pc:sldMk cId="570447079" sldId="310"/>
            <ac:spMk id="2" creationId="{F7AAAF00-5BBA-2F82-7DDC-81D916A70B89}"/>
          </ac:spMkLst>
        </pc:spChg>
      </pc:sldChg>
      <pc:sldChg chg="modSp add mod">
        <pc:chgData name="Stefano Querio" userId="b6156760-fcc4-4227-907a-4864250c618d" providerId="ADAL" clId="{EF189363-7360-451D-9082-94FC670A879D}" dt="2025-06-18T16:32:08.591" v="193" actId="255"/>
        <pc:sldMkLst>
          <pc:docMk/>
          <pc:sldMk cId="1493780401" sldId="312"/>
        </pc:sldMkLst>
        <pc:spChg chg="mod">
          <ac:chgData name="Stefano Querio" userId="b6156760-fcc4-4227-907a-4864250c618d" providerId="ADAL" clId="{EF189363-7360-451D-9082-94FC670A879D}" dt="2025-06-18T16:32:08.591" v="193" actId="255"/>
          <ac:spMkLst>
            <pc:docMk/>
            <pc:sldMk cId="1493780401" sldId="312"/>
            <ac:spMk id="2" creationId="{6F24F4BB-BE20-2AAC-B68F-B644784C9904}"/>
          </ac:spMkLst>
        </pc:spChg>
      </pc:sldChg>
      <pc:sldChg chg="modSp add mod">
        <pc:chgData name="Stefano Querio" userId="b6156760-fcc4-4227-907a-4864250c618d" providerId="ADAL" clId="{EF189363-7360-451D-9082-94FC670A879D}" dt="2025-06-18T16:43:58.430" v="296" actId="255"/>
        <pc:sldMkLst>
          <pc:docMk/>
          <pc:sldMk cId="2309468373" sldId="313"/>
        </pc:sldMkLst>
        <pc:spChg chg="mod">
          <ac:chgData name="Stefano Querio" userId="b6156760-fcc4-4227-907a-4864250c618d" providerId="ADAL" clId="{EF189363-7360-451D-9082-94FC670A879D}" dt="2025-06-18T16:43:58.430" v="296" actId="255"/>
          <ac:spMkLst>
            <pc:docMk/>
            <pc:sldMk cId="2309468373" sldId="313"/>
            <ac:spMk id="2" creationId="{03F182CB-57CB-B779-9A79-49AFA085DCBD}"/>
          </ac:spMkLst>
        </pc:spChg>
      </pc:sldChg>
      <pc:sldChg chg="modSp add mod">
        <pc:chgData name="Stefano Querio" userId="b6156760-fcc4-4227-907a-4864250c618d" providerId="ADAL" clId="{EF189363-7360-451D-9082-94FC670A879D}" dt="2025-06-18T16:15:51.407" v="53" actId="948"/>
        <pc:sldMkLst>
          <pc:docMk/>
          <pc:sldMk cId="2034182006" sldId="315"/>
        </pc:sldMkLst>
        <pc:spChg chg="mod">
          <ac:chgData name="Stefano Querio" userId="b6156760-fcc4-4227-907a-4864250c618d" providerId="ADAL" clId="{EF189363-7360-451D-9082-94FC670A879D}" dt="2025-06-18T16:15:51.407" v="53" actId="948"/>
          <ac:spMkLst>
            <pc:docMk/>
            <pc:sldMk cId="2034182006" sldId="315"/>
            <ac:spMk id="2" creationId="{9A384929-24B5-025D-57BE-26FC34FC33F4}"/>
          </ac:spMkLst>
        </pc:spChg>
        <pc:graphicFrameChg chg="modGraphic">
          <ac:chgData name="Stefano Querio" userId="b6156760-fcc4-4227-907a-4864250c618d" providerId="ADAL" clId="{EF189363-7360-451D-9082-94FC670A879D}" dt="2025-06-18T16:15:00.027" v="49" actId="207"/>
          <ac:graphicFrameMkLst>
            <pc:docMk/>
            <pc:sldMk cId="2034182006" sldId="315"/>
            <ac:graphicFrameMk id="3" creationId="{4748CC2B-27E7-13BA-95D6-9922B7D54CBD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6:20:55.060" v="91" actId="207"/>
        <pc:sldMkLst>
          <pc:docMk/>
          <pc:sldMk cId="1914434203" sldId="546"/>
        </pc:sldMkLst>
        <pc:spChg chg="mod">
          <ac:chgData name="Stefano Querio" userId="b6156760-fcc4-4227-907a-4864250c618d" providerId="ADAL" clId="{EF189363-7360-451D-9082-94FC670A879D}" dt="2025-06-18T16:20:23.716" v="79" actId="113"/>
          <ac:spMkLst>
            <pc:docMk/>
            <pc:sldMk cId="1914434203" sldId="546"/>
            <ac:spMk id="2" creationId="{F79981E3-A533-0CA7-7E40-63C0DE53CF06}"/>
          </ac:spMkLst>
        </pc:spChg>
        <pc:graphicFrameChg chg="modGraphic">
          <ac:chgData name="Stefano Querio" userId="b6156760-fcc4-4227-907a-4864250c618d" providerId="ADAL" clId="{EF189363-7360-451D-9082-94FC670A879D}" dt="2025-06-18T16:20:55.060" v="91" actId="207"/>
          <ac:graphicFrameMkLst>
            <pc:docMk/>
            <pc:sldMk cId="1914434203" sldId="546"/>
            <ac:graphicFrameMk id="3" creationId="{AB64871A-8CA3-79C3-5BCB-969A03286458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6:25:09.003" v="129" actId="113"/>
        <pc:sldMkLst>
          <pc:docMk/>
          <pc:sldMk cId="1009940068" sldId="547"/>
        </pc:sldMkLst>
        <pc:spChg chg="mod">
          <ac:chgData name="Stefano Querio" userId="b6156760-fcc4-4227-907a-4864250c618d" providerId="ADAL" clId="{EF189363-7360-451D-9082-94FC670A879D}" dt="2025-06-18T16:24:11.161" v="109" actId="113"/>
          <ac:spMkLst>
            <pc:docMk/>
            <pc:sldMk cId="1009940068" sldId="547"/>
            <ac:spMk id="2" creationId="{9C31F9B2-2684-3AC1-090F-83C9F8606247}"/>
          </ac:spMkLst>
        </pc:spChg>
        <pc:graphicFrameChg chg="modGraphic">
          <ac:chgData name="Stefano Querio" userId="b6156760-fcc4-4227-907a-4864250c618d" providerId="ADAL" clId="{EF189363-7360-451D-9082-94FC670A879D}" dt="2025-06-18T16:25:09.003" v="129" actId="113"/>
          <ac:graphicFrameMkLst>
            <pc:docMk/>
            <pc:sldMk cId="1009940068" sldId="547"/>
            <ac:graphicFrameMk id="3" creationId="{759AB876-6658-00C0-6627-48AA3BF5F463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6:27:31.778" v="150" actId="207"/>
        <pc:sldMkLst>
          <pc:docMk/>
          <pc:sldMk cId="3686579858" sldId="548"/>
        </pc:sldMkLst>
        <pc:spChg chg="mod">
          <ac:chgData name="Stefano Querio" userId="b6156760-fcc4-4227-907a-4864250c618d" providerId="ADAL" clId="{EF189363-7360-451D-9082-94FC670A879D}" dt="2025-06-18T16:27:08.473" v="147" actId="113"/>
          <ac:spMkLst>
            <pc:docMk/>
            <pc:sldMk cId="3686579858" sldId="548"/>
            <ac:spMk id="2" creationId="{A3E315E8-1F62-9276-C577-ED8100B8E60F}"/>
          </ac:spMkLst>
        </pc:spChg>
        <pc:graphicFrameChg chg="modGraphic">
          <ac:chgData name="Stefano Querio" userId="b6156760-fcc4-4227-907a-4864250c618d" providerId="ADAL" clId="{EF189363-7360-451D-9082-94FC670A879D}" dt="2025-06-18T16:27:31.778" v="150" actId="207"/>
          <ac:graphicFrameMkLst>
            <pc:docMk/>
            <pc:sldMk cId="3686579858" sldId="548"/>
            <ac:graphicFrameMk id="3" creationId="{A49F62C8-E2CB-D42C-6118-C7F6DEC8C1F9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6:31:03.597" v="185" actId="14100"/>
        <pc:sldMkLst>
          <pc:docMk/>
          <pc:sldMk cId="2886579845" sldId="549"/>
        </pc:sldMkLst>
        <pc:spChg chg="mod">
          <ac:chgData name="Stefano Querio" userId="b6156760-fcc4-4227-907a-4864250c618d" providerId="ADAL" clId="{EF189363-7360-451D-9082-94FC670A879D}" dt="2025-06-18T16:31:03.597" v="185" actId="14100"/>
          <ac:spMkLst>
            <pc:docMk/>
            <pc:sldMk cId="2886579845" sldId="549"/>
            <ac:spMk id="2" creationId="{B73E1A41-95AF-E946-D9DE-8329B4D019C3}"/>
          </ac:spMkLst>
        </pc:spChg>
        <pc:graphicFrameChg chg="mod modGraphic">
          <ac:chgData name="Stefano Querio" userId="b6156760-fcc4-4227-907a-4864250c618d" providerId="ADAL" clId="{EF189363-7360-451D-9082-94FC670A879D}" dt="2025-06-18T16:30:40.505" v="183" actId="207"/>
          <ac:graphicFrameMkLst>
            <pc:docMk/>
            <pc:sldMk cId="2886579845" sldId="549"/>
            <ac:graphicFrameMk id="3" creationId="{93372825-72D7-42EE-141E-BBC4BCFD06D8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6:34:13.958" v="201" actId="14100"/>
        <pc:sldMkLst>
          <pc:docMk/>
          <pc:sldMk cId="3102235722" sldId="550"/>
        </pc:sldMkLst>
        <pc:spChg chg="mod">
          <ac:chgData name="Stefano Querio" userId="b6156760-fcc4-4227-907a-4864250c618d" providerId="ADAL" clId="{EF189363-7360-451D-9082-94FC670A879D}" dt="2025-06-18T16:34:13.958" v="201" actId="14100"/>
          <ac:spMkLst>
            <pc:docMk/>
            <pc:sldMk cId="3102235722" sldId="550"/>
            <ac:spMk id="2" creationId="{A5FCA265-A083-02CE-78CB-C8A8CFAB7DD7}"/>
          </ac:spMkLst>
        </pc:spChg>
      </pc:sldChg>
      <pc:sldChg chg="modSp add mod">
        <pc:chgData name="Stefano Querio" userId="b6156760-fcc4-4227-907a-4864250c618d" providerId="ADAL" clId="{EF189363-7360-451D-9082-94FC670A879D}" dt="2025-06-18T16:38:36.764" v="249" actId="20577"/>
        <pc:sldMkLst>
          <pc:docMk/>
          <pc:sldMk cId="1315456859" sldId="551"/>
        </pc:sldMkLst>
        <pc:spChg chg="mod">
          <ac:chgData name="Stefano Querio" userId="b6156760-fcc4-4227-907a-4864250c618d" providerId="ADAL" clId="{EF189363-7360-451D-9082-94FC670A879D}" dt="2025-06-18T16:38:36.764" v="249" actId="20577"/>
          <ac:spMkLst>
            <pc:docMk/>
            <pc:sldMk cId="1315456859" sldId="551"/>
            <ac:spMk id="2" creationId="{4FB50AF3-D3BF-FC09-16F3-C133A8BB2770}"/>
          </ac:spMkLst>
        </pc:spChg>
        <pc:graphicFrameChg chg="mod modGraphic">
          <ac:chgData name="Stefano Querio" userId="b6156760-fcc4-4227-907a-4864250c618d" providerId="ADAL" clId="{EF189363-7360-451D-9082-94FC670A879D}" dt="2025-06-18T16:37:09.433" v="236" actId="1035"/>
          <ac:graphicFrameMkLst>
            <pc:docMk/>
            <pc:sldMk cId="1315456859" sldId="551"/>
            <ac:graphicFrameMk id="3" creationId="{62547571-3263-3936-1A0B-A753E11D8572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6:41:50.346" v="278" actId="1036"/>
        <pc:sldMkLst>
          <pc:docMk/>
          <pc:sldMk cId="3413430210" sldId="552"/>
        </pc:sldMkLst>
        <pc:spChg chg="mod">
          <ac:chgData name="Stefano Querio" userId="b6156760-fcc4-4227-907a-4864250c618d" providerId="ADAL" clId="{EF189363-7360-451D-9082-94FC670A879D}" dt="2025-06-18T16:41:17.751" v="272" actId="20578"/>
          <ac:spMkLst>
            <pc:docMk/>
            <pc:sldMk cId="3413430210" sldId="552"/>
            <ac:spMk id="2" creationId="{62FAD5C6-AEAB-D472-FA21-F3C7D8637A6D}"/>
          </ac:spMkLst>
        </pc:spChg>
        <pc:graphicFrameChg chg="mod modGraphic">
          <ac:chgData name="Stefano Querio" userId="b6156760-fcc4-4227-907a-4864250c618d" providerId="ADAL" clId="{EF189363-7360-451D-9082-94FC670A879D}" dt="2025-06-18T16:41:50.346" v="278" actId="1036"/>
          <ac:graphicFrameMkLst>
            <pc:docMk/>
            <pc:sldMk cId="3413430210" sldId="552"/>
            <ac:graphicFrameMk id="3" creationId="{41248762-8F95-C60C-7A57-A1BE9C050948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6:52:11.022" v="330" actId="948"/>
        <pc:sldMkLst>
          <pc:docMk/>
          <pc:sldMk cId="470103474" sldId="553"/>
        </pc:sldMkLst>
        <pc:spChg chg="mod">
          <ac:chgData name="Stefano Querio" userId="b6156760-fcc4-4227-907a-4864250c618d" providerId="ADAL" clId="{EF189363-7360-451D-9082-94FC670A879D}" dt="2025-06-18T16:52:11.022" v="330" actId="948"/>
          <ac:spMkLst>
            <pc:docMk/>
            <pc:sldMk cId="470103474" sldId="553"/>
            <ac:spMk id="2" creationId="{ADD5301F-556B-D5B8-960E-695E27919526}"/>
          </ac:spMkLst>
        </pc:spChg>
        <pc:graphicFrameChg chg="mod modGraphic">
          <ac:chgData name="Stefano Querio" userId="b6156760-fcc4-4227-907a-4864250c618d" providerId="ADAL" clId="{EF189363-7360-451D-9082-94FC670A879D}" dt="2025-06-18T16:52:10.409" v="329" actId="1036"/>
          <ac:graphicFrameMkLst>
            <pc:docMk/>
            <pc:sldMk cId="470103474" sldId="553"/>
            <ac:graphicFrameMk id="3" creationId="{AB857243-A8FC-F8F0-2EF3-227C507A757A}"/>
          </ac:graphicFrameMkLst>
        </pc:graphicFrameChg>
        <pc:graphicFrameChg chg="mod modGraphic">
          <ac:chgData name="Stefano Querio" userId="b6156760-fcc4-4227-907a-4864250c618d" providerId="ADAL" clId="{EF189363-7360-451D-9082-94FC670A879D}" dt="2025-06-18T16:52:09.793" v="328" actId="1036"/>
          <ac:graphicFrameMkLst>
            <pc:docMk/>
            <pc:sldMk cId="470103474" sldId="553"/>
            <ac:graphicFrameMk id="4" creationId="{D06E40B5-A4AC-D2EA-8564-E2EF0A729FFC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20T17:00:13.944" v="1355" actId="948"/>
        <pc:sldMkLst>
          <pc:docMk/>
          <pc:sldMk cId="515925819" sldId="555"/>
        </pc:sldMkLst>
        <pc:spChg chg="mod">
          <ac:chgData name="Stefano Querio" userId="b6156760-fcc4-4227-907a-4864250c618d" providerId="ADAL" clId="{EF189363-7360-451D-9082-94FC670A879D}" dt="2025-06-20T17:00:13.944" v="1355" actId="948"/>
          <ac:spMkLst>
            <pc:docMk/>
            <pc:sldMk cId="515925819" sldId="555"/>
            <ac:spMk id="2" creationId="{DD4E16A4-3BCE-3B30-01E3-1ABC94BF7E2B}"/>
          </ac:spMkLst>
        </pc:spChg>
        <pc:spChg chg="mod">
          <ac:chgData name="Stefano Querio" userId="b6156760-fcc4-4227-907a-4864250c618d" providerId="ADAL" clId="{EF189363-7360-451D-9082-94FC670A879D}" dt="2025-06-18T17:00:19.362" v="454" actId="1036"/>
          <ac:spMkLst>
            <pc:docMk/>
            <pc:sldMk cId="515925819" sldId="555"/>
            <ac:spMk id="3" creationId="{F0DC6F46-A2DE-2338-84DE-1E59DC9A5359}"/>
          </ac:spMkLst>
        </pc:spChg>
      </pc:sldChg>
      <pc:sldChg chg="modSp add mod">
        <pc:chgData name="Stefano Querio" userId="b6156760-fcc4-4227-907a-4864250c618d" providerId="ADAL" clId="{EF189363-7360-451D-9082-94FC670A879D}" dt="2025-06-18T17:02:41.149" v="472" actId="1036"/>
        <pc:sldMkLst>
          <pc:docMk/>
          <pc:sldMk cId="2678205467" sldId="556"/>
        </pc:sldMkLst>
        <pc:spChg chg="mod">
          <ac:chgData name="Stefano Querio" userId="b6156760-fcc4-4227-907a-4864250c618d" providerId="ADAL" clId="{EF189363-7360-451D-9082-94FC670A879D}" dt="2025-06-18T17:01:04.433" v="459" actId="947"/>
          <ac:spMkLst>
            <pc:docMk/>
            <pc:sldMk cId="2678205467" sldId="556"/>
            <ac:spMk id="2" creationId="{B34FE374-8EFF-57E1-4774-012AAB488186}"/>
          </ac:spMkLst>
        </pc:spChg>
        <pc:spChg chg="mod">
          <ac:chgData name="Stefano Querio" userId="b6156760-fcc4-4227-907a-4864250c618d" providerId="ADAL" clId="{EF189363-7360-451D-9082-94FC670A879D}" dt="2025-06-18T17:02:41.149" v="472" actId="1036"/>
          <ac:spMkLst>
            <pc:docMk/>
            <pc:sldMk cId="2678205467" sldId="556"/>
            <ac:spMk id="3" creationId="{6930CBC0-FC2A-A48B-156C-2050529F9B6F}"/>
          </ac:spMkLst>
        </pc:spChg>
      </pc:sldChg>
      <pc:sldChg chg="modSp add mod">
        <pc:chgData name="Stefano Querio" userId="b6156760-fcc4-4227-907a-4864250c618d" providerId="ADAL" clId="{EF189363-7360-451D-9082-94FC670A879D}" dt="2025-06-18T17:06:32.914" v="508" actId="948"/>
        <pc:sldMkLst>
          <pc:docMk/>
          <pc:sldMk cId="3517325198" sldId="557"/>
        </pc:sldMkLst>
        <pc:spChg chg="mod">
          <ac:chgData name="Stefano Querio" userId="b6156760-fcc4-4227-907a-4864250c618d" providerId="ADAL" clId="{EF189363-7360-451D-9082-94FC670A879D}" dt="2025-06-18T17:06:32.914" v="508" actId="948"/>
          <ac:spMkLst>
            <pc:docMk/>
            <pc:sldMk cId="3517325198" sldId="557"/>
            <ac:spMk id="2" creationId="{B984748E-AB88-C1B9-3EAF-3B085DE73343}"/>
          </ac:spMkLst>
        </pc:spChg>
        <pc:spChg chg="mod">
          <ac:chgData name="Stefano Querio" userId="b6156760-fcc4-4227-907a-4864250c618d" providerId="ADAL" clId="{EF189363-7360-451D-9082-94FC670A879D}" dt="2025-06-18T17:05:18.781" v="494" actId="20577"/>
          <ac:spMkLst>
            <pc:docMk/>
            <pc:sldMk cId="3517325198" sldId="557"/>
            <ac:spMk id="3" creationId="{45A744EF-5A58-1ADA-2E45-5D8380BCCED4}"/>
          </ac:spMkLst>
        </pc:spChg>
        <pc:graphicFrameChg chg="mod modGraphic">
          <ac:chgData name="Stefano Querio" userId="b6156760-fcc4-4227-907a-4864250c618d" providerId="ADAL" clId="{EF189363-7360-451D-9082-94FC670A879D}" dt="2025-06-18T17:05:54.983" v="498" actId="1076"/>
          <ac:graphicFrameMkLst>
            <pc:docMk/>
            <pc:sldMk cId="3517325198" sldId="557"/>
            <ac:graphicFrameMk id="4" creationId="{BEF4F138-A21C-5844-A954-F6397268C8F4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7:11:56.399" v="649" actId="1076"/>
        <pc:sldMkLst>
          <pc:docMk/>
          <pc:sldMk cId="3248546104" sldId="564"/>
        </pc:sldMkLst>
        <pc:spChg chg="mod">
          <ac:chgData name="Stefano Querio" userId="b6156760-fcc4-4227-907a-4864250c618d" providerId="ADAL" clId="{EF189363-7360-451D-9082-94FC670A879D}" dt="2025-06-18T17:10:27.651" v="613" actId="114"/>
          <ac:spMkLst>
            <pc:docMk/>
            <pc:sldMk cId="3248546104" sldId="564"/>
            <ac:spMk id="2" creationId="{1E6A758D-47F1-4738-95DC-A744BD52AD3E}"/>
          </ac:spMkLst>
        </pc:spChg>
        <pc:graphicFrameChg chg="mod modGraphic">
          <ac:chgData name="Stefano Querio" userId="b6156760-fcc4-4227-907a-4864250c618d" providerId="ADAL" clId="{EF189363-7360-451D-9082-94FC670A879D}" dt="2025-06-18T17:11:56.399" v="649" actId="1076"/>
          <ac:graphicFrameMkLst>
            <pc:docMk/>
            <pc:sldMk cId="3248546104" sldId="564"/>
            <ac:graphicFrameMk id="3" creationId="{054375B5-B31B-D176-5B43-613CC91C4F09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7:25:58.630" v="1291" actId="14100"/>
        <pc:sldMkLst>
          <pc:docMk/>
          <pc:sldMk cId="1906842862" sldId="565"/>
        </pc:sldMkLst>
        <pc:spChg chg="mod">
          <ac:chgData name="Stefano Querio" userId="b6156760-fcc4-4227-907a-4864250c618d" providerId="ADAL" clId="{EF189363-7360-451D-9082-94FC670A879D}" dt="2025-06-18T17:25:58.630" v="1291" actId="14100"/>
          <ac:spMkLst>
            <pc:docMk/>
            <pc:sldMk cId="1906842862" sldId="565"/>
            <ac:spMk id="2" creationId="{5DEBF0FE-4072-F223-B997-C57CBDC9BCB4}"/>
          </ac:spMkLst>
        </pc:spChg>
        <pc:graphicFrameChg chg="mod modGraphic">
          <ac:chgData name="Stefano Querio" userId="b6156760-fcc4-4227-907a-4864250c618d" providerId="ADAL" clId="{EF189363-7360-451D-9082-94FC670A879D}" dt="2025-06-18T17:20:41.250" v="951" actId="1036"/>
          <ac:graphicFrameMkLst>
            <pc:docMk/>
            <pc:sldMk cId="1906842862" sldId="565"/>
            <ac:graphicFrameMk id="3" creationId="{757D4ADB-57EC-F13B-4093-B3B001FA1F59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18T17:25:29.577" v="1290" actId="1035"/>
        <pc:sldMkLst>
          <pc:docMk/>
          <pc:sldMk cId="2940320816" sldId="569"/>
        </pc:sldMkLst>
        <pc:spChg chg="mod">
          <ac:chgData name="Stefano Querio" userId="b6156760-fcc4-4227-907a-4864250c618d" providerId="ADAL" clId="{EF189363-7360-451D-9082-94FC670A879D}" dt="2025-06-18T17:24:58.721" v="1267" actId="948"/>
          <ac:spMkLst>
            <pc:docMk/>
            <pc:sldMk cId="2940320816" sldId="569"/>
            <ac:spMk id="2" creationId="{8DD94140-F578-4932-C180-9645B19BCD1E}"/>
          </ac:spMkLst>
        </pc:spChg>
        <pc:graphicFrameChg chg="mod modGraphic">
          <ac:chgData name="Stefano Querio" userId="b6156760-fcc4-4227-907a-4864250c618d" providerId="ADAL" clId="{EF189363-7360-451D-9082-94FC670A879D}" dt="2025-06-18T17:25:29.577" v="1290" actId="1035"/>
          <ac:graphicFrameMkLst>
            <pc:docMk/>
            <pc:sldMk cId="2940320816" sldId="569"/>
            <ac:graphicFrameMk id="3" creationId="{377AFD6A-F666-7A14-8871-4BE47CD2FD1F}"/>
          </ac:graphicFrameMkLst>
        </pc:graphicFrameChg>
      </pc:sldChg>
      <pc:sldChg chg="modSp add mod">
        <pc:chgData name="Stefano Querio" userId="b6156760-fcc4-4227-907a-4864250c618d" providerId="ADAL" clId="{EF189363-7360-451D-9082-94FC670A879D}" dt="2025-06-20T17:22:22.718" v="1401" actId="13926"/>
        <pc:sldMkLst>
          <pc:docMk/>
          <pc:sldMk cId="3612584330" sldId="570"/>
        </pc:sldMkLst>
        <pc:spChg chg="mod">
          <ac:chgData name="Stefano Querio" userId="b6156760-fcc4-4227-907a-4864250c618d" providerId="ADAL" clId="{EF189363-7360-451D-9082-94FC670A879D}" dt="2025-06-20T17:22:22.718" v="1401" actId="13926"/>
          <ac:spMkLst>
            <pc:docMk/>
            <pc:sldMk cId="3612584330" sldId="570"/>
            <ac:spMk id="2" creationId="{1E6A758D-47F1-4738-95DC-A744BD52AD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1511A417-6D6B-004A-29F7-CC8732FB4FF9}"/>
              </a:ext>
            </a:extLst>
          </p:cNvPr>
          <p:cNvSpPr/>
          <p:nvPr userDrawn="1"/>
        </p:nvSpPr>
        <p:spPr>
          <a:xfrm>
            <a:off x="421240" y="5050232"/>
            <a:ext cx="143839" cy="143839"/>
          </a:xfrm>
          <a:prstGeom prst="ellipse">
            <a:avLst/>
          </a:prstGeom>
          <a:solidFill>
            <a:srgbClr val="EE7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AB0CF7B-D7CD-F428-B603-A18E486EF47E}"/>
              </a:ext>
            </a:extLst>
          </p:cNvPr>
          <p:cNvSpPr/>
          <p:nvPr userDrawn="1"/>
        </p:nvSpPr>
        <p:spPr>
          <a:xfrm>
            <a:off x="421240" y="5438776"/>
            <a:ext cx="143839" cy="14383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B73F83E-29E4-B9BF-F86C-8C56B5B53032}"/>
              </a:ext>
            </a:extLst>
          </p:cNvPr>
          <p:cNvSpPr/>
          <p:nvPr userDrawn="1"/>
        </p:nvSpPr>
        <p:spPr>
          <a:xfrm>
            <a:off x="421240" y="5827320"/>
            <a:ext cx="143839" cy="1438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4F0A308-D814-F391-15B9-5655E0EF2BE5}"/>
              </a:ext>
            </a:extLst>
          </p:cNvPr>
          <p:cNvSpPr/>
          <p:nvPr userDrawn="1"/>
        </p:nvSpPr>
        <p:spPr>
          <a:xfrm>
            <a:off x="421240" y="6215864"/>
            <a:ext cx="143839" cy="14383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CBE9A768-D227-C99C-203B-1EBA1149A21F}"/>
              </a:ext>
            </a:extLst>
          </p:cNvPr>
          <p:cNvCxnSpPr>
            <a:cxnSpLocks/>
          </p:cNvCxnSpPr>
          <p:nvPr userDrawn="1"/>
        </p:nvCxnSpPr>
        <p:spPr>
          <a:xfrm>
            <a:off x="421240" y="432347"/>
            <a:ext cx="73015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92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6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7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5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0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06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57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35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17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EFE25-2D13-4345-BDAE-FBC3B21AD62A}" type="datetimeFigureOut">
              <a:rPr lang="it-IT" smtClean="0"/>
              <a:t>16/07/25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E735-921C-5A4C-B0B7-C20B71D2E3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53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AD1ED98-855F-1F7F-49BA-1052AD00ED8A}"/>
              </a:ext>
            </a:extLst>
          </p:cNvPr>
          <p:cNvSpPr/>
          <p:nvPr userDrawn="1"/>
        </p:nvSpPr>
        <p:spPr>
          <a:xfrm>
            <a:off x="11165836" y="1"/>
            <a:ext cx="730158" cy="5582608"/>
          </a:xfrm>
          <a:prstGeom prst="rect">
            <a:avLst/>
          </a:prstGeom>
          <a:solidFill>
            <a:srgbClr val="EE7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76AB7E2-84ED-3CE4-4E28-E5507D7A0503}"/>
              </a:ext>
            </a:extLst>
          </p:cNvPr>
          <p:cNvSpPr/>
          <p:nvPr userDrawn="1"/>
        </p:nvSpPr>
        <p:spPr>
          <a:xfrm>
            <a:off x="11165836" y="6493267"/>
            <a:ext cx="730158" cy="364733"/>
          </a:xfrm>
          <a:prstGeom prst="rect">
            <a:avLst/>
          </a:prstGeom>
          <a:solidFill>
            <a:srgbClr val="EE7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5122F5-D459-227B-013A-D75721E695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65836" y="5654137"/>
            <a:ext cx="730158" cy="76760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D5F1AE-EEAD-C5B9-BB14-17AA23064ED0}"/>
              </a:ext>
            </a:extLst>
          </p:cNvPr>
          <p:cNvSpPr txBox="1"/>
          <p:nvPr userDrawn="1"/>
        </p:nvSpPr>
        <p:spPr>
          <a:xfrm>
            <a:off x="3048828" y="6548100"/>
            <a:ext cx="6097656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 2025 S. Lattes &amp; C. Editori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SpA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269672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ale, edificio, architettura, arte&#10;&#10;Descrizione generata automaticamente">
            <a:extLst>
              <a:ext uri="{FF2B5EF4-FFF2-40B4-BE49-F238E27FC236}">
                <a16:creationId xmlns:a16="http://schemas.microsoft.com/office/drawing/2014/main" id="{2677E3AE-80F1-56B1-1B57-D8FF29701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905" b="20241"/>
          <a:stretch/>
        </p:blipFill>
        <p:spPr>
          <a:xfrm>
            <a:off x="0" y="0"/>
            <a:ext cx="12289971" cy="6855459"/>
          </a:xfrm>
          <a:prstGeom prst="rect">
            <a:avLst/>
          </a:prstGeom>
        </p:spPr>
      </p:pic>
      <p:sp>
        <p:nvSpPr>
          <p:cNvPr id="7" name="Parallelogramma 6">
            <a:extLst>
              <a:ext uri="{FF2B5EF4-FFF2-40B4-BE49-F238E27FC236}">
                <a16:creationId xmlns:a16="http://schemas.microsoft.com/office/drawing/2014/main" id="{A588EAA7-DA29-F707-EE53-0345215C4D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701554" y="-2541"/>
            <a:ext cx="8658262" cy="6858000"/>
          </a:xfrm>
          <a:prstGeom prst="parallelogram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Parallelogramma 4">
            <a:extLst>
              <a:ext uri="{FF2B5EF4-FFF2-40B4-BE49-F238E27FC236}">
                <a16:creationId xmlns:a16="http://schemas.microsoft.com/office/drawing/2014/main" id="{B5D00AFE-F2F3-5A63-CA6B-0FDA989F0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54" y="-2541"/>
            <a:ext cx="8658262" cy="6858000"/>
          </a:xfrm>
          <a:prstGeom prst="parallelogram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69A924-1182-8218-0AF8-DB127F9EE2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017" y="2256908"/>
            <a:ext cx="101819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0" b="1" dirty="0">
                <a:solidFill>
                  <a:schemeClr val="bg1"/>
                </a:solidFill>
              </a:rPr>
              <a:t>UNITÀ 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BB6A40-B0D6-BC8A-785A-625F2B26D5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017" y="3290901"/>
            <a:ext cx="1018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Lezioni 11 </a:t>
            </a:r>
            <a:r>
              <a:rPr lang="it-IT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it-IT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</a:t>
            </a:r>
            <a:r>
              <a:rPr lang="it-IT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239073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CC43D-79D1-8F56-2B42-702B1F750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C79F1C-8BBB-7765-BFFF-98F116C00070}"/>
              </a:ext>
            </a:extLst>
          </p:cNvPr>
          <p:cNvSpPr txBox="1"/>
          <p:nvPr/>
        </p:nvSpPr>
        <p:spPr>
          <a:xfrm>
            <a:off x="1254572" y="676695"/>
            <a:ext cx="947256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000" b="1" dirty="0"/>
              <a:t>Alcune osservazioni sui temi in nasale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Pochi sostantivi che perdono la -</a:t>
            </a:r>
            <a:r>
              <a:rPr lang="it-IT" sz="2000" i="1" dirty="0"/>
              <a:t>n</a:t>
            </a:r>
            <a:r>
              <a:rPr lang="it-IT" sz="2000" dirty="0"/>
              <a:t> sono sigmatici, come </a:t>
            </a:r>
            <a:r>
              <a:rPr lang="it-IT" sz="2000" b="1" i="1" dirty="0" err="1"/>
              <a:t>sanguis</a:t>
            </a:r>
            <a:r>
              <a:rPr lang="it-IT" sz="2000" dirty="0"/>
              <a:t>, </a:t>
            </a:r>
            <a:r>
              <a:rPr lang="it-IT" sz="2000" b="1" i="1" dirty="0" err="1"/>
              <a:t>sanguin</a:t>
            </a:r>
            <a:r>
              <a:rPr lang="it-IT" sz="2000" b="1" dirty="0" err="1"/>
              <a:t>-</a:t>
            </a:r>
            <a:r>
              <a:rPr lang="it-IT" sz="2000" b="1" i="1" dirty="0" err="1"/>
              <a:t>is</a:t>
            </a:r>
            <a:r>
              <a:rPr lang="it-IT" sz="2000" dirty="0"/>
              <a:t>, “sangue” (di questo nome esiste anche la forma neutra </a:t>
            </a:r>
            <a:r>
              <a:rPr lang="it-IT" sz="2000" i="1" dirty="0" err="1"/>
              <a:t>sanguen</a:t>
            </a:r>
            <a:r>
              <a:rPr lang="it-IT" sz="2000" dirty="0"/>
              <a:t>).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Nei sostantivi che perdono la -</a:t>
            </a:r>
            <a:r>
              <a:rPr lang="it-IT" sz="2000" i="1" dirty="0"/>
              <a:t>n</a:t>
            </a:r>
            <a:r>
              <a:rPr lang="it-IT" sz="2000" dirty="0"/>
              <a:t>, la </a:t>
            </a:r>
            <a:r>
              <a:rPr lang="it-IT" sz="2000" b="1" dirty="0"/>
              <a:t>vocale </a:t>
            </a:r>
            <a:r>
              <a:rPr lang="it-IT" sz="2000" b="1" i="1" dirty="0"/>
              <a:t>o</a:t>
            </a:r>
            <a:r>
              <a:rPr lang="it-IT" sz="2000" dirty="0"/>
              <a:t> si mantiene in tutta la flessione se è lunga (es. </a:t>
            </a:r>
            <a:r>
              <a:rPr lang="it-IT" sz="2000" i="1" dirty="0" err="1"/>
              <a:t>sermō</a:t>
            </a:r>
            <a:r>
              <a:rPr lang="it-IT" sz="2000" dirty="0"/>
              <a:t>, </a:t>
            </a:r>
            <a:r>
              <a:rPr lang="it-IT" sz="2000" i="1" dirty="0" err="1"/>
              <a:t>sermōnis</a:t>
            </a:r>
            <a:r>
              <a:rPr lang="it-IT" sz="2000" dirty="0"/>
              <a:t>, “discorso, conversazione”) e </a:t>
            </a:r>
            <a:r>
              <a:rPr lang="it-IT" sz="2000" b="1" dirty="0"/>
              <a:t>si chiude in -</a:t>
            </a:r>
            <a:r>
              <a:rPr lang="it-IT" sz="2000" b="1" i="1" dirty="0"/>
              <a:t>i</a:t>
            </a:r>
            <a:r>
              <a:rPr lang="it-IT" sz="2000" b="1" dirty="0"/>
              <a:t>- per apofonia se è breve </a:t>
            </a:r>
            <a:r>
              <a:rPr lang="it-IT" sz="2000" dirty="0"/>
              <a:t>(es. </a:t>
            </a:r>
            <a:r>
              <a:rPr lang="it-IT" sz="2000" i="1" dirty="0" err="1"/>
              <a:t>homŏ</a:t>
            </a:r>
            <a:r>
              <a:rPr lang="it-IT" sz="2000" dirty="0"/>
              <a:t>, </a:t>
            </a:r>
            <a:r>
              <a:rPr lang="it-IT" sz="2000" i="1" dirty="0" err="1"/>
              <a:t>homĭnis</a:t>
            </a:r>
            <a:r>
              <a:rPr lang="it-IT" sz="2000" dirty="0"/>
              <a:t>, “uomo”).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 sostantivi che mantengono la -</a:t>
            </a:r>
            <a:r>
              <a:rPr lang="it-IT" sz="2000" i="1" dirty="0"/>
              <a:t>n</a:t>
            </a:r>
            <a:r>
              <a:rPr lang="it-IT" sz="2000" dirty="0"/>
              <a:t> possono presentare l’</a:t>
            </a:r>
            <a:r>
              <a:rPr lang="it-IT" sz="2000" b="1" dirty="0"/>
              <a:t>apofonia</a:t>
            </a:r>
            <a:r>
              <a:rPr lang="it-IT" sz="2000" dirty="0"/>
              <a:t> </a:t>
            </a:r>
            <a:r>
              <a:rPr lang="it-IT" sz="2000" b="1" dirty="0"/>
              <a:t>-</a:t>
            </a:r>
            <a:r>
              <a:rPr lang="it-IT" sz="2000" b="1" i="1" dirty="0"/>
              <a:t>ĕ</a:t>
            </a:r>
            <a:r>
              <a:rPr lang="it-IT" sz="2000" b="1" dirty="0"/>
              <a:t>-/-</a:t>
            </a:r>
            <a:r>
              <a:rPr lang="it-IT" sz="2000" b="1" i="1" dirty="0"/>
              <a:t>ĭ</a:t>
            </a:r>
            <a:r>
              <a:rPr lang="it-IT" sz="2000" b="1" dirty="0"/>
              <a:t>-</a:t>
            </a:r>
            <a:r>
              <a:rPr lang="it-IT" sz="2000" dirty="0"/>
              <a:t>: es. </a:t>
            </a:r>
            <a:r>
              <a:rPr lang="it-IT" sz="2000" i="1" dirty="0" err="1"/>
              <a:t>semĕn</a:t>
            </a:r>
            <a:r>
              <a:rPr lang="it-IT" sz="2000" dirty="0"/>
              <a:t>, </a:t>
            </a:r>
            <a:r>
              <a:rPr lang="it-IT" sz="2000" i="1" dirty="0" err="1"/>
              <a:t>semĭn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“seme”.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 sostantivi che mantengono la -</a:t>
            </a:r>
            <a:r>
              <a:rPr lang="it-IT" sz="2000" i="1" dirty="0"/>
              <a:t>n</a:t>
            </a:r>
            <a:r>
              <a:rPr lang="it-IT" sz="2000" dirty="0"/>
              <a:t> sono tutti di genere neutro, tranne </a:t>
            </a:r>
            <a:r>
              <a:rPr lang="it-IT" sz="2000" b="1" i="1" dirty="0" err="1"/>
              <a:t>flamĕn</a:t>
            </a:r>
            <a:r>
              <a:rPr lang="it-IT" sz="2000" dirty="0"/>
              <a:t>, </a:t>
            </a:r>
            <a:r>
              <a:rPr lang="it-IT" sz="2000" b="1" i="1" dirty="0" err="1"/>
              <a:t>flamĭn</a:t>
            </a:r>
            <a:r>
              <a:rPr lang="it-IT" sz="2000" b="1" dirty="0" err="1"/>
              <a:t>-</a:t>
            </a:r>
            <a:r>
              <a:rPr lang="it-IT" sz="2000" b="1" i="1" dirty="0" err="1"/>
              <a:t>is</a:t>
            </a:r>
            <a:r>
              <a:rPr lang="it-IT" sz="2000" dirty="0"/>
              <a:t>, “flamine”, e </a:t>
            </a:r>
            <a:r>
              <a:rPr lang="it-IT" sz="2000" b="1" i="1" dirty="0"/>
              <a:t>pecten</a:t>
            </a:r>
            <a:r>
              <a:rPr lang="it-IT" sz="2000" dirty="0"/>
              <a:t>, </a:t>
            </a:r>
            <a:r>
              <a:rPr lang="it-IT" sz="2000" b="1" i="1" dirty="0" err="1"/>
              <a:t>pectĭn</a:t>
            </a:r>
            <a:r>
              <a:rPr lang="it-IT" sz="2000" b="1" dirty="0" err="1"/>
              <a:t>-</a:t>
            </a:r>
            <a:r>
              <a:rPr lang="it-IT" sz="2000" b="1" i="1" dirty="0" err="1"/>
              <a:t>is</a:t>
            </a:r>
            <a:r>
              <a:rPr lang="it-IT" sz="2000" dirty="0"/>
              <a:t>, “pettine”, entrambi </a:t>
            </a:r>
            <a:r>
              <a:rPr lang="it-IT" sz="2000" b="1" dirty="0"/>
              <a:t>maschili</a:t>
            </a:r>
            <a:r>
              <a:rPr lang="it-IT" sz="2000" dirty="0"/>
              <a:t>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Esiste in latino </a:t>
            </a:r>
            <a:r>
              <a:rPr lang="it-IT" sz="2000" b="1" dirty="0"/>
              <a:t>un solo sostantivo sigmatico con il tema in -</a:t>
            </a:r>
            <a:r>
              <a:rPr lang="it-IT" sz="2000" b="1" i="1" dirty="0"/>
              <a:t>m</a:t>
            </a:r>
            <a:r>
              <a:rPr lang="it-IT" sz="2000" dirty="0"/>
              <a:t>: </a:t>
            </a:r>
            <a:r>
              <a:rPr lang="it-IT" sz="2000" b="1" i="1" dirty="0" err="1"/>
              <a:t>hiem</a:t>
            </a:r>
            <a:r>
              <a:rPr lang="it-IT" sz="2000" b="1" dirty="0"/>
              <a:t>-</a:t>
            </a:r>
            <a:r>
              <a:rPr lang="it-IT" sz="2000" b="1" i="1" dirty="0"/>
              <a:t>s</a:t>
            </a:r>
            <a:r>
              <a:rPr lang="it-IT" sz="2000" dirty="0"/>
              <a:t>, </a:t>
            </a:r>
            <a:r>
              <a:rPr lang="it-IT" sz="2000" b="1" i="1" dirty="0" err="1"/>
              <a:t>hiĕm</a:t>
            </a:r>
            <a:r>
              <a:rPr lang="it-IT" sz="2000" b="1" dirty="0" err="1"/>
              <a:t>-</a:t>
            </a:r>
            <a:r>
              <a:rPr lang="it-IT" sz="2000" b="1" i="1" dirty="0" err="1"/>
              <a:t>is</a:t>
            </a:r>
            <a:r>
              <a:rPr lang="it-IT" sz="2000" dirty="0"/>
              <a:t>, “l’inverno”.</a:t>
            </a:r>
          </a:p>
        </p:txBody>
      </p:sp>
    </p:spTree>
    <p:extLst>
      <p:ext uri="{BB962C8B-B14F-4D97-AF65-F5344CB8AC3E}">
        <p14:creationId xmlns:p14="http://schemas.microsoft.com/office/powerpoint/2010/main" val="406803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5294C-C859-C3F1-6FB9-1F02935CD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3E1A41-95AF-E946-D9DE-8329B4D019C3}"/>
              </a:ext>
            </a:extLst>
          </p:cNvPr>
          <p:cNvSpPr txBox="1"/>
          <p:nvPr/>
        </p:nvSpPr>
        <p:spPr>
          <a:xfrm>
            <a:off x="1254572" y="676695"/>
            <a:ext cx="9786467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Temi in sibilante</a:t>
            </a:r>
            <a:endParaRPr lang="it-IT" sz="2000" b="1" u="sng" dirty="0">
              <a:uFill>
                <a:solidFill>
                  <a:srgbClr val="EE7201"/>
                </a:solidFill>
              </a:u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I temi in sibilante sono tutti caratterizzati dal </a:t>
            </a:r>
            <a:r>
              <a:rPr lang="it-IT" sz="2000" b="1" dirty="0"/>
              <a:t>rotacismo</a:t>
            </a:r>
            <a:r>
              <a:rPr lang="it-IT" sz="2000" dirty="0"/>
              <a:t> e sono </a:t>
            </a:r>
            <a:r>
              <a:rPr lang="it-IT" sz="2000" b="1" dirty="0"/>
              <a:t>sigmatici</a:t>
            </a:r>
            <a:r>
              <a:rPr lang="it-IT" sz="2000" dirty="0"/>
              <a:t> e </a:t>
            </a:r>
            <a:r>
              <a:rPr lang="it-IT" sz="2000" b="1" dirty="0"/>
              <a:t>imparisillabi</a:t>
            </a:r>
            <a:r>
              <a:rPr lang="it-IT" sz="2000" dirty="0"/>
              <a:t>. Sono, in grandissima maggioranza, di genere </a:t>
            </a:r>
            <a:r>
              <a:rPr lang="it-IT" sz="2000" b="1" dirty="0"/>
              <a:t>neutro</a:t>
            </a:r>
            <a:r>
              <a:rPr lang="it-IT" sz="2000" dirty="0"/>
              <a:t> e, in misura minore, </a:t>
            </a:r>
            <a:r>
              <a:rPr lang="it-IT" sz="2000" b="1" dirty="0"/>
              <a:t>maschile</a:t>
            </a:r>
            <a:r>
              <a:rPr lang="it-IT" sz="2000" dirty="0"/>
              <a:t>; pochissimi sono i sostantivi </a:t>
            </a:r>
            <a:r>
              <a:rPr lang="it-IT" sz="2000" b="1" dirty="0"/>
              <a:t>femminili</a:t>
            </a:r>
            <a:r>
              <a:rPr lang="it-IT" sz="2000" dirty="0"/>
              <a:t>, quasi tutti nomi di divinità, ad eccezione del nome </a:t>
            </a:r>
            <a:r>
              <a:rPr lang="it-IT" sz="2000" i="1" dirty="0" err="1"/>
              <a:t>arbos</a:t>
            </a:r>
            <a:r>
              <a:rPr lang="it-IT" sz="2000" dirty="0"/>
              <a:t>, </a:t>
            </a:r>
            <a:r>
              <a:rPr lang="it-IT" sz="2000" i="1" dirty="0" err="1"/>
              <a:t>arbŏris</a:t>
            </a:r>
            <a:r>
              <a:rPr lang="it-IT" sz="2000" dirty="0"/>
              <a:t>, “albero”.</a:t>
            </a:r>
            <a:endParaRPr lang="it-IT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Ecco il prospetto completo della declinazione di un sostantivo neutro, 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corpus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corporis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“corpo”, e di un sostantivo maschile, 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moris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“costume”.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3372825-72D7-42EE-141E-BBC4BCFD0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21045"/>
              </p:ext>
            </p:extLst>
          </p:nvPr>
        </p:nvGraphicFramePr>
        <p:xfrm>
          <a:off x="1416000" y="3124294"/>
          <a:ext cx="9360000" cy="300768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67770121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4045451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i="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i="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475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corpus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mos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>
                          <a:effectLst/>
                        </a:rPr>
                        <a:t>corpus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corpus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mos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corpor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57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F923B-69EA-E8DD-14ED-D7AF70661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A387AA-703D-BB9B-CF8E-D205F1FD21F9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000" b="1" dirty="0"/>
              <a:t>Alcune osservazioni sui temi in sibilante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Nei temi in sibilante l’incontro fra la </a:t>
            </a:r>
            <a:r>
              <a:rPr lang="it-IT" sz="2000" i="1" dirty="0"/>
              <a:t>s</a:t>
            </a:r>
            <a:r>
              <a:rPr lang="it-IT" sz="2000" dirty="0"/>
              <a:t> del tema e quella della desinenza determina una </a:t>
            </a:r>
            <a:r>
              <a:rPr lang="it-IT" sz="2000" b="1" dirty="0"/>
              <a:t>semplificazione della doppia </a:t>
            </a:r>
            <a:r>
              <a:rPr lang="it-IT" sz="2000" b="1" i="1" dirty="0"/>
              <a:t>s</a:t>
            </a:r>
            <a:r>
              <a:rPr lang="it-IT" sz="2000" dirty="0"/>
              <a:t> al nominativo singolare, mentre nel resto della flessione sono caratterizzati dal </a:t>
            </a:r>
            <a:r>
              <a:rPr lang="it-IT" sz="2000" b="1" dirty="0"/>
              <a:t>rotacismo</a:t>
            </a:r>
            <a:r>
              <a:rPr lang="it-IT" sz="2000" dirty="0"/>
              <a:t>: es. </a:t>
            </a:r>
            <a:r>
              <a:rPr lang="it-IT" sz="2000" i="1" dirty="0"/>
              <a:t>ius</a:t>
            </a:r>
            <a:r>
              <a:rPr lang="it-IT" sz="2000" dirty="0"/>
              <a:t> (&lt; </a:t>
            </a:r>
            <a:r>
              <a:rPr lang="it-IT" sz="2000" i="1" dirty="0"/>
              <a:t>ius</a:t>
            </a:r>
            <a:r>
              <a:rPr lang="it-IT" sz="2000" dirty="0"/>
              <a:t>-</a:t>
            </a:r>
            <a:r>
              <a:rPr lang="it-IT" sz="2000" i="1" dirty="0"/>
              <a:t>s</a:t>
            </a:r>
            <a:r>
              <a:rPr lang="it-IT" sz="2000" dirty="0"/>
              <a:t>), </a:t>
            </a:r>
            <a:r>
              <a:rPr lang="it-IT" sz="2000" i="1" dirty="0" err="1"/>
              <a:t>iur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 (&lt; *</a:t>
            </a:r>
            <a:r>
              <a:rPr lang="it-IT" sz="2000" i="1" dirty="0"/>
              <a:t>ius</a:t>
            </a:r>
            <a:r>
              <a:rPr lang="it-IT" sz="2000" dirty="0"/>
              <a:t>-</a:t>
            </a:r>
            <a:r>
              <a:rPr lang="it-IT" sz="2000" i="1" dirty="0" err="1"/>
              <a:t>is</a:t>
            </a:r>
            <a:r>
              <a:rPr lang="it-IT" sz="2000" dirty="0"/>
              <a:t>), “diritto”.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Molti sostantivi presentano l’</a:t>
            </a:r>
            <a:r>
              <a:rPr lang="it-IT" sz="2000" b="1" dirty="0"/>
              <a:t>apofonia</a:t>
            </a:r>
            <a:r>
              <a:rPr lang="it-IT" sz="2000" dirty="0"/>
              <a:t> </a:t>
            </a:r>
            <a:r>
              <a:rPr lang="it-IT" sz="2000" b="1" dirty="0"/>
              <a:t>-</a:t>
            </a:r>
            <a:r>
              <a:rPr lang="it-IT" sz="2000" b="1" i="1" dirty="0"/>
              <a:t>u</a:t>
            </a:r>
            <a:r>
              <a:rPr lang="it-IT" sz="2000" b="1" dirty="0"/>
              <a:t>-/-</a:t>
            </a:r>
            <a:r>
              <a:rPr lang="it-IT" sz="2000" b="1" i="1" dirty="0"/>
              <a:t>ŏ</a:t>
            </a:r>
            <a:r>
              <a:rPr lang="it-IT" sz="2000" b="1" dirty="0"/>
              <a:t>-</a:t>
            </a:r>
            <a:r>
              <a:rPr lang="it-IT" sz="2000" dirty="0"/>
              <a:t> oppure </a:t>
            </a:r>
            <a:r>
              <a:rPr lang="it-IT" sz="2000" b="1" dirty="0"/>
              <a:t>-</a:t>
            </a:r>
            <a:r>
              <a:rPr lang="it-IT" sz="2000" b="1" i="1" dirty="0"/>
              <a:t>u</a:t>
            </a:r>
            <a:r>
              <a:rPr lang="it-IT" sz="2000" b="1" dirty="0"/>
              <a:t>-/-</a:t>
            </a:r>
            <a:r>
              <a:rPr lang="it-IT" sz="2000" b="1" i="1" dirty="0"/>
              <a:t>ĕ</a:t>
            </a:r>
            <a:r>
              <a:rPr lang="it-IT" sz="2000" b="1" dirty="0"/>
              <a:t>-</a:t>
            </a:r>
            <a:r>
              <a:rPr lang="it-IT" sz="2000" dirty="0"/>
              <a:t>: es. </a:t>
            </a:r>
            <a:r>
              <a:rPr lang="it-IT" sz="2000" i="1" dirty="0"/>
              <a:t>corpus</a:t>
            </a:r>
            <a:r>
              <a:rPr lang="it-IT" sz="2000" dirty="0"/>
              <a:t>, </a:t>
            </a:r>
            <a:r>
              <a:rPr lang="it-IT" sz="2000" i="1" dirty="0" err="1"/>
              <a:t>corpŏr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“corpo”; </a:t>
            </a:r>
            <a:r>
              <a:rPr lang="it-IT" sz="2000" i="1" dirty="0" err="1"/>
              <a:t>genus</a:t>
            </a:r>
            <a:r>
              <a:rPr lang="it-IT" sz="2000" dirty="0"/>
              <a:t>, </a:t>
            </a:r>
            <a:r>
              <a:rPr lang="it-IT" sz="2000" i="1" dirty="0" err="1"/>
              <a:t>genĕr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“genere, tipo, stirpe”.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 sostantivi </a:t>
            </a:r>
            <a:r>
              <a:rPr lang="it-IT" sz="2000" b="1" i="1" dirty="0" err="1"/>
              <a:t>cinis</a:t>
            </a:r>
            <a:r>
              <a:rPr lang="it-IT" sz="2000" dirty="0"/>
              <a:t>, </a:t>
            </a:r>
            <a:r>
              <a:rPr lang="it-IT" sz="2000" b="1" i="1" dirty="0" err="1"/>
              <a:t>cinĕr</a:t>
            </a:r>
            <a:r>
              <a:rPr lang="it-IT" sz="2000" b="1" dirty="0" err="1"/>
              <a:t>-</a:t>
            </a:r>
            <a:r>
              <a:rPr lang="it-IT" sz="2000" b="1" i="1" dirty="0" err="1"/>
              <a:t>is</a:t>
            </a:r>
            <a:r>
              <a:rPr lang="it-IT" sz="2000" dirty="0"/>
              <a:t>, “cenere”, e </a:t>
            </a:r>
            <a:r>
              <a:rPr lang="it-IT" sz="2000" b="1" i="1" dirty="0" err="1"/>
              <a:t>pulvis</a:t>
            </a:r>
            <a:r>
              <a:rPr lang="it-IT" sz="2000" dirty="0"/>
              <a:t>, </a:t>
            </a:r>
            <a:r>
              <a:rPr lang="it-IT" sz="2000" b="1" i="1" dirty="0" err="1"/>
              <a:t>pulvĕr</a:t>
            </a:r>
            <a:r>
              <a:rPr lang="it-IT" sz="2000" b="1" dirty="0" err="1"/>
              <a:t>-</a:t>
            </a:r>
            <a:r>
              <a:rPr lang="it-IT" sz="2000" b="1" i="1" dirty="0" err="1"/>
              <a:t>is</a:t>
            </a:r>
            <a:r>
              <a:rPr lang="it-IT" sz="2000" dirty="0"/>
              <a:t>, “polvere; matematica, geometria”, sono di genere mobile, a volte maschili, a volte femminili.</a:t>
            </a: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0327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9B9B5-3D79-5E22-403A-7FD5C1824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24F4BB-BE20-2AAC-B68F-B644784C9904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400" b="1" dirty="0">
                <a:solidFill>
                  <a:srgbClr val="EE7201"/>
                </a:solidFill>
              </a:rPr>
              <a:t>Come risalire al nominativo dai temi in consonante</a:t>
            </a: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6FE5D0E-7169-D124-4D8A-A6024D338C39}"/>
              </a:ext>
            </a:extLst>
          </p:cNvPr>
          <p:cNvGraphicFramePr>
            <a:graphicFrameLocks noGrp="1"/>
          </p:cNvGraphicFramePr>
          <p:nvPr/>
        </p:nvGraphicFramePr>
        <p:xfrm>
          <a:off x="1154842" y="1272374"/>
          <a:ext cx="9882317" cy="492282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20877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3943474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3730073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</a:tblGrid>
              <a:tr h="23457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kern="100" dirty="0">
                          <a:effectLst/>
                        </a:rPr>
                        <a:t>TEMI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kern="100" dirty="0">
                          <a:effectLst/>
                        </a:rPr>
                        <a:t>METODO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kern="100" dirty="0">
                          <a:effectLst/>
                        </a:rPr>
                        <a:t>ESEMPIO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7037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OCCLUSIVA LABIALE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</a:rPr>
                        <a:t>Se il tema è in labiale (</a:t>
                      </a:r>
                      <a:r>
                        <a:rPr lang="it-IT" sz="1600" i="1" kern="100" dirty="0">
                          <a:effectLst/>
                        </a:rPr>
                        <a:t>p</a:t>
                      </a:r>
                      <a:r>
                        <a:rPr lang="it-IT" sz="1600" kern="100" dirty="0">
                          <a:effectLst/>
                        </a:rPr>
                        <a:t>, </a:t>
                      </a:r>
                      <a:r>
                        <a:rPr lang="it-IT" sz="1600" i="1" kern="100" dirty="0">
                          <a:effectLst/>
                        </a:rPr>
                        <a:t>b</a:t>
                      </a:r>
                      <a:r>
                        <a:rPr lang="it-IT" sz="1600" kern="100" dirty="0">
                          <a:effectLst/>
                        </a:rPr>
                        <a:t>), aggiungere </a:t>
                      </a:r>
                      <a:r>
                        <a:rPr lang="it-IT" sz="1600" i="1" kern="100" dirty="0">
                          <a:effectLst/>
                        </a:rPr>
                        <a:t>s</a:t>
                      </a:r>
                      <a:r>
                        <a:rPr lang="it-IT" sz="1600" kern="100" dirty="0">
                          <a:effectLst/>
                        </a:rPr>
                        <a:t>. Se l’ultima vocale del tema è una -</a:t>
                      </a:r>
                      <a:r>
                        <a:rPr lang="it-IT" sz="1600" i="1" kern="100" dirty="0">
                          <a:effectLst/>
                        </a:rPr>
                        <a:t>ĭ</a:t>
                      </a:r>
                      <a:r>
                        <a:rPr lang="it-IT" sz="1600" kern="100" dirty="0">
                          <a:effectLst/>
                        </a:rPr>
                        <a:t>-, essa va cambiata in -</a:t>
                      </a:r>
                      <a:r>
                        <a:rPr lang="it-IT" sz="1600" i="1" kern="100" dirty="0">
                          <a:effectLst/>
                        </a:rPr>
                        <a:t>ĕ</a:t>
                      </a:r>
                      <a:r>
                        <a:rPr lang="it-IT" sz="1600" kern="100" dirty="0">
                          <a:effectLst/>
                        </a:rPr>
                        <a:t>-.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pleb</a:t>
                      </a:r>
                      <a:r>
                        <a:rPr lang="it-IT" sz="1600" kern="100" dirty="0">
                          <a:effectLst/>
                        </a:rPr>
                        <a:t>-</a:t>
                      </a:r>
                      <a:r>
                        <a:rPr lang="it-IT" sz="1600" i="1" kern="100" dirty="0">
                          <a:effectLst/>
                        </a:rPr>
                        <a:t>em</a:t>
                      </a:r>
                      <a:r>
                        <a:rPr lang="it-IT" sz="1600" kern="100" dirty="0">
                          <a:effectLst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</a:rPr>
                        <a:t>pleb</a:t>
                      </a:r>
                      <a:r>
                        <a:rPr lang="it-IT" sz="1600" kern="100" dirty="0">
                          <a:effectLst/>
                        </a:rPr>
                        <a:t>- &gt; </a:t>
                      </a:r>
                      <a:r>
                        <a:rPr lang="it-IT" sz="1600" i="1" kern="100" dirty="0" err="1">
                          <a:effectLst/>
                        </a:rPr>
                        <a:t>plebs</a:t>
                      </a:r>
                      <a:endParaRPr lang="it-IT" sz="1600" i="1" kern="100" dirty="0"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princip</a:t>
                      </a:r>
                      <a:r>
                        <a:rPr lang="it-IT" sz="1600" kern="100" dirty="0" err="1">
                          <a:effectLst/>
                        </a:rPr>
                        <a:t>-</a:t>
                      </a:r>
                      <a:r>
                        <a:rPr lang="it-IT" sz="1600" i="1" kern="100" dirty="0" err="1">
                          <a:effectLst/>
                        </a:rPr>
                        <a:t>ibus</a:t>
                      </a:r>
                      <a:r>
                        <a:rPr lang="it-IT" sz="1600" kern="100" dirty="0">
                          <a:effectLst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</a:rPr>
                        <a:t>princip</a:t>
                      </a:r>
                      <a:r>
                        <a:rPr lang="it-IT" sz="1600" kern="100" dirty="0">
                          <a:effectLst/>
                        </a:rPr>
                        <a:t>- &gt; </a:t>
                      </a:r>
                      <a:r>
                        <a:rPr lang="it-IT" sz="1600" i="1" kern="100" dirty="0" err="1">
                          <a:effectLst/>
                        </a:rPr>
                        <a:t>princips</a:t>
                      </a:r>
                      <a:r>
                        <a:rPr lang="it-IT" sz="1600" kern="100" dirty="0">
                          <a:effectLst/>
                        </a:rPr>
                        <a:t> &gt; </a:t>
                      </a:r>
                      <a:r>
                        <a:rPr lang="it-IT" sz="1600" i="1" kern="100" dirty="0">
                          <a:effectLst/>
                        </a:rPr>
                        <a:t>princeps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72284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OCCLUSIVA DENTALE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</a:rPr>
                        <a:t>Se il tema è in dentale (</a:t>
                      </a:r>
                      <a:r>
                        <a:rPr lang="it-IT" sz="1600" i="1" kern="100" dirty="0">
                          <a:effectLst/>
                        </a:rPr>
                        <a:t>t</a:t>
                      </a:r>
                      <a:r>
                        <a:rPr lang="it-IT" sz="1600" kern="100" dirty="0">
                          <a:effectLst/>
                        </a:rPr>
                        <a:t>, </a:t>
                      </a:r>
                      <a:r>
                        <a:rPr lang="it-IT" sz="1600" i="1" kern="100" dirty="0">
                          <a:effectLst/>
                        </a:rPr>
                        <a:t>d</a:t>
                      </a:r>
                      <a:r>
                        <a:rPr lang="it-IT" sz="1600" kern="100" dirty="0">
                          <a:effectLst/>
                        </a:rPr>
                        <a:t>), sostituire la consonante con </a:t>
                      </a:r>
                      <a:r>
                        <a:rPr lang="it-IT" sz="1600" i="1" kern="100" dirty="0">
                          <a:effectLst/>
                        </a:rPr>
                        <a:t>s</a:t>
                      </a:r>
                      <a:r>
                        <a:rPr lang="it-IT" sz="1600" kern="100" dirty="0">
                          <a:effectLst/>
                        </a:rPr>
                        <a:t>. Se l’ultima vocale del tema è una -</a:t>
                      </a:r>
                      <a:r>
                        <a:rPr lang="it-IT" sz="1600" i="1" kern="100" dirty="0">
                          <a:effectLst/>
                        </a:rPr>
                        <a:t>ĭ</a:t>
                      </a:r>
                      <a:r>
                        <a:rPr lang="it-IT" sz="1600" kern="100" dirty="0">
                          <a:effectLst/>
                        </a:rPr>
                        <a:t>-, essa va cambiata in -</a:t>
                      </a:r>
                      <a:r>
                        <a:rPr lang="it-IT" sz="1600" i="1" kern="100" dirty="0">
                          <a:effectLst/>
                        </a:rPr>
                        <a:t>ĕ</a:t>
                      </a:r>
                      <a:r>
                        <a:rPr lang="it-IT" sz="1600" kern="100" dirty="0">
                          <a:effectLst/>
                        </a:rPr>
                        <a:t>-.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civitat</a:t>
                      </a:r>
                      <a:r>
                        <a:rPr lang="it-IT" sz="1600" kern="100" dirty="0">
                          <a:effectLst/>
                        </a:rPr>
                        <a:t>-</a:t>
                      </a:r>
                      <a:r>
                        <a:rPr lang="it-IT" sz="1600" i="1" kern="100" dirty="0">
                          <a:effectLst/>
                        </a:rPr>
                        <a:t>i</a:t>
                      </a:r>
                      <a:r>
                        <a:rPr lang="it-IT" sz="1600" kern="100" dirty="0">
                          <a:effectLst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</a:rPr>
                        <a:t>civitat</a:t>
                      </a:r>
                      <a:r>
                        <a:rPr lang="it-IT" sz="1600" kern="100" dirty="0">
                          <a:effectLst/>
                        </a:rPr>
                        <a:t>- &gt; </a:t>
                      </a:r>
                      <a:r>
                        <a:rPr lang="it-IT" sz="1600" i="1" kern="100" dirty="0">
                          <a:effectLst/>
                        </a:rPr>
                        <a:t>civitas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milit</a:t>
                      </a:r>
                      <a:r>
                        <a:rPr lang="it-IT" sz="1600" kern="100" dirty="0">
                          <a:effectLst/>
                        </a:rPr>
                        <a:t>-</a:t>
                      </a:r>
                      <a:r>
                        <a:rPr lang="it-IT" sz="1600" i="1" kern="100" dirty="0">
                          <a:effectLst/>
                        </a:rPr>
                        <a:t>em</a:t>
                      </a:r>
                      <a:r>
                        <a:rPr lang="it-IT" sz="1600" kern="100" dirty="0">
                          <a:effectLst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</a:rPr>
                        <a:t>milit</a:t>
                      </a:r>
                      <a:r>
                        <a:rPr lang="it-IT" sz="1600" kern="100" dirty="0">
                          <a:effectLst/>
                        </a:rPr>
                        <a:t>- &gt; </a:t>
                      </a:r>
                      <a:r>
                        <a:rPr lang="it-IT" sz="1600" i="1" kern="100" dirty="0" err="1">
                          <a:effectLst/>
                        </a:rPr>
                        <a:t>milis</a:t>
                      </a:r>
                      <a:r>
                        <a:rPr lang="it-IT" sz="1600" kern="100" dirty="0">
                          <a:effectLst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</a:rPr>
                        <a:t>miles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47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OCCLUSIVA GUTTURALE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</a:rPr>
                        <a:t>Se il tema è in gutturale (</a:t>
                      </a:r>
                      <a:r>
                        <a:rPr lang="it-IT" sz="1600" i="1" kern="100" dirty="0">
                          <a:effectLst/>
                        </a:rPr>
                        <a:t>c</a:t>
                      </a:r>
                      <a:r>
                        <a:rPr lang="it-IT" sz="1600" kern="100" dirty="0">
                          <a:effectLst/>
                        </a:rPr>
                        <a:t>, </a:t>
                      </a:r>
                      <a:r>
                        <a:rPr lang="it-IT" sz="1600" i="1" kern="100" dirty="0">
                          <a:effectLst/>
                        </a:rPr>
                        <a:t>g</a:t>
                      </a:r>
                      <a:r>
                        <a:rPr lang="it-IT" sz="1600" kern="100" dirty="0">
                          <a:effectLst/>
                        </a:rPr>
                        <a:t>), sostituire la consonante con </a:t>
                      </a:r>
                      <a:r>
                        <a:rPr lang="it-IT" sz="1600" i="1" kern="100" dirty="0">
                          <a:effectLst/>
                        </a:rPr>
                        <a:t>x</a:t>
                      </a:r>
                      <a:r>
                        <a:rPr lang="it-IT" sz="1600" kern="100" dirty="0">
                          <a:effectLst/>
                        </a:rPr>
                        <a:t>.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600" i="1" kern="100" dirty="0" err="1">
                          <a:effectLst/>
                        </a:rPr>
                        <a:t>luc</a:t>
                      </a:r>
                      <a:r>
                        <a:rPr lang="de-DE" sz="1600" kern="100" dirty="0">
                          <a:effectLst/>
                        </a:rPr>
                        <a:t>-</a:t>
                      </a:r>
                      <a:r>
                        <a:rPr lang="de-DE" sz="1600" i="1" kern="100" dirty="0">
                          <a:effectLst/>
                        </a:rPr>
                        <a:t>es</a:t>
                      </a:r>
                      <a:r>
                        <a:rPr lang="de-DE" sz="1600" kern="100" dirty="0">
                          <a:effectLst/>
                        </a:rPr>
                        <a:t> &gt; </a:t>
                      </a:r>
                      <a:r>
                        <a:rPr lang="de-DE" sz="1600" i="1" kern="100" dirty="0" err="1">
                          <a:effectLst/>
                        </a:rPr>
                        <a:t>luc</a:t>
                      </a:r>
                      <a:r>
                        <a:rPr lang="de-DE" sz="1600" kern="100" dirty="0">
                          <a:effectLst/>
                        </a:rPr>
                        <a:t>- &gt; </a:t>
                      </a:r>
                      <a:r>
                        <a:rPr lang="de-DE" sz="1600" i="1" kern="100" dirty="0" err="1">
                          <a:effectLst/>
                        </a:rPr>
                        <a:t>lux</a:t>
                      </a:r>
                      <a:endParaRPr lang="it-IT" sz="1600" i="1" kern="100" dirty="0"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600" i="1" kern="100" dirty="0" err="1">
                          <a:effectLst/>
                        </a:rPr>
                        <a:t>greg</a:t>
                      </a:r>
                      <a:r>
                        <a:rPr lang="de-DE" sz="1600" kern="100" dirty="0" err="1">
                          <a:effectLst/>
                        </a:rPr>
                        <a:t>-</a:t>
                      </a:r>
                      <a:r>
                        <a:rPr lang="de-DE" sz="1600" i="1" kern="100" dirty="0" err="1">
                          <a:effectLst/>
                        </a:rPr>
                        <a:t>ibus</a:t>
                      </a:r>
                      <a:r>
                        <a:rPr lang="de-DE" sz="1600" kern="100" dirty="0">
                          <a:effectLst/>
                        </a:rPr>
                        <a:t> &gt; </a:t>
                      </a:r>
                      <a:r>
                        <a:rPr lang="de-DE" sz="1600" i="1" kern="100" dirty="0" err="1">
                          <a:effectLst/>
                        </a:rPr>
                        <a:t>greg</a:t>
                      </a:r>
                      <a:r>
                        <a:rPr lang="de-DE" sz="1600" kern="100" dirty="0">
                          <a:effectLst/>
                        </a:rPr>
                        <a:t>- &gt; </a:t>
                      </a:r>
                      <a:r>
                        <a:rPr lang="de-DE" sz="1600" i="1" kern="100" dirty="0" err="1">
                          <a:effectLst/>
                        </a:rPr>
                        <a:t>grex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93830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LIQUIDA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</a:rPr>
                        <a:t>Se non c’è apofonia, il puro tema delle liquide (</a:t>
                      </a:r>
                      <a:r>
                        <a:rPr lang="it-IT" sz="1600" i="1" kern="100" dirty="0">
                          <a:effectLst/>
                        </a:rPr>
                        <a:t>l</a:t>
                      </a:r>
                      <a:r>
                        <a:rPr lang="it-IT" sz="1600" kern="100" dirty="0">
                          <a:effectLst/>
                        </a:rPr>
                        <a:t>, </a:t>
                      </a:r>
                      <a:r>
                        <a:rPr lang="it-IT" sz="1600" i="1" kern="100" dirty="0">
                          <a:effectLst/>
                        </a:rPr>
                        <a:t>r</a:t>
                      </a:r>
                      <a:r>
                        <a:rPr lang="it-IT" sz="1600" kern="100" dirty="0">
                          <a:effectLst/>
                        </a:rPr>
                        <a:t>) coincide con il nominativo singolare. Se c’è apofonia, aggiungere una -</a:t>
                      </a:r>
                      <a:r>
                        <a:rPr lang="it-IT" sz="1600" i="1" kern="100" dirty="0">
                          <a:effectLst/>
                        </a:rPr>
                        <a:t>e</a:t>
                      </a:r>
                      <a:r>
                        <a:rPr lang="it-IT" sz="1600" kern="100" dirty="0">
                          <a:effectLst/>
                        </a:rPr>
                        <a:t>- tra la </a:t>
                      </a:r>
                      <a:r>
                        <a:rPr lang="it-IT" sz="1600" i="1" kern="100" dirty="0">
                          <a:effectLst/>
                        </a:rPr>
                        <a:t>t</a:t>
                      </a:r>
                      <a:r>
                        <a:rPr lang="it-IT" sz="1600" kern="100" dirty="0">
                          <a:effectLst/>
                        </a:rPr>
                        <a:t> e la </a:t>
                      </a:r>
                      <a:r>
                        <a:rPr lang="it-IT" sz="1600" i="1" kern="100" dirty="0">
                          <a:effectLst/>
                        </a:rPr>
                        <a:t>r</a:t>
                      </a:r>
                      <a:r>
                        <a:rPr lang="it-IT" sz="1600" kern="100" dirty="0">
                          <a:effectLst/>
                        </a:rPr>
                        <a:t> del tema.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consul</a:t>
                      </a:r>
                      <a:r>
                        <a:rPr lang="it-IT" sz="1600" kern="100" dirty="0" err="1">
                          <a:effectLst/>
                        </a:rPr>
                        <a:t>-</a:t>
                      </a:r>
                      <a:r>
                        <a:rPr lang="it-IT" sz="1600" i="1" kern="100" dirty="0" err="1">
                          <a:effectLst/>
                        </a:rPr>
                        <a:t>um</a:t>
                      </a:r>
                      <a:r>
                        <a:rPr lang="it-IT" sz="1600" kern="100" dirty="0">
                          <a:effectLst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</a:rPr>
                        <a:t>consul</a:t>
                      </a:r>
                      <a:endParaRPr lang="it-IT" sz="1600" i="1" kern="100" dirty="0"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fratr</a:t>
                      </a:r>
                      <a:r>
                        <a:rPr lang="it-IT" sz="1600" kern="100" dirty="0" err="1">
                          <a:effectLst/>
                        </a:rPr>
                        <a:t>-</a:t>
                      </a:r>
                      <a:r>
                        <a:rPr lang="it-IT" sz="1600" i="1" kern="100" dirty="0" err="1">
                          <a:effectLst/>
                        </a:rPr>
                        <a:t>ibus</a:t>
                      </a:r>
                      <a:r>
                        <a:rPr lang="it-IT" sz="1600" kern="100" dirty="0">
                          <a:effectLst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</a:rPr>
                        <a:t>fratr</a:t>
                      </a:r>
                      <a:r>
                        <a:rPr lang="it-IT" sz="1600" kern="100" dirty="0">
                          <a:effectLst/>
                        </a:rPr>
                        <a:t>- &gt; </a:t>
                      </a:r>
                      <a:r>
                        <a:rPr lang="it-IT" sz="1600" i="1" kern="100" dirty="0" err="1">
                          <a:effectLst/>
                        </a:rPr>
                        <a:t>frater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7037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NASALE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il tema finisce in 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eliminare la 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il tema finisce in 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sostituire 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oppure 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&gt; 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homin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homin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&gt; 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agmin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 </a:t>
                      </a: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agmin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&gt; </a:t>
                      </a: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agmen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102138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SIBILANTE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Sostituire 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 la vocale 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che precede </a:t>
                      </a:r>
                      <a:r>
                        <a:rPr lang="it-IT" sz="160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è breve, interviene l’apofonia: occorre quindi sostituire la vocale 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una 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</a:t>
                      </a:r>
                      <a:r>
                        <a:rPr lang="it-IT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ibus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</a:t>
                      </a:r>
                      <a:r>
                        <a:rPr lang="it-IT" sz="160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it-IT" sz="16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corpos</a:t>
                      </a: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&gt; </a:t>
                      </a: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78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A6AFB-42E5-54F5-81C1-40E100910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FCA265-A083-02CE-78CB-C8A8CFAB7DD7}"/>
              </a:ext>
            </a:extLst>
          </p:cNvPr>
          <p:cNvSpPr txBox="1"/>
          <p:nvPr/>
        </p:nvSpPr>
        <p:spPr>
          <a:xfrm>
            <a:off x="1254572" y="676695"/>
            <a:ext cx="9745524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400" b="1" dirty="0">
                <a:solidFill>
                  <a:srgbClr val="EE7201"/>
                </a:solidFill>
              </a:rPr>
              <a:t>Secondo gruppo: i temi in vocale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I </a:t>
            </a:r>
            <a:r>
              <a:rPr lang="it-IT" sz="2000" b="1" dirty="0"/>
              <a:t>temi in -</a:t>
            </a:r>
            <a:r>
              <a:rPr lang="it-IT" sz="2000" b="1" i="1" dirty="0"/>
              <a:t>i</a:t>
            </a:r>
            <a:r>
              <a:rPr lang="it-IT" sz="2000" b="1" dirty="0"/>
              <a:t>-</a:t>
            </a:r>
            <a:r>
              <a:rPr lang="it-IT" sz="2000" dirty="0"/>
              <a:t>, i cosiddetti </a:t>
            </a:r>
            <a:r>
              <a:rPr lang="it-IT" sz="2000" b="1" dirty="0"/>
              <a:t>temi in vocale</a:t>
            </a:r>
            <a:r>
              <a:rPr lang="it-IT" sz="2000" dirty="0"/>
              <a:t>, possono essere divisi per praticità in due gruppi: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dirty="0"/>
              <a:t>temi parisillabi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dirty="0"/>
              <a:t>che rappresentano il gruppo più numeroso, ovvero sostantivi che hanno un identico numero di sillabe al nominativo e al genitivo singolare;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dirty="0"/>
              <a:t>temi imparisillabi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dirty="0"/>
              <a:t>cioè sostantivi che presentano una sillaba in più al genitivo singolare rispetto al nominativo.</a:t>
            </a:r>
          </a:p>
        </p:txBody>
      </p:sp>
    </p:spTree>
    <p:extLst>
      <p:ext uri="{BB962C8B-B14F-4D97-AF65-F5344CB8AC3E}">
        <p14:creationId xmlns:p14="http://schemas.microsoft.com/office/powerpoint/2010/main" val="310223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7CDB7-671B-6885-E98E-AF4D6B60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B50AF3-D3BF-FC09-16F3-C133A8BB2770}"/>
              </a:ext>
            </a:extLst>
          </p:cNvPr>
          <p:cNvSpPr txBox="1"/>
          <p:nvPr/>
        </p:nvSpPr>
        <p:spPr>
          <a:xfrm>
            <a:off x="1254572" y="676695"/>
            <a:ext cx="9800115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Temi in vocale parisillabi</a:t>
            </a:r>
            <a:endParaRPr lang="it-IT" sz="2000" b="1" u="sng" dirty="0">
              <a:uFill>
                <a:solidFill>
                  <a:srgbClr val="EE7201"/>
                </a:solidFill>
              </a:u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I temi in vocale parisillabi comprendono: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sostantivi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maschili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femminili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sigmatici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il nominativo in 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sostantivi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maschili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femminili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sigmatici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il nominativo in 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sostantivi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asigmatici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il nominativo in 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Ecco il prospetto completo della declinazione di un sostantivo sigmatico con il nominativo in  -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clades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cladis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f., “sconfitta”, di un sostantivo sigmatico con il nominativo in -</a:t>
            </a:r>
            <a:r>
              <a:rPr lang="it-IT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civis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civis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m., “cittadino”, e di un sostantivo neutro asigmatico con il nominativo in -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maris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“mare”.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2547571-3263-3936-1A0B-A753E11D8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89650"/>
              </p:ext>
            </p:extLst>
          </p:nvPr>
        </p:nvGraphicFramePr>
        <p:xfrm>
          <a:off x="1369200" y="3590098"/>
          <a:ext cx="9453600" cy="28800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3356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65583415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659975293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7770121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4045451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SIGMATICI IN -</a:t>
                      </a:r>
                      <a:r>
                        <a:rPr lang="it-IT" sz="1600" b="1" i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SIGMATICI IN -</a:t>
                      </a:r>
                      <a:r>
                        <a:rPr lang="it-IT" sz="1600" b="1" i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NEUTRI ASIGMATICI IN -E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20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clade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i="1" kern="100" dirty="0">
                          <a:effectLst/>
                        </a:rPr>
                        <a:t>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civi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i="1" kern="100" dirty="0">
                          <a:effectLst/>
                        </a:rPr>
                        <a:t>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 </a:t>
                      </a:r>
                      <a:r>
                        <a:rPr lang="it-IT" sz="1800" b="0" i="0" kern="100" dirty="0">
                          <a:effectLst/>
                        </a:rPr>
                        <a:t>(</a:t>
                      </a:r>
                      <a:r>
                        <a:rPr lang="it-IT" sz="1800" b="0" i="1" kern="100" dirty="0" err="1">
                          <a:effectLst/>
                        </a:rPr>
                        <a:t>civis</a:t>
                      </a:r>
                      <a:r>
                        <a:rPr lang="it-IT" sz="1800" b="0" i="0" kern="100" dirty="0">
                          <a:effectLst/>
                        </a:rPr>
                        <a:t>)</a:t>
                      </a:r>
                      <a:endParaRPr lang="it-IT" sz="1800" b="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>
                          <a:effectLst/>
                        </a:rPr>
                        <a:t>mare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clade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i="1" kern="100" dirty="0">
                          <a:effectLst/>
                        </a:rPr>
                        <a:t>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>
                          <a:effectLst/>
                        </a:rPr>
                        <a:t>civi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i="1" kern="100" dirty="0">
                          <a:effectLst/>
                        </a:rPr>
                        <a:t>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>
                          <a:effectLst/>
                        </a:rPr>
                        <a:t>mare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clad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civ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45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B0ACF-6402-C142-9F18-F15F6B84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AAAF00-5BBA-2F82-7DDC-81D916A70B89}"/>
              </a:ext>
            </a:extLst>
          </p:cNvPr>
          <p:cNvSpPr txBox="1"/>
          <p:nvPr/>
        </p:nvSpPr>
        <p:spPr>
          <a:xfrm>
            <a:off x="1254572" y="676695"/>
            <a:ext cx="98579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000" b="1" dirty="0"/>
              <a:t>Alcune osservazioni sui temi in vocale parisillabi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dirty="0"/>
              <a:t>tema in -</a:t>
            </a:r>
            <a:r>
              <a:rPr lang="it-IT" sz="2000" b="1" i="1" dirty="0"/>
              <a:t>i</a:t>
            </a:r>
            <a:r>
              <a:rPr lang="it-IT" sz="2000" b="1" dirty="0"/>
              <a:t>- </a:t>
            </a:r>
            <a:r>
              <a:rPr lang="it-IT" sz="2000" dirty="0"/>
              <a:t>si vede con chiarezza soltanto al genitivo plurale (</a:t>
            </a:r>
            <a:r>
              <a:rPr lang="it-IT" sz="2000" b="1" dirty="0"/>
              <a:t>-</a:t>
            </a:r>
            <a:r>
              <a:rPr lang="it-IT" sz="2000" b="1" i="1" dirty="0" err="1"/>
              <a:t>ium</a:t>
            </a:r>
            <a:r>
              <a:rPr lang="it-IT" sz="2000" dirty="0"/>
              <a:t>) e al nominativo, accusativo e vocativo plurale dei sostantivi neutri (</a:t>
            </a:r>
            <a:r>
              <a:rPr lang="it-IT" sz="2000" b="1" dirty="0"/>
              <a:t>-</a:t>
            </a:r>
            <a:r>
              <a:rPr lang="it-IT" sz="2000" b="1" i="1" dirty="0" err="1"/>
              <a:t>ia</a:t>
            </a:r>
            <a:r>
              <a:rPr lang="it-IT" sz="2000" dirty="0"/>
              <a:t>).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L’</a:t>
            </a:r>
            <a:r>
              <a:rPr lang="it-IT" sz="2000" b="1" dirty="0"/>
              <a:t>ablativo</a:t>
            </a:r>
            <a:r>
              <a:rPr lang="it-IT" sz="2000" dirty="0"/>
              <a:t> </a:t>
            </a:r>
            <a:r>
              <a:rPr lang="it-IT" sz="2000" b="1" dirty="0"/>
              <a:t>singolare</a:t>
            </a:r>
            <a:r>
              <a:rPr lang="it-IT" sz="2000" dirty="0"/>
              <a:t> esce in </a:t>
            </a:r>
            <a:r>
              <a:rPr lang="it-IT" sz="2000" b="1" dirty="0"/>
              <a:t>-</a:t>
            </a:r>
            <a:r>
              <a:rPr lang="it-IT" sz="2000" b="1" i="1" dirty="0"/>
              <a:t>e</a:t>
            </a:r>
            <a:r>
              <a:rPr lang="it-IT" sz="2000" dirty="0"/>
              <a:t> per i </a:t>
            </a:r>
            <a:r>
              <a:rPr lang="it-IT" sz="2000" b="1" dirty="0"/>
              <a:t>maschili</a:t>
            </a:r>
            <a:r>
              <a:rPr lang="it-IT" sz="2000" dirty="0"/>
              <a:t> e i </a:t>
            </a:r>
            <a:r>
              <a:rPr lang="it-IT" sz="2000" b="1" dirty="0"/>
              <a:t>femminili</a:t>
            </a:r>
            <a:r>
              <a:rPr lang="it-IT" sz="2000" dirty="0"/>
              <a:t>, in </a:t>
            </a:r>
            <a:r>
              <a:rPr lang="it-IT" sz="2000" b="1" dirty="0"/>
              <a:t>-</a:t>
            </a:r>
            <a:r>
              <a:rPr lang="it-IT" sz="2000" b="1" i="1" dirty="0"/>
              <a:t>i</a:t>
            </a:r>
            <a:r>
              <a:rPr lang="it-IT" sz="2000" b="1" dirty="0"/>
              <a:t> </a:t>
            </a:r>
            <a:r>
              <a:rPr lang="it-IT" sz="2000" dirty="0"/>
              <a:t>per i </a:t>
            </a:r>
            <a:r>
              <a:rPr lang="it-IT" sz="2000" b="1" dirty="0"/>
              <a:t>neutri</a:t>
            </a:r>
            <a:r>
              <a:rPr lang="it-IT" sz="2000" dirty="0"/>
              <a:t>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L’accusativo plurale nei maschili e femminili compare non di rado nella </a:t>
            </a:r>
            <a:r>
              <a:rPr lang="it-IT" sz="2000" b="1" dirty="0"/>
              <a:t>forma</a:t>
            </a:r>
            <a:r>
              <a:rPr lang="it-IT" sz="2000" dirty="0"/>
              <a:t> </a:t>
            </a:r>
            <a:r>
              <a:rPr lang="it-IT" sz="2000" b="1" dirty="0"/>
              <a:t>arcaica</a:t>
            </a:r>
            <a:r>
              <a:rPr lang="it-IT" sz="2000" dirty="0"/>
              <a:t> </a:t>
            </a:r>
            <a:r>
              <a:rPr lang="it-IT" sz="2000" b="1" dirty="0"/>
              <a:t>-</a:t>
            </a:r>
            <a:r>
              <a:rPr lang="it-IT" sz="2000" b="1" i="1" dirty="0" err="1"/>
              <a:t>is</a:t>
            </a:r>
            <a:r>
              <a:rPr lang="it-IT" sz="2000" dirty="0"/>
              <a:t>, poi mutata in -</a:t>
            </a:r>
            <a:r>
              <a:rPr lang="it-IT" sz="2000" i="1" dirty="0"/>
              <a:t>es</a:t>
            </a:r>
            <a:r>
              <a:rPr lang="it-IT" sz="2000" dirty="0"/>
              <a:t> per analogia con i temi in consonante.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Alcuni sostantivi conservano la -</a:t>
            </a:r>
            <a:r>
              <a:rPr lang="it-IT" sz="2000" i="1" dirty="0"/>
              <a:t>i</a:t>
            </a:r>
            <a:r>
              <a:rPr lang="it-IT" sz="2000" dirty="0"/>
              <a:t>- del tema anche nell’accusativo e nell’ablativo singolare, presentando forme in </a:t>
            </a:r>
            <a:r>
              <a:rPr lang="it-IT" sz="2000" b="1" dirty="0"/>
              <a:t>-</a:t>
            </a:r>
            <a:r>
              <a:rPr lang="it-IT" sz="2000" b="1" i="1" dirty="0" err="1"/>
              <a:t>im</a:t>
            </a:r>
            <a:r>
              <a:rPr lang="it-IT" sz="2000" b="1" dirty="0"/>
              <a:t> </a:t>
            </a:r>
            <a:r>
              <a:rPr lang="it-IT" sz="2000" dirty="0"/>
              <a:t>e in </a:t>
            </a:r>
            <a:r>
              <a:rPr lang="it-IT" sz="2000" b="1" dirty="0"/>
              <a:t>-</a:t>
            </a:r>
            <a:r>
              <a:rPr lang="it-IT" sz="2000" b="1" i="1" dirty="0"/>
              <a:t>i</a:t>
            </a:r>
            <a:r>
              <a:rPr lang="it-IT" sz="2000" dirty="0"/>
              <a:t>. Essi sono i </a:t>
            </a:r>
            <a:r>
              <a:rPr lang="it-IT" sz="2000" b="1" dirty="0"/>
              <a:t>nomi di fiume e di città in -</a:t>
            </a:r>
            <a:r>
              <a:rPr lang="it-IT" sz="2000" b="1" i="1" dirty="0" err="1"/>
              <a:t>is</a:t>
            </a:r>
            <a:r>
              <a:rPr lang="it-IT" sz="2000" dirty="0"/>
              <a:t>, come </a:t>
            </a:r>
            <a:r>
              <a:rPr lang="it-IT" sz="2000" i="1" dirty="0" err="1"/>
              <a:t>Tibĕris</a:t>
            </a:r>
            <a:r>
              <a:rPr lang="it-IT" sz="2000" dirty="0"/>
              <a:t>, -</a:t>
            </a:r>
            <a:r>
              <a:rPr lang="it-IT" sz="2000" i="1" dirty="0" err="1"/>
              <a:t>is</a:t>
            </a:r>
            <a:r>
              <a:rPr lang="it-IT" sz="2000" dirty="0"/>
              <a:t>, m., “Tevere”, </a:t>
            </a:r>
            <a:r>
              <a:rPr lang="it-IT" sz="2000" i="1" dirty="0" err="1"/>
              <a:t>Athĕsis</a:t>
            </a:r>
            <a:r>
              <a:rPr lang="it-IT" sz="2000" dirty="0"/>
              <a:t>, -</a:t>
            </a:r>
            <a:r>
              <a:rPr lang="it-IT" sz="2000" i="1" dirty="0" err="1"/>
              <a:t>is</a:t>
            </a:r>
            <a:r>
              <a:rPr lang="it-IT" sz="2000" dirty="0"/>
              <a:t>, m., “Adige”, </a:t>
            </a:r>
            <a:r>
              <a:rPr lang="it-IT" sz="2000" i="1" dirty="0" err="1"/>
              <a:t>Carălis</a:t>
            </a:r>
            <a:r>
              <a:rPr lang="it-IT" sz="2000" dirty="0"/>
              <a:t>, -</a:t>
            </a:r>
            <a:r>
              <a:rPr lang="it-IT" sz="2000" i="1" dirty="0" err="1"/>
              <a:t>is</a:t>
            </a:r>
            <a:r>
              <a:rPr lang="it-IT" sz="2000" dirty="0"/>
              <a:t>, f., “Cagliari”, </a:t>
            </a:r>
            <a:r>
              <a:rPr lang="it-IT" sz="2000" i="1" dirty="0" err="1"/>
              <a:t>Neapŏlis</a:t>
            </a:r>
            <a:r>
              <a:rPr lang="it-IT" sz="2000" dirty="0"/>
              <a:t>, -</a:t>
            </a:r>
            <a:r>
              <a:rPr lang="it-IT" sz="2000" i="1" dirty="0" err="1"/>
              <a:t>is</a:t>
            </a:r>
            <a:r>
              <a:rPr lang="it-IT" sz="2000" dirty="0"/>
              <a:t>, f., “Napoli”.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Altri sostantivi presentano </a:t>
            </a:r>
            <a:r>
              <a:rPr lang="it-IT" sz="2000" b="1" dirty="0"/>
              <a:t>forme doppie sia all’accusativo sia all’ablativo singolare o in uno solo dei due casi</a:t>
            </a:r>
            <a:r>
              <a:rPr lang="it-IT" sz="2000" dirty="0"/>
              <a:t>: es. </a:t>
            </a:r>
            <a:r>
              <a:rPr lang="it-IT" sz="2000" i="1" dirty="0" err="1"/>
              <a:t>turris</a:t>
            </a:r>
            <a:r>
              <a:rPr lang="it-IT" sz="2000" dirty="0"/>
              <a:t>, </a:t>
            </a:r>
            <a:r>
              <a:rPr lang="it-IT" sz="2000" i="1" dirty="0" err="1"/>
              <a:t>turris</a:t>
            </a:r>
            <a:r>
              <a:rPr lang="it-IT" sz="2000" dirty="0"/>
              <a:t>, f., “torre”, accusativo </a:t>
            </a:r>
            <a:r>
              <a:rPr lang="it-IT" sz="2000" i="1" dirty="0" err="1"/>
              <a:t>turrem</a:t>
            </a:r>
            <a:r>
              <a:rPr lang="it-IT" sz="2000" dirty="0"/>
              <a:t>/</a:t>
            </a:r>
            <a:r>
              <a:rPr lang="it-IT" sz="2000" i="1" dirty="0" err="1"/>
              <a:t>turrim</a:t>
            </a:r>
            <a:r>
              <a:rPr lang="it-IT" sz="2000" dirty="0"/>
              <a:t>, ablativo </a:t>
            </a:r>
            <a:r>
              <a:rPr lang="it-IT" sz="2000" i="1" dirty="0" err="1"/>
              <a:t>turre</a:t>
            </a:r>
            <a:r>
              <a:rPr lang="it-IT" sz="2000" dirty="0"/>
              <a:t>/</a:t>
            </a:r>
            <a:r>
              <a:rPr lang="it-IT" sz="2000" i="1" dirty="0" err="1"/>
              <a:t>turri</a:t>
            </a:r>
            <a:r>
              <a:rPr lang="it-IT" sz="2000" dirty="0"/>
              <a:t>; </a:t>
            </a:r>
            <a:r>
              <a:rPr lang="it-IT" sz="2000" i="1" dirty="0" err="1"/>
              <a:t>febris</a:t>
            </a:r>
            <a:r>
              <a:rPr lang="it-IT" sz="2000" dirty="0"/>
              <a:t>, </a:t>
            </a:r>
            <a:r>
              <a:rPr lang="it-IT" sz="2000" i="1" dirty="0" err="1"/>
              <a:t>febris</a:t>
            </a:r>
            <a:r>
              <a:rPr lang="it-IT" sz="2000" dirty="0"/>
              <a:t>, f., “febbre”, accusativo </a:t>
            </a:r>
            <a:r>
              <a:rPr lang="it-IT" sz="2000" i="1" dirty="0" err="1"/>
              <a:t>febrem</a:t>
            </a:r>
            <a:r>
              <a:rPr lang="it-IT" sz="2000" dirty="0"/>
              <a:t>/</a:t>
            </a:r>
            <a:r>
              <a:rPr lang="it-IT" sz="2000" i="1" dirty="0" err="1"/>
              <a:t>febrim</a:t>
            </a:r>
            <a:r>
              <a:rPr lang="it-IT" sz="2000" dirty="0"/>
              <a:t>, ablativo </a:t>
            </a:r>
            <a:r>
              <a:rPr lang="it-IT" sz="2000" i="1" dirty="0"/>
              <a:t>febre</a:t>
            </a:r>
            <a:r>
              <a:rPr lang="it-IT" sz="2000" dirty="0"/>
              <a:t>/</a:t>
            </a:r>
            <a:r>
              <a:rPr lang="it-IT" sz="2000" i="1" dirty="0"/>
              <a:t>febri</a:t>
            </a:r>
            <a:r>
              <a:rPr lang="it-IT" sz="2000" dirty="0"/>
              <a:t>; </a:t>
            </a:r>
            <a:r>
              <a:rPr lang="it-IT" sz="2000" i="1" dirty="0" err="1"/>
              <a:t>navis</a:t>
            </a:r>
            <a:r>
              <a:rPr lang="it-IT" sz="2000" dirty="0"/>
              <a:t>, </a:t>
            </a:r>
            <a:r>
              <a:rPr lang="it-IT" sz="2000" i="1" dirty="0" err="1"/>
              <a:t>navis</a:t>
            </a:r>
            <a:r>
              <a:rPr lang="it-IT" sz="2000" dirty="0"/>
              <a:t>, f., “nave”, accusativo </a:t>
            </a:r>
            <a:r>
              <a:rPr lang="it-IT" sz="2000" i="1" dirty="0" err="1"/>
              <a:t>navem</a:t>
            </a:r>
            <a:r>
              <a:rPr lang="it-IT" sz="2000" dirty="0"/>
              <a:t>, ablativo </a:t>
            </a:r>
            <a:r>
              <a:rPr lang="it-IT" sz="2000" i="1" dirty="0"/>
              <a:t>nave</a:t>
            </a:r>
            <a:r>
              <a:rPr lang="it-IT" sz="2000" dirty="0"/>
              <a:t>/</a:t>
            </a:r>
            <a:r>
              <a:rPr lang="it-IT" sz="2000" i="1" dirty="0"/>
              <a:t>navi</a:t>
            </a:r>
            <a:r>
              <a:rPr lang="it-IT" sz="2000" dirty="0"/>
              <a:t>; </a:t>
            </a:r>
            <a:r>
              <a:rPr lang="it-IT" sz="2000" i="1" dirty="0" err="1"/>
              <a:t>amnis</a:t>
            </a:r>
            <a:r>
              <a:rPr lang="it-IT" sz="2000" dirty="0"/>
              <a:t>, </a:t>
            </a:r>
            <a:r>
              <a:rPr lang="it-IT" sz="2000" i="1" dirty="0" err="1"/>
              <a:t>amnis</a:t>
            </a:r>
            <a:r>
              <a:rPr lang="it-IT" sz="2000" dirty="0"/>
              <a:t>, m., “fiume”, accusativo </a:t>
            </a:r>
            <a:r>
              <a:rPr lang="it-IT" sz="2000" i="1" dirty="0" err="1"/>
              <a:t>amnem</a:t>
            </a:r>
            <a:r>
              <a:rPr lang="it-IT" sz="2000" dirty="0"/>
              <a:t>, ablativo </a:t>
            </a:r>
            <a:r>
              <a:rPr lang="it-IT" sz="2000" i="1" dirty="0" err="1"/>
              <a:t>amne</a:t>
            </a:r>
            <a:r>
              <a:rPr lang="it-IT" sz="2000" dirty="0"/>
              <a:t>/</a:t>
            </a:r>
            <a:r>
              <a:rPr lang="it-IT" sz="2000" i="1" dirty="0"/>
              <a:t>amni</a:t>
            </a:r>
            <a:r>
              <a:rPr lang="it-IT" sz="2000" dirty="0"/>
              <a:t>. Di norma, in ogni modo, il vocabolario rende conto di tutte queste varianti.</a:t>
            </a:r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044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ABF75-267C-C8BB-B9D2-6B958563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FAD5C6-AEAB-D472-FA21-F3C7D8637A6D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r>
              <a:rPr kumimoji="0" lang="it-IT" sz="2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Temi in vocale imparisillabi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I temi in vocale imparisillabi non sono molto numerosi e si possono dividere in tre categorie: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maschili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femminili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monosillabici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sigmatici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nominativo singolare e con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consonanti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davanti alla terminazione 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genitivo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asigmatici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nominativo in 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aggettivi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sostantivati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indicano per lo più nomi di popolo e che, eccezionalmente, sono accentati al nominativo sull’ultima sillaba, uscendo perciò al nominativo in 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Ecco il prospetto completo della declinazione di un sostantivo di ogni categoria: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pontis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m., “ponte”,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anĭmal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animālis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n., “animale”, e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Arpinás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Arpinātis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“Arpinate”.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1248762-8F95-C60C-7A57-A1BE9C050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2191"/>
              </p:ext>
            </p:extLst>
          </p:nvPr>
        </p:nvGraphicFramePr>
        <p:xfrm>
          <a:off x="1317000" y="3670876"/>
          <a:ext cx="9558000" cy="28800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3356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5583415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659975293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7770121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4045451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MONOSILLABICI E SIGMATICI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NEUTRI ASIGMATICI IN -</a:t>
                      </a:r>
                      <a:r>
                        <a:rPr lang="it-IT" sz="1600" b="1" i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-</a:t>
                      </a:r>
                      <a:r>
                        <a:rPr lang="it-IT" sz="1600" b="1" i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SOSTANTIVI IN -</a:t>
                      </a:r>
                      <a:r>
                        <a:rPr lang="it-IT" sz="1600" b="1" i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ÁS</a:t>
                      </a: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-</a:t>
                      </a:r>
                      <a:r>
                        <a:rPr lang="it-IT" sz="1600" b="1" i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20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pons</a:t>
                      </a:r>
                      <a:endParaRPr lang="it-IT" sz="18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</a:t>
                      </a:r>
                      <a:endParaRPr lang="it-IT" sz="18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Arpinás</a:t>
                      </a:r>
                      <a:endParaRPr lang="it-IT" sz="18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ponti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Arpināti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pons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Arpinás</a:t>
                      </a:r>
                      <a:endParaRPr lang="it-IT" sz="18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pont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animal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Arpināt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43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B9C5A-2FB6-8F50-C270-5B36AAD5D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365EE6-1EAB-DA87-0E09-06E8E3208EFA}"/>
              </a:ext>
            </a:extLst>
          </p:cNvPr>
          <p:cNvSpPr txBox="1"/>
          <p:nvPr/>
        </p:nvSpPr>
        <p:spPr>
          <a:xfrm>
            <a:off x="1254572" y="676695"/>
            <a:ext cx="9827410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000" b="1" dirty="0"/>
              <a:t>Alcune osservazioni sui temi in vocale imparisillabi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Anche in questi sostantivi la </a:t>
            </a:r>
            <a:r>
              <a:rPr lang="it-IT" sz="2000" b="1" dirty="0"/>
              <a:t>-</a:t>
            </a:r>
            <a:r>
              <a:rPr lang="it-IT" sz="2000" b="1" i="1" dirty="0"/>
              <a:t>i-</a:t>
            </a:r>
            <a:r>
              <a:rPr lang="it-IT" sz="2000" b="1" dirty="0"/>
              <a:t> del tema </a:t>
            </a:r>
            <a:r>
              <a:rPr lang="it-IT" sz="2000" dirty="0"/>
              <a:t>si può vedere solamente al genitivo plurale (</a:t>
            </a:r>
            <a:r>
              <a:rPr lang="it-IT" sz="2000" b="1" dirty="0"/>
              <a:t>-</a:t>
            </a:r>
            <a:r>
              <a:rPr lang="it-IT" sz="2000" b="1" i="1" dirty="0" err="1"/>
              <a:t>ium</a:t>
            </a:r>
            <a:r>
              <a:rPr lang="it-IT" sz="2000" dirty="0"/>
              <a:t>) e nel nominativo, accusativo e vocativo plurale dei sostantivi neutri (</a:t>
            </a:r>
            <a:r>
              <a:rPr lang="it-IT" sz="2000" b="1" dirty="0"/>
              <a:t>-</a:t>
            </a:r>
            <a:r>
              <a:rPr lang="it-IT" sz="2000" b="1" i="1" dirty="0" err="1"/>
              <a:t>ia</a:t>
            </a:r>
            <a:r>
              <a:rPr lang="it-IT" sz="2000" dirty="0"/>
              <a:t>).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Per analogia con i sostantivi monosillabici, escono in </a:t>
            </a:r>
            <a:r>
              <a:rPr lang="it-IT" sz="2000" b="1" dirty="0"/>
              <a:t>-</a:t>
            </a:r>
            <a:r>
              <a:rPr lang="it-IT" sz="2000" b="1" i="1" dirty="0" err="1"/>
              <a:t>ium</a:t>
            </a:r>
            <a:r>
              <a:rPr lang="it-IT" sz="2000" b="1" dirty="0"/>
              <a:t> al genitivo plurale </a:t>
            </a:r>
            <a:r>
              <a:rPr lang="it-IT" sz="2000" dirty="0"/>
              <a:t>e alternano </a:t>
            </a:r>
            <a:r>
              <a:rPr lang="it-IT" sz="2000" b="1" dirty="0"/>
              <a:t>-</a:t>
            </a:r>
            <a:r>
              <a:rPr lang="it-IT" sz="2000" b="1" i="1" dirty="0" err="1"/>
              <a:t>is</a:t>
            </a:r>
            <a:r>
              <a:rPr lang="it-IT" sz="2000" b="1" dirty="0"/>
              <a:t> / -</a:t>
            </a:r>
            <a:r>
              <a:rPr lang="it-IT" sz="2000" b="1" i="1" dirty="0"/>
              <a:t>es</a:t>
            </a:r>
            <a:r>
              <a:rPr lang="it-IT" sz="2000" b="1" dirty="0"/>
              <a:t> all’accusativo plurale </a:t>
            </a:r>
            <a:r>
              <a:rPr lang="it-IT" sz="2000" dirty="0"/>
              <a:t>alcuni </a:t>
            </a:r>
            <a:r>
              <a:rPr lang="it-IT" sz="2000" b="1" dirty="0"/>
              <a:t>sostantivi monosillabici con tema in consonante</a:t>
            </a:r>
            <a:r>
              <a:rPr lang="it-IT" sz="2000" dirty="0"/>
              <a:t>: </a:t>
            </a:r>
            <a:r>
              <a:rPr lang="it-IT" sz="2000" i="1" dirty="0"/>
              <a:t>mas</a:t>
            </a:r>
            <a:r>
              <a:rPr lang="it-IT" sz="2000" dirty="0"/>
              <a:t>, </a:t>
            </a:r>
            <a:r>
              <a:rPr lang="it-IT" sz="2000" i="1" dirty="0" err="1"/>
              <a:t>maris</a:t>
            </a:r>
            <a:r>
              <a:rPr lang="it-IT" sz="2000" dirty="0"/>
              <a:t>, m., “maschio”; </a:t>
            </a:r>
            <a:r>
              <a:rPr lang="it-IT" sz="2000" i="1" dirty="0" err="1"/>
              <a:t>mus</a:t>
            </a:r>
            <a:r>
              <a:rPr lang="it-IT" sz="2000" dirty="0"/>
              <a:t>, </a:t>
            </a:r>
            <a:r>
              <a:rPr lang="it-IT" sz="2000" i="1" dirty="0" err="1"/>
              <a:t>muris</a:t>
            </a:r>
            <a:r>
              <a:rPr lang="it-IT" sz="2000" dirty="0"/>
              <a:t>, m., “topo”; </a:t>
            </a:r>
            <a:r>
              <a:rPr lang="it-IT" sz="2000" i="1" dirty="0" err="1"/>
              <a:t>dos</a:t>
            </a:r>
            <a:r>
              <a:rPr lang="it-IT" sz="2000" dirty="0"/>
              <a:t>, </a:t>
            </a:r>
            <a:r>
              <a:rPr lang="it-IT" sz="2000" i="1" dirty="0" err="1"/>
              <a:t>dotis</a:t>
            </a:r>
            <a:r>
              <a:rPr lang="it-IT" sz="2000" dirty="0"/>
              <a:t>, f., “dote”; </a:t>
            </a:r>
            <a:r>
              <a:rPr lang="it-IT" sz="2000" i="1" dirty="0" err="1"/>
              <a:t>faux</a:t>
            </a:r>
            <a:r>
              <a:rPr lang="it-IT" sz="2000" dirty="0"/>
              <a:t>, </a:t>
            </a:r>
            <a:r>
              <a:rPr lang="it-IT" sz="2000" i="1" dirty="0" err="1"/>
              <a:t>faucis</a:t>
            </a:r>
            <a:r>
              <a:rPr lang="it-IT" sz="2000" dirty="0"/>
              <a:t>, f., “gola”; </a:t>
            </a:r>
            <a:r>
              <a:rPr lang="it-IT" sz="2000" i="1" dirty="0" err="1"/>
              <a:t>nix</a:t>
            </a:r>
            <a:r>
              <a:rPr lang="it-IT" sz="2000" dirty="0"/>
              <a:t>, </a:t>
            </a:r>
            <a:r>
              <a:rPr lang="it-IT" sz="2000" i="1" dirty="0" err="1"/>
              <a:t>nivis</a:t>
            </a:r>
            <a:r>
              <a:rPr lang="it-IT" sz="2000" dirty="0"/>
              <a:t>, f., “neve”.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Vi è </a:t>
            </a:r>
            <a:r>
              <a:rPr lang="it-IT" sz="2000" b="1" dirty="0"/>
              <a:t>un solo sostantivo neutro monosillabico</a:t>
            </a:r>
            <a:r>
              <a:rPr lang="it-IT" sz="2000" dirty="0"/>
              <a:t>, </a:t>
            </a:r>
            <a:r>
              <a:rPr lang="it-IT" sz="2000" b="1" i="1" dirty="0" err="1"/>
              <a:t>os</a:t>
            </a:r>
            <a:r>
              <a:rPr lang="it-IT" sz="2000" dirty="0"/>
              <a:t>, </a:t>
            </a:r>
            <a:r>
              <a:rPr lang="it-IT" sz="2000" b="1" i="1" dirty="0" err="1"/>
              <a:t>ossis</a:t>
            </a:r>
            <a:r>
              <a:rPr lang="it-IT" sz="2000" dirty="0"/>
              <a:t>, “osso”.</a:t>
            </a:r>
          </a:p>
          <a:p>
            <a:endParaRPr lang="it-IT" sz="1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4597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08C37-A887-EE4C-8690-711D96162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F182CB-57CB-B779-9A79-49AFA085DCBD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400" b="1" dirty="0">
                <a:solidFill>
                  <a:srgbClr val="EE7201"/>
                </a:solidFill>
              </a:rPr>
              <a:t>Come risalire al nominativo dai temi in vocale</a:t>
            </a: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4378C51-A454-2C80-6643-3742624E6160}"/>
              </a:ext>
            </a:extLst>
          </p:cNvPr>
          <p:cNvGraphicFramePr>
            <a:graphicFrameLocks noGrp="1"/>
          </p:cNvGraphicFramePr>
          <p:nvPr/>
        </p:nvGraphicFramePr>
        <p:xfrm>
          <a:off x="1154842" y="1270560"/>
          <a:ext cx="9882317" cy="268224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20877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3943474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3730073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</a:tblGrid>
              <a:tr h="23457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kern="100" dirty="0">
                          <a:effectLst/>
                        </a:rPr>
                        <a:t>TEMI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kern="100" dirty="0">
                          <a:effectLst/>
                        </a:rPr>
                        <a:t>METODO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kern="100" dirty="0">
                          <a:effectLst/>
                        </a:rPr>
                        <a:t>ESEMPIO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70373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PARISILLABI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</a:rPr>
                        <a:t>Una volta eliminata la terminazione, integrare il tema con la terminazione -</a:t>
                      </a:r>
                      <a:r>
                        <a:rPr lang="it-IT" sz="1600" i="1" kern="100" dirty="0" err="1">
                          <a:effectLst/>
                        </a:rPr>
                        <a:t>is</a:t>
                      </a:r>
                      <a:r>
                        <a:rPr lang="it-IT" sz="1600" kern="100" dirty="0">
                          <a:effectLst/>
                        </a:rPr>
                        <a:t> o -</a:t>
                      </a:r>
                      <a:r>
                        <a:rPr lang="it-IT" sz="1600" i="1" kern="100" dirty="0">
                          <a:effectLst/>
                        </a:rPr>
                        <a:t>es</a:t>
                      </a:r>
                      <a:r>
                        <a:rPr lang="it-IT" sz="1600" kern="100" dirty="0">
                          <a:effectLst/>
                        </a:rPr>
                        <a:t> per i sostantivi maschili e femminili o con quella -</a:t>
                      </a:r>
                      <a:r>
                        <a:rPr lang="it-IT" sz="1600" i="1" kern="100" dirty="0">
                          <a:effectLst/>
                        </a:rPr>
                        <a:t>e</a:t>
                      </a:r>
                      <a:r>
                        <a:rPr lang="it-IT" sz="1600" kern="100" dirty="0">
                          <a:effectLst/>
                        </a:rPr>
                        <a:t> per i neutri.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600" i="1" kern="100" dirty="0">
                          <a:effectLst/>
                        </a:rPr>
                        <a:t>clad</a:t>
                      </a:r>
                      <a:r>
                        <a:rPr lang="pt-BR" sz="1600" i="0" kern="100" dirty="0">
                          <a:effectLst/>
                        </a:rPr>
                        <a:t>-</a:t>
                      </a:r>
                      <a:r>
                        <a:rPr lang="pt-BR" sz="1600" i="1" kern="100" dirty="0">
                          <a:effectLst/>
                        </a:rPr>
                        <a:t>ĭbus </a:t>
                      </a:r>
                      <a:r>
                        <a:rPr lang="pt-BR" sz="1600" i="0" kern="100" dirty="0">
                          <a:effectLst/>
                        </a:rPr>
                        <a:t>&gt;</a:t>
                      </a:r>
                      <a:r>
                        <a:rPr lang="pt-BR" sz="1600" i="1" kern="100" dirty="0">
                          <a:effectLst/>
                        </a:rPr>
                        <a:t> clad</a:t>
                      </a:r>
                      <a:r>
                        <a:rPr lang="pt-BR" sz="1600" i="0" kern="100" dirty="0">
                          <a:effectLst/>
                        </a:rPr>
                        <a:t>-</a:t>
                      </a:r>
                      <a:r>
                        <a:rPr lang="pt-BR" sz="1600" i="1" kern="100" dirty="0">
                          <a:effectLst/>
                        </a:rPr>
                        <a:t> </a:t>
                      </a:r>
                      <a:r>
                        <a:rPr lang="pt-BR" sz="1600" i="0" kern="100" dirty="0">
                          <a:effectLst/>
                        </a:rPr>
                        <a:t>&gt;</a:t>
                      </a:r>
                      <a:r>
                        <a:rPr lang="pt-BR" sz="1600" i="1" kern="100" dirty="0">
                          <a:effectLst/>
                        </a:rPr>
                        <a:t> clades</a:t>
                      </a:r>
                    </a:p>
                    <a:p>
                      <a:pPr marL="0" indent="0">
                        <a:buNone/>
                      </a:pPr>
                      <a:r>
                        <a:rPr lang="pt-BR" sz="1600" i="1" kern="100" dirty="0">
                          <a:effectLst/>
                        </a:rPr>
                        <a:t>civ</a:t>
                      </a:r>
                      <a:r>
                        <a:rPr lang="pt-BR" sz="1600" i="0" kern="100" dirty="0">
                          <a:effectLst/>
                        </a:rPr>
                        <a:t>-</a:t>
                      </a:r>
                      <a:r>
                        <a:rPr lang="pt-BR" sz="1600" i="1" kern="100" dirty="0">
                          <a:effectLst/>
                        </a:rPr>
                        <a:t>em </a:t>
                      </a:r>
                      <a:r>
                        <a:rPr lang="pt-BR" sz="1600" i="0" kern="100" dirty="0">
                          <a:effectLst/>
                        </a:rPr>
                        <a:t>&gt;</a:t>
                      </a:r>
                      <a:r>
                        <a:rPr lang="pt-BR" sz="1600" i="1" kern="100" dirty="0">
                          <a:effectLst/>
                        </a:rPr>
                        <a:t> civ</a:t>
                      </a:r>
                      <a:r>
                        <a:rPr lang="pt-BR" sz="1600" i="0" kern="100" dirty="0">
                          <a:effectLst/>
                        </a:rPr>
                        <a:t>-</a:t>
                      </a:r>
                      <a:r>
                        <a:rPr lang="pt-BR" sz="1600" i="1" kern="100" dirty="0">
                          <a:effectLst/>
                        </a:rPr>
                        <a:t> </a:t>
                      </a:r>
                      <a:r>
                        <a:rPr lang="pt-BR" sz="1600" i="0" kern="100" dirty="0">
                          <a:effectLst/>
                        </a:rPr>
                        <a:t>&gt;</a:t>
                      </a:r>
                      <a:r>
                        <a:rPr lang="pt-BR" sz="1600" i="1" kern="100" dirty="0">
                          <a:effectLst/>
                        </a:rPr>
                        <a:t> civis</a:t>
                      </a:r>
                    </a:p>
                    <a:p>
                      <a:pPr marL="0" indent="0">
                        <a:buNone/>
                      </a:pPr>
                      <a:r>
                        <a:rPr lang="pt-BR" sz="1600" i="1" kern="100" dirty="0">
                          <a:effectLst/>
                        </a:rPr>
                        <a:t>mar</a:t>
                      </a:r>
                      <a:r>
                        <a:rPr lang="pt-BR" sz="1600" i="0" kern="100" dirty="0">
                          <a:effectLst/>
                        </a:rPr>
                        <a:t>-</a:t>
                      </a:r>
                      <a:r>
                        <a:rPr lang="pt-BR" sz="1600" i="1" kern="100" dirty="0">
                          <a:effectLst/>
                        </a:rPr>
                        <a:t>is </a:t>
                      </a:r>
                      <a:r>
                        <a:rPr lang="pt-BR" sz="1600" i="0" kern="100" dirty="0">
                          <a:effectLst/>
                        </a:rPr>
                        <a:t>&gt;</a:t>
                      </a:r>
                      <a:r>
                        <a:rPr lang="pt-BR" sz="1600" i="1" kern="100" dirty="0">
                          <a:effectLst/>
                        </a:rPr>
                        <a:t> mar</a:t>
                      </a:r>
                      <a:r>
                        <a:rPr lang="pt-BR" sz="1600" i="0" kern="100" dirty="0">
                          <a:effectLst/>
                        </a:rPr>
                        <a:t>-</a:t>
                      </a:r>
                      <a:r>
                        <a:rPr lang="pt-BR" sz="1600" i="1" kern="100" dirty="0">
                          <a:effectLst/>
                        </a:rPr>
                        <a:t> </a:t>
                      </a:r>
                      <a:r>
                        <a:rPr lang="pt-BR" sz="1600" i="0" kern="100" dirty="0">
                          <a:effectLst/>
                        </a:rPr>
                        <a:t>&gt;</a:t>
                      </a:r>
                      <a:r>
                        <a:rPr lang="pt-BR" sz="1600" i="1" kern="100" dirty="0">
                          <a:effectLst/>
                        </a:rPr>
                        <a:t> mare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72284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IMPARISILLABI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</a:rPr>
                        <a:t>Se il tema è in -</a:t>
                      </a:r>
                      <a:r>
                        <a:rPr lang="it-IT" sz="1600" i="1" kern="100" dirty="0">
                          <a:effectLst/>
                        </a:rPr>
                        <a:t>al </a:t>
                      </a:r>
                      <a:r>
                        <a:rPr lang="it-IT" sz="1600" kern="100" dirty="0">
                          <a:effectLst/>
                        </a:rPr>
                        <a:t>o -</a:t>
                      </a:r>
                      <a:r>
                        <a:rPr lang="it-IT" sz="1600" i="1" kern="100" dirty="0" err="1">
                          <a:effectLst/>
                        </a:rPr>
                        <a:t>ar</a:t>
                      </a:r>
                      <a:r>
                        <a:rPr lang="it-IT" sz="1600" kern="100" dirty="0">
                          <a:effectLst/>
                        </a:rPr>
                        <a:t>, il nominativo sarà identico alla forma individuata.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600" kern="100" dirty="0">
                          <a:effectLst/>
                        </a:rPr>
                        <a:t>Se il tema finisce con due consonanti, occorre aggiungere una -</a:t>
                      </a:r>
                      <a:r>
                        <a:rPr lang="it-IT" sz="1600" i="1" kern="100" dirty="0">
                          <a:effectLst/>
                        </a:rPr>
                        <a:t>s</a:t>
                      </a:r>
                      <a:r>
                        <a:rPr lang="it-IT" sz="1600" kern="100" dirty="0">
                          <a:effectLst/>
                        </a:rPr>
                        <a:t> tenendo conto delle trasformazioni fonetiche già individuate nei temi in occlusiva.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tribunal</a:t>
                      </a:r>
                      <a:r>
                        <a:rPr lang="it-IT" sz="1600" i="0" kern="100" dirty="0" err="1">
                          <a:effectLst/>
                        </a:rPr>
                        <a:t>-</a:t>
                      </a:r>
                      <a:r>
                        <a:rPr lang="it-IT" sz="1600" i="1" kern="100" dirty="0" err="1">
                          <a:effectLst/>
                        </a:rPr>
                        <a:t>ia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0" kern="100" dirty="0">
                          <a:effectLst/>
                        </a:rPr>
                        <a:t>&gt;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1" kern="100" dirty="0" err="1">
                          <a:effectLst/>
                        </a:rPr>
                        <a:t>tribunal</a:t>
                      </a:r>
                      <a:r>
                        <a:rPr lang="it-IT" sz="1600" i="0" kern="100" dirty="0">
                          <a:effectLst/>
                        </a:rPr>
                        <a:t>-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0" kern="100" dirty="0">
                          <a:effectLst/>
                        </a:rPr>
                        <a:t>&gt;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1" kern="100" dirty="0" err="1">
                          <a:effectLst/>
                        </a:rPr>
                        <a:t>tribunal</a:t>
                      </a:r>
                      <a:endParaRPr lang="it-IT" sz="1600" i="1" kern="100" dirty="0"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gent</a:t>
                      </a:r>
                      <a:r>
                        <a:rPr lang="it-IT" sz="1600" i="0" kern="100" dirty="0" err="1">
                          <a:effectLst/>
                        </a:rPr>
                        <a:t>-</a:t>
                      </a:r>
                      <a:r>
                        <a:rPr lang="it-IT" sz="1600" i="1" kern="100" dirty="0" err="1">
                          <a:effectLst/>
                        </a:rPr>
                        <a:t>ibus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0" kern="100" dirty="0">
                          <a:effectLst/>
                        </a:rPr>
                        <a:t>&gt;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1" kern="100" dirty="0" err="1">
                          <a:effectLst/>
                        </a:rPr>
                        <a:t>gent</a:t>
                      </a:r>
                      <a:r>
                        <a:rPr lang="it-IT" sz="1600" i="0" kern="100" dirty="0">
                          <a:effectLst/>
                        </a:rPr>
                        <a:t>-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0" kern="100" dirty="0">
                          <a:effectLst/>
                        </a:rPr>
                        <a:t>&gt;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1" kern="100" dirty="0" err="1">
                          <a:effectLst/>
                        </a:rPr>
                        <a:t>gents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0" kern="100" dirty="0">
                          <a:effectLst/>
                        </a:rPr>
                        <a:t>&gt;</a:t>
                      </a:r>
                      <a:r>
                        <a:rPr lang="it-IT" sz="1600" i="1" kern="100" dirty="0">
                          <a:effectLst/>
                        </a:rPr>
                        <a:t> gens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600" i="1" kern="100" dirty="0" err="1">
                          <a:effectLst/>
                        </a:rPr>
                        <a:t>arc</a:t>
                      </a:r>
                      <a:r>
                        <a:rPr lang="it-IT" sz="1600" i="0" kern="100" dirty="0">
                          <a:effectLst/>
                        </a:rPr>
                        <a:t>-</a:t>
                      </a:r>
                      <a:r>
                        <a:rPr lang="it-IT" sz="1600" i="1" kern="100" dirty="0">
                          <a:effectLst/>
                        </a:rPr>
                        <a:t>es </a:t>
                      </a:r>
                      <a:r>
                        <a:rPr lang="it-IT" sz="1600" i="0" kern="100" dirty="0">
                          <a:effectLst/>
                        </a:rPr>
                        <a:t>&gt;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1" kern="100" dirty="0" err="1">
                          <a:effectLst/>
                        </a:rPr>
                        <a:t>arc</a:t>
                      </a:r>
                      <a:r>
                        <a:rPr lang="it-IT" sz="1600" i="0" kern="100" dirty="0">
                          <a:effectLst/>
                        </a:rPr>
                        <a:t>-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0" kern="100" dirty="0">
                          <a:effectLst/>
                        </a:rPr>
                        <a:t>&gt;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1" kern="100" dirty="0" err="1">
                          <a:effectLst/>
                        </a:rPr>
                        <a:t>arcs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0" kern="100" dirty="0">
                          <a:effectLst/>
                        </a:rPr>
                        <a:t>&gt;</a:t>
                      </a:r>
                      <a:r>
                        <a:rPr lang="it-IT" sz="1600" i="1" kern="100" dirty="0">
                          <a:effectLst/>
                        </a:rPr>
                        <a:t> </a:t>
                      </a:r>
                      <a:r>
                        <a:rPr lang="it-IT" sz="1600" i="1" kern="100" dirty="0" err="1">
                          <a:effectLst/>
                        </a:rPr>
                        <a:t>arx</a:t>
                      </a:r>
                      <a:endParaRPr lang="it-IT" sz="1600" i="1" kern="1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46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7C0BAC-BE23-A117-6047-E3474A26CF14}"/>
              </a:ext>
            </a:extLst>
          </p:cNvPr>
          <p:cNvSpPr txBox="1"/>
          <p:nvPr/>
        </p:nvSpPr>
        <p:spPr>
          <a:xfrm>
            <a:off x="1151399" y="528411"/>
            <a:ext cx="37101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b="1" dirty="0">
                <a:solidFill>
                  <a:srgbClr val="EE7201"/>
                </a:solidFill>
              </a:rPr>
              <a:t>Indice</a:t>
            </a:r>
            <a:endParaRPr lang="it-IT" sz="6000" dirty="0">
              <a:solidFill>
                <a:srgbClr val="EE720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C544B4-06CF-3EFC-5852-9B4EB5204892}"/>
              </a:ext>
            </a:extLst>
          </p:cNvPr>
          <p:cNvSpPr txBox="1"/>
          <p:nvPr/>
        </p:nvSpPr>
        <p:spPr>
          <a:xfrm>
            <a:off x="1151399" y="1594781"/>
            <a:ext cx="9461637" cy="483087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26800" indent="-226800">
              <a:spcBef>
                <a:spcPts val="3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La III declinazione</a:t>
            </a:r>
          </a:p>
          <a:p>
            <a:pPr marL="226800" indent="-226800">
              <a:spcBef>
                <a:spcPts val="3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 verbi </a:t>
            </a:r>
            <a:r>
              <a:rPr lang="it-IT" sz="2000" i="1" dirty="0"/>
              <a:t>sum</a:t>
            </a:r>
            <a:r>
              <a:rPr lang="it-IT" sz="2000" dirty="0"/>
              <a:t> e </a:t>
            </a:r>
            <a:r>
              <a:rPr lang="it-IT" sz="2000" i="1" dirty="0" err="1"/>
              <a:t>possum</a:t>
            </a:r>
            <a:r>
              <a:rPr lang="it-IT" sz="2000" dirty="0"/>
              <a:t>: congiuntivo presente e imperfetto</a:t>
            </a:r>
          </a:p>
          <a:p>
            <a:pPr marL="226800" indent="-226800">
              <a:spcBef>
                <a:spcPts val="3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La I e la II coniugazione: congiuntivo presente e imperfetto</a:t>
            </a:r>
          </a:p>
          <a:p>
            <a:pPr marL="226800" indent="-226800">
              <a:spcBef>
                <a:spcPts val="3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Il complemento di causa</a:t>
            </a:r>
          </a:p>
          <a:p>
            <a:pPr marL="226800" indent="-226800">
              <a:spcBef>
                <a:spcPts val="3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Le proposizioni concessive reali</a:t>
            </a:r>
          </a:p>
          <a:p>
            <a:pPr marL="226800" indent="-226800">
              <a:spcBef>
                <a:spcPts val="3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Il congiuntivo esortativo</a:t>
            </a:r>
          </a:p>
          <a:p>
            <a:pPr marL="226800" indent="-226800">
              <a:spcBef>
                <a:spcPts val="3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La proposizione finale: </a:t>
            </a:r>
            <a:r>
              <a:rPr lang="it-IT" sz="2000" i="1" dirty="0"/>
              <a:t>ut</a:t>
            </a:r>
            <a:r>
              <a:rPr lang="it-IT" sz="2000" dirty="0"/>
              <a:t> e il congiuntivo</a:t>
            </a:r>
          </a:p>
        </p:txBody>
      </p:sp>
    </p:spTree>
    <p:extLst>
      <p:ext uri="{BB962C8B-B14F-4D97-AF65-F5344CB8AC3E}">
        <p14:creationId xmlns:p14="http://schemas.microsoft.com/office/powerpoint/2010/main" val="287893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CF24A-525A-4F9B-65D3-B496D301A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D5301F-556B-D5B8-960E-695E27919526}"/>
              </a:ext>
            </a:extLst>
          </p:cNvPr>
          <p:cNvSpPr txBox="1"/>
          <p:nvPr/>
        </p:nvSpPr>
        <p:spPr>
          <a:xfrm>
            <a:off x="1254572" y="676695"/>
            <a:ext cx="9917012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indent="-226800"/>
            <a:r>
              <a:rPr lang="it-IT" sz="2400" b="1" dirty="0">
                <a:solidFill>
                  <a:srgbClr val="EE7201"/>
                </a:solidFill>
              </a:rPr>
              <a:t>Le particolarità della III declinazione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I temi in -</a:t>
            </a:r>
            <a:r>
              <a:rPr kumimoji="0" lang="it-IT" sz="2000" b="1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u</a:t>
            </a:r>
            <a:r>
              <a:rPr kumimoji="0" lang="it-IT" sz="2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- e -</a:t>
            </a:r>
            <a:r>
              <a:rPr kumimoji="0" lang="it-IT" sz="2000" b="1" i="1" u="sng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ou</a:t>
            </a:r>
            <a:r>
              <a:rPr kumimoji="0" lang="it-IT" sz="2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-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temi in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sono solo due: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“la gru”, e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“il maiale” (cfr. </a:t>
            </a:r>
            <a:r>
              <a:rPr kumimoji="0" lang="it-IT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“suino”).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 declina nel modo seguente:</a:t>
            </a: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temi in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sono anch’essi solo due: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bov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(&lt; *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)-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*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“il bue” (gen. pl.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dove si conserva solo il suono della desinenza; il dativo e l’ablativo plurali alternano fra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bobus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bubus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con la caduta di -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-. L’alternanza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è dovuta alla natura di semiconsonante del suono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e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Iuppiter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Iovis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“Giove”.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Iuppiter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 declina nel modo seguente:</a:t>
            </a:r>
          </a:p>
          <a:p>
            <a:pPr>
              <a:buClr>
                <a:srgbClr val="EE7201"/>
              </a:buClr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B857243-A8FC-F8F0-2EF3-227C507A7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16105"/>
              </p:ext>
            </p:extLst>
          </p:nvPr>
        </p:nvGraphicFramePr>
        <p:xfrm>
          <a:off x="4975344" y="1794160"/>
          <a:ext cx="4968000" cy="18897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</a:t>
                      </a:r>
                      <a:endParaRPr lang="it-IT" sz="18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suibus</a:t>
                      </a: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</a:t>
                      </a:r>
                      <a:endParaRPr lang="it-IT" sz="18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suibus</a:t>
                      </a: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06E40B5-A4AC-D2EA-8564-E2EF0A729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04625"/>
              </p:ext>
            </p:extLst>
          </p:nvPr>
        </p:nvGraphicFramePr>
        <p:xfrm>
          <a:off x="5592752" y="4772552"/>
          <a:ext cx="4350592" cy="17983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175296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2175296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7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Iuppiter</a:t>
                      </a:r>
                      <a:endParaRPr lang="it-IT" sz="17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Iovis</a:t>
                      </a:r>
                      <a:endParaRPr lang="it-IT" sz="17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7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Iovi</a:t>
                      </a:r>
                      <a:endParaRPr lang="it-IT" sz="17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Iovem</a:t>
                      </a:r>
                      <a:endParaRPr lang="it-IT" sz="17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Iuppiter</a:t>
                      </a:r>
                      <a:endParaRPr lang="it-IT" sz="17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Iove</a:t>
                      </a:r>
                      <a:endParaRPr lang="it-IT" sz="17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103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8F4C4-E3B5-6F5C-556C-94ADBF076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D7BD34-3F8A-B84B-EB06-5B9E756735D0}"/>
              </a:ext>
            </a:extLst>
          </p:cNvPr>
          <p:cNvSpPr txBox="1"/>
          <p:nvPr/>
        </p:nvSpPr>
        <p:spPr>
          <a:xfrm>
            <a:off x="1254572" y="676695"/>
            <a:ext cx="9682856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buClr>
                <a:srgbClr val="EE7201"/>
              </a:buClr>
              <a:defRPr/>
            </a:pPr>
            <a:r>
              <a:rPr kumimoji="0" lang="it-IT" sz="2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Sostantivi politematici</a:t>
            </a: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sostantivi politematici sono vocaboli che nella declinazione utilizzano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tema diverso da quello del nominativo singolare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itineris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	=	viaggio, marcia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senex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			=	vecchio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supellex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supellectilis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=	suppellettile, mobilio, attrezzatura (usato solo al 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	singolare)</a:t>
            </a: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oppure vocaboli che presentano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o più forme diverse di nominativo singolare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femur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femoris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	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femore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femen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feminis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</a:t>
            </a: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iecur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iecinoris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iocur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iocinoris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	fegato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iecur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iecuris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sz="2000" dirty="0"/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D04D3080-76D9-7EE9-95C0-2547D3F6DD0F}"/>
              </a:ext>
            </a:extLst>
          </p:cNvPr>
          <p:cNvSpPr/>
          <p:nvPr/>
        </p:nvSpPr>
        <p:spPr>
          <a:xfrm>
            <a:off x="3867151" y="3382696"/>
            <a:ext cx="590550" cy="857250"/>
          </a:xfrm>
          <a:prstGeom prst="rightBrace">
            <a:avLst>
              <a:gd name="adj1" fmla="val 29301"/>
              <a:gd name="adj2" fmla="val 47460"/>
            </a:avLst>
          </a:prstGeom>
          <a:ln>
            <a:solidFill>
              <a:srgbClr val="EE7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6F0EBB65-253C-DAFB-5F25-53C20671A63A}"/>
              </a:ext>
            </a:extLst>
          </p:cNvPr>
          <p:cNvSpPr/>
          <p:nvPr/>
        </p:nvSpPr>
        <p:spPr>
          <a:xfrm>
            <a:off x="3867151" y="4597937"/>
            <a:ext cx="590550" cy="857250"/>
          </a:xfrm>
          <a:prstGeom prst="rightBrace">
            <a:avLst>
              <a:gd name="adj1" fmla="val 29301"/>
              <a:gd name="adj2" fmla="val 46190"/>
            </a:avLst>
          </a:prstGeom>
          <a:ln>
            <a:solidFill>
              <a:srgbClr val="EE7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09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0E630-6A72-B7C0-61DC-87C1A5A5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4E16A4-3BCE-3B30-01E3-1ABC94BF7E2B}"/>
              </a:ext>
            </a:extLst>
          </p:cNvPr>
          <p:cNvSpPr txBox="1"/>
          <p:nvPr/>
        </p:nvSpPr>
        <p:spPr>
          <a:xfrm>
            <a:off x="1254572" y="676695"/>
            <a:ext cx="9682856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buClr>
                <a:srgbClr val="EE7201"/>
              </a:buClr>
              <a:defRPr/>
            </a:pPr>
            <a:r>
              <a:rPr kumimoji="0" lang="it-IT" sz="2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Sostantivi eterocliti</a:t>
            </a: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Sono definiti eterocliti (dal greco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héteros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“altro”, e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klíno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“declino”, nel senso di un termine che usa temi differenti nella declinazione) due sostantivi che seguono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declinazioni diverse al singolare e al plurale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226800" indent="-226800">
              <a:buClr>
                <a:srgbClr val="EE7201"/>
              </a:buClr>
              <a:buFont typeface="Arial" panose="020B0604020202020204" pitchFamily="34" charset="0"/>
              <a:buChar char="•"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iugerum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n., “iugero” (unità di misura agricola di superficie) → al singolare segue la II 	declinazione e al plurale la III: es.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iugera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iugerum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iugeribus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ecc.</a:t>
            </a:r>
          </a:p>
          <a:p>
            <a:pPr marL="226800" indent="-226800">
              <a:buClr>
                <a:srgbClr val="EE7201"/>
              </a:buClr>
              <a:buFont typeface="Arial" panose="020B0604020202020204" pitchFamily="34" charset="0"/>
              <a:buChar char="•"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n., “vaso” → segue la III declinazione al singolare e la II al plurale: es.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		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vasorum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ecc.</a:t>
            </a: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r>
              <a:rPr kumimoji="0" lang="it-IT" sz="2000" b="1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Nomina </a:t>
            </a:r>
            <a:r>
              <a:rPr kumimoji="0" lang="it-IT" sz="2000" b="1" i="1" u="sng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singularia</a:t>
            </a:r>
            <a:r>
              <a:rPr kumimoji="0" lang="it-IT" sz="2000" b="1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 tantum</a:t>
            </a: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Nomi usati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solo al singolare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DC6F46-A2DE-2338-84DE-1E59DC9A5359}"/>
              </a:ext>
            </a:extLst>
          </p:cNvPr>
          <p:cNvSpPr txBox="1"/>
          <p:nvPr/>
        </p:nvSpPr>
        <p:spPr>
          <a:xfrm>
            <a:off x="1254572" y="4192905"/>
            <a:ext cx="9682856" cy="2180601"/>
          </a:xfrm>
          <a:prstGeom prst="rect">
            <a:avLst/>
          </a:prstGeom>
          <a:noFill/>
          <a:ln>
            <a:noFill/>
          </a:ln>
        </p:spPr>
        <p:txBody>
          <a:bodyPr wrap="square" numCol="2" spcCol="360000" rtlCol="0">
            <a:noAutofit/>
          </a:bodyPr>
          <a:lstStyle/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indoles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	=	indole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lactis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=	latte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nectar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=	nettare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pietas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=	pietà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	=	prole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sanguis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	=	sangue</a:t>
            </a:r>
            <a:endParaRPr lang="it-IT" sz="2000" i="1" noProof="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senectus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=	vecchiaia</a:t>
            </a: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lang="it-IT" sz="2000" i="1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lang="it-IT" sz="2000" i="1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	=	sete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suboles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	=	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“germoglio”; 					fig. “stirpe, progenie, 					discendenza, prole,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					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figlio”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=	primavera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vesper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	=	sera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endParaRPr lang="it-IT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25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9D00-3678-FF77-643D-FDC0E84A3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4FE374-8EFF-57E1-4774-012AAB488186}"/>
              </a:ext>
            </a:extLst>
          </p:cNvPr>
          <p:cNvSpPr txBox="1"/>
          <p:nvPr/>
        </p:nvSpPr>
        <p:spPr>
          <a:xfrm>
            <a:off x="1254572" y="676696"/>
            <a:ext cx="9682856" cy="7384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buClr>
                <a:srgbClr val="EE7201"/>
              </a:buClr>
              <a:defRPr/>
            </a:pPr>
            <a:r>
              <a:rPr kumimoji="0" lang="it-IT" sz="2000" b="1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Nomina </a:t>
            </a:r>
            <a:r>
              <a:rPr kumimoji="0" lang="it-IT" sz="2000" b="1" i="1" u="sng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pluralia</a:t>
            </a:r>
            <a:r>
              <a:rPr kumimoji="0" lang="it-IT" sz="2000" b="1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 tantum</a:t>
            </a: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Nomi usati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solo al plurale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30CBC0-FC2A-A48B-156C-2050529F9B6F}"/>
              </a:ext>
            </a:extLst>
          </p:cNvPr>
          <p:cNvSpPr txBox="1"/>
          <p:nvPr/>
        </p:nvSpPr>
        <p:spPr>
          <a:xfrm>
            <a:off x="1254572" y="1393533"/>
            <a:ext cx="9682856" cy="4993619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noAutofit/>
          </a:bodyPr>
          <a:lstStyle/>
          <a:p>
            <a:pPr>
              <a:buClr>
                <a:srgbClr val="EE7201"/>
              </a:buClr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Nomi comuni</a:t>
            </a:r>
          </a:p>
          <a:p>
            <a:pPr>
              <a:buClr>
                <a:srgbClr val="EE7201"/>
              </a:buClr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fides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		=	lira (strumento 							musicale)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		=	porta (a battenti)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moenia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=	mura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optimates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	=	ottimati (classe 							sociale)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viscera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	=	le viscere</a:t>
            </a: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Nomi propri di divinità, di feste e di luoghi geografici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=	Alpi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Ambarvalia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=	Ambarvali (feste in 						onore di Cerere)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Bacchanalia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=	Baccanali (feste in 						onore di Bacco)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Cyclades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		=	Cicladi (isole)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Lupercalia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=	Lupercali (feste in 						onore di Pan)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		=	Mani (anime dei 							morti divinizzate)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Penates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		=	Penati (dei tutelari 						della casa)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Saturnalia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	=	Saturnali (feste in 						onore di Saturno)</a:t>
            </a:r>
          </a:p>
        </p:txBody>
      </p:sp>
    </p:spTree>
    <p:extLst>
      <p:ext uri="{BB962C8B-B14F-4D97-AF65-F5344CB8AC3E}">
        <p14:creationId xmlns:p14="http://schemas.microsoft.com/office/powerpoint/2010/main" val="2678205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1FFA9-CB7B-DDBF-542E-A74E34CB1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84748E-AB88-C1B9-3EAF-3B085DE73343}"/>
              </a:ext>
            </a:extLst>
          </p:cNvPr>
          <p:cNvSpPr txBox="1"/>
          <p:nvPr/>
        </p:nvSpPr>
        <p:spPr>
          <a:xfrm>
            <a:off x="1254572" y="676695"/>
            <a:ext cx="9682856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buClr>
                <a:srgbClr val="EE7201"/>
              </a:buClr>
              <a:defRPr/>
            </a:pPr>
            <a:r>
              <a:rPr lang="it-IT" sz="2000" b="1" u="sng" dirty="0">
                <a:solidFill>
                  <a:prstClr val="black"/>
                </a:solidFill>
                <a:uFill>
                  <a:solidFill>
                    <a:srgbClr val="EE7201"/>
                  </a:solidFill>
                </a:uFill>
                <a:latin typeface="Calibri"/>
              </a:rPr>
              <a:t>Nomi che al plurale hanno un significato diverso dal singolare</a:t>
            </a: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Alcuni sostantivi cambiano il significato dal singolare al plurale:</a:t>
            </a: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EE7201"/>
              </a:buClr>
              <a:defRPr/>
            </a:pPr>
            <a:r>
              <a:rPr lang="it-IT" sz="2000" b="1" u="sng" dirty="0">
                <a:solidFill>
                  <a:prstClr val="black"/>
                </a:solidFill>
                <a:uFill>
                  <a:solidFill>
                    <a:srgbClr val="EE7201"/>
                  </a:solidFill>
                </a:uFill>
                <a:latin typeface="Calibri"/>
              </a:rPr>
              <a:t>La declinazione di </a:t>
            </a:r>
            <a:r>
              <a:rPr lang="it-IT" sz="2000" b="1" i="1" u="sng" dirty="0">
                <a:solidFill>
                  <a:prstClr val="black"/>
                </a:solidFill>
                <a:uFill>
                  <a:solidFill>
                    <a:srgbClr val="EE7201"/>
                  </a:solidFill>
                </a:uFill>
                <a:latin typeface="Calibri"/>
              </a:rPr>
              <a:t>vis</a:t>
            </a:r>
            <a:endParaRPr lang="it-IT" sz="2000" b="1" u="sng" dirty="0">
              <a:solidFill>
                <a:prstClr val="black"/>
              </a:solidFill>
              <a:uFill>
                <a:solidFill>
                  <a:srgbClr val="EE7201"/>
                </a:solidFill>
              </a:uFill>
              <a:latin typeface="Calibri"/>
            </a:endParaRP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termine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f., “forza”, di uso molto frequente,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è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difettivo al singolare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Dal punto di vista semantico,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termine è assai ricco: può infatti voler dire anche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“violenza”, “vigore”, “fermezza” e, al plurale,</a:t>
            </a:r>
          </a:p>
          <a:p>
            <a:pPr>
              <a:buClr>
                <a:srgbClr val="EE7201"/>
              </a:buCl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“forze militari”.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Q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lato la declinazione completa.</a:t>
            </a:r>
          </a:p>
          <a:p>
            <a:pPr>
              <a:buClr>
                <a:srgbClr val="EE7201"/>
              </a:buClr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A744EF-5A58-1ADA-2E45-5D8380BCCED4}"/>
              </a:ext>
            </a:extLst>
          </p:cNvPr>
          <p:cNvSpPr txBox="1"/>
          <p:nvPr/>
        </p:nvSpPr>
        <p:spPr>
          <a:xfrm>
            <a:off x="1254572" y="1359365"/>
            <a:ext cx="9682856" cy="2744712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noAutofit/>
          </a:bodyPr>
          <a:lstStyle/>
          <a:p>
            <a:pPr>
              <a:buNone/>
            </a:pP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Singolare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aedis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		=	tempio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carcer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	=	carcere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facultas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	=	facoltà</a:t>
            </a:r>
          </a:p>
          <a:p>
            <a:pPr>
              <a:buNone/>
            </a:pPr>
            <a:r>
              <a:rPr lang="it-IT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		=	fine, confine</a:t>
            </a:r>
          </a:p>
          <a:p>
            <a:pPr>
              <a:buNone/>
            </a:pP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		=	aiuto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e m.	=	sale</a:t>
            </a:r>
          </a:p>
          <a:p>
            <a:pPr>
              <a:buNone/>
            </a:pPr>
            <a:endParaRPr lang="it-IT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Plurale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aedes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ium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	casa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carceres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	cancelli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facultates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	ricchezze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ium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	territorio (lett. “lo </a:t>
            </a:r>
          </a:p>
          <a:p>
            <a:pPr>
              <a:buNone/>
            </a:pP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spazio delimitato 							dai confini”)</a:t>
            </a:r>
          </a:p>
          <a:p>
            <a:pPr>
              <a:buNone/>
            </a:pP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	ricchezze</a:t>
            </a:r>
          </a:p>
          <a:p>
            <a:pPr>
              <a:buNone/>
            </a:pPr>
            <a:r>
              <a:rPr lang="it-IT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ium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		=	arguzie, battute</a:t>
            </a:r>
          </a:p>
          <a:p>
            <a:pPr>
              <a:buClr>
                <a:srgbClr val="EE7201"/>
              </a:buClr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EF4F138-A21C-5844-A954-F6397268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753334"/>
              </p:ext>
            </p:extLst>
          </p:nvPr>
        </p:nvGraphicFramePr>
        <p:xfrm>
          <a:off x="7000707" y="4532078"/>
          <a:ext cx="3672000" cy="18979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800" b="1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virium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800" b="1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viribus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viribus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325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6A758D-47F1-4738-95DC-A744BD52AD3E}"/>
              </a:ext>
            </a:extLst>
          </p:cNvPr>
          <p:cNvSpPr txBox="1"/>
          <p:nvPr/>
        </p:nvSpPr>
        <p:spPr>
          <a:xfrm>
            <a:off x="1254572" y="676694"/>
            <a:ext cx="9682856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400" b="1" dirty="0">
                <a:solidFill>
                  <a:srgbClr val="EE7201"/>
                </a:solidFill>
              </a:rPr>
              <a:t>I verbi </a:t>
            </a:r>
            <a:r>
              <a:rPr lang="it-IT" sz="2400" b="1" i="1" dirty="0">
                <a:solidFill>
                  <a:srgbClr val="EE7201"/>
                </a:solidFill>
              </a:rPr>
              <a:t>sum</a:t>
            </a:r>
            <a:r>
              <a:rPr lang="it-IT" sz="2400" b="1" dirty="0">
                <a:solidFill>
                  <a:srgbClr val="EE7201"/>
                </a:solidFill>
              </a:rPr>
              <a:t> e </a:t>
            </a:r>
            <a:r>
              <a:rPr lang="it-IT" sz="2400" b="1" i="1" dirty="0" err="1">
                <a:solidFill>
                  <a:srgbClr val="EE7201"/>
                </a:solidFill>
              </a:rPr>
              <a:t>possum</a:t>
            </a:r>
            <a:r>
              <a:rPr lang="it-IT" sz="2400" b="1" dirty="0">
                <a:solidFill>
                  <a:srgbClr val="EE7201"/>
                </a:solidFill>
              </a:rPr>
              <a:t>: congiuntivo presente e imperfetto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Il </a:t>
            </a:r>
            <a:r>
              <a:rPr lang="it-IT" sz="2000" b="1" dirty="0"/>
              <a:t>congiuntivo presente del verbo </a:t>
            </a:r>
            <a:r>
              <a:rPr lang="it-IT" sz="2000" b="1" i="1" dirty="0"/>
              <a:t>sum</a:t>
            </a:r>
            <a:r>
              <a:rPr lang="it-IT" sz="2000" dirty="0"/>
              <a:t> si forma aggiungendo alla radice </a:t>
            </a:r>
            <a:r>
              <a:rPr lang="it-IT" sz="2000" b="1" i="1" dirty="0"/>
              <a:t>s</a:t>
            </a:r>
            <a:r>
              <a:rPr lang="it-IT" sz="2000" dirty="0"/>
              <a:t>- il suffisso -</a:t>
            </a:r>
            <a:r>
              <a:rPr lang="it-IT" sz="2000" b="1" i="1" dirty="0"/>
              <a:t>i</a:t>
            </a:r>
            <a:r>
              <a:rPr lang="it-IT" sz="2000" dirty="0"/>
              <a:t>- e le desinenze personali.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Il </a:t>
            </a:r>
            <a:r>
              <a:rPr lang="it-IT" sz="2000" b="1" dirty="0"/>
              <a:t>congiuntivo imperfetto del verbo </a:t>
            </a:r>
            <a:r>
              <a:rPr lang="it-IT" sz="2000" b="1" i="1" dirty="0"/>
              <a:t>sum</a:t>
            </a:r>
            <a:r>
              <a:rPr lang="it-IT" sz="2000" dirty="0"/>
              <a:t>, invece, si forma unendo il tema </a:t>
            </a:r>
            <a:r>
              <a:rPr lang="it-IT" sz="2000" b="1" i="1" dirty="0"/>
              <a:t>es</a:t>
            </a:r>
            <a:r>
              <a:rPr lang="it-IT" sz="2000" dirty="0"/>
              <a:t>- al suffisso -</a:t>
            </a:r>
            <a:r>
              <a:rPr lang="it-IT" sz="2000" b="1" i="1" dirty="0"/>
              <a:t>se</a:t>
            </a:r>
            <a:r>
              <a:rPr lang="it-IT" sz="2000" dirty="0"/>
              <a:t>- e alle desinenze personali. Accanto alle forme regolari del congiuntivo imperfetto compaiono, con particolare frequenza negli storici e nei poeti, le forme </a:t>
            </a:r>
            <a:r>
              <a:rPr lang="it-IT" sz="2000" i="1" dirty="0" err="1"/>
              <a:t>forem</a:t>
            </a:r>
            <a:r>
              <a:rPr lang="it-IT" sz="2000" dirty="0"/>
              <a:t>, </a:t>
            </a:r>
            <a:r>
              <a:rPr lang="it-IT" sz="2000" i="1" dirty="0" err="1"/>
              <a:t>fores</a:t>
            </a:r>
            <a:r>
              <a:rPr lang="it-IT" sz="2000" dirty="0"/>
              <a:t>, </a:t>
            </a:r>
            <a:r>
              <a:rPr lang="it-IT" sz="2000" i="1" dirty="0" err="1"/>
              <a:t>foret</a:t>
            </a:r>
            <a:r>
              <a:rPr lang="it-IT" sz="2000" dirty="0"/>
              <a:t> e </a:t>
            </a:r>
            <a:r>
              <a:rPr lang="it-IT" sz="2000" i="1" dirty="0" err="1"/>
              <a:t>forent</a:t>
            </a:r>
            <a:r>
              <a:rPr lang="it-IT" sz="2000" dirty="0"/>
              <a:t>.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Ecco il prospetto del </a:t>
            </a:r>
            <a:r>
              <a:rPr lang="it-IT" sz="2000" b="1" dirty="0"/>
              <a:t>congiuntivo presente</a:t>
            </a:r>
            <a:r>
              <a:rPr lang="it-IT" sz="2000" dirty="0"/>
              <a:t> e </a:t>
            </a:r>
            <a:r>
              <a:rPr lang="it-IT" sz="2000" b="1" dirty="0"/>
              <a:t>imperfetto</a:t>
            </a:r>
            <a:r>
              <a:rPr lang="it-IT" sz="2000" dirty="0"/>
              <a:t> del verbo </a:t>
            </a:r>
            <a:r>
              <a:rPr lang="it-IT" sz="2000" i="1" dirty="0"/>
              <a:t>sum</a:t>
            </a:r>
            <a:r>
              <a:rPr lang="it-IT" sz="2000" dirty="0"/>
              <a:t>.</a:t>
            </a:r>
          </a:p>
          <a:p>
            <a:pPr>
              <a:spcBef>
                <a:spcPts val="600"/>
              </a:spcBef>
            </a:pPr>
            <a:endParaRPr lang="it-IT" sz="22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54375B5-B31B-D176-5B43-613CC91C4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94771"/>
              </p:ext>
            </p:extLst>
          </p:nvPr>
        </p:nvGraphicFramePr>
        <p:xfrm>
          <a:off x="1254572" y="3587797"/>
          <a:ext cx="7020000" cy="28800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3352576667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8575098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</a:t>
                      </a:r>
                      <a:endParaRPr lang="it-IT" sz="1600" b="1" i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793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PERSONA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IMPERFETTO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1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s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i="1" kern="100" dirty="0">
                          <a:effectLst/>
                        </a:rPr>
                        <a:t>i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i="1" kern="100" dirty="0">
                          <a:effectLst/>
                        </a:rPr>
                        <a:t>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it-IT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it-IT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2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3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1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mus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sē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</a:t>
                      </a:r>
                      <a:endParaRPr kumimoji="0" lang="it-IT" sz="18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2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tis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sē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</a:t>
                      </a:r>
                      <a:endParaRPr kumimoji="0" lang="it-IT" sz="18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3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54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09D7-9406-86FD-A18A-510C47DD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4D7BE4-7970-240A-A008-0E5C4C570772}"/>
              </a:ext>
            </a:extLst>
          </p:cNvPr>
          <p:cNvSpPr txBox="1"/>
          <p:nvPr/>
        </p:nvSpPr>
        <p:spPr>
          <a:xfrm>
            <a:off x="1254572" y="676694"/>
            <a:ext cx="9682856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000" dirty="0"/>
              <a:t>Per formare </a:t>
            </a:r>
            <a:r>
              <a:rPr lang="it-IT" sz="2000" b="1" dirty="0"/>
              <a:t>il congiuntivo presente e imperfetto del verbo </a:t>
            </a:r>
            <a:r>
              <a:rPr lang="it-IT" sz="2000" b="1" i="1" dirty="0" err="1"/>
              <a:t>possum</a:t>
            </a:r>
            <a:r>
              <a:rPr lang="it-IT" sz="2000" b="1" i="1" dirty="0"/>
              <a:t> </a:t>
            </a:r>
            <a:r>
              <a:rPr lang="it-IT" sz="2000" dirty="0"/>
              <a:t>viene usato lo stesso suffisso impiegato per il verbo </a:t>
            </a:r>
            <a:r>
              <a:rPr lang="it-IT" sz="2000" i="1" dirty="0"/>
              <a:t>sum</a:t>
            </a:r>
            <a:r>
              <a:rPr lang="it-IT" sz="2000" dirty="0"/>
              <a:t>. Come abbiamo già osservato per l’indicativo presente, la -</a:t>
            </a:r>
            <a:r>
              <a:rPr lang="it-IT" sz="2000" b="1" i="1" dirty="0"/>
              <a:t>t</a:t>
            </a:r>
            <a:r>
              <a:rPr lang="it-IT" sz="2000" dirty="0"/>
              <a:t>- della radice </a:t>
            </a:r>
            <a:r>
              <a:rPr lang="it-IT" sz="2000" b="1" i="1" dirty="0" err="1"/>
              <a:t>pot</a:t>
            </a:r>
            <a:r>
              <a:rPr lang="it-IT" sz="2000" dirty="0"/>
              <a:t>- del verbo </a:t>
            </a:r>
            <a:r>
              <a:rPr lang="it-IT" sz="2000" i="1" dirty="0" err="1"/>
              <a:t>possum</a:t>
            </a:r>
            <a:r>
              <a:rPr lang="it-IT" sz="2000" dirty="0"/>
              <a:t> si assimila con la -</a:t>
            </a:r>
            <a:r>
              <a:rPr lang="it-IT" sz="2000" b="1" i="1" dirty="0"/>
              <a:t>s</a:t>
            </a:r>
            <a:r>
              <a:rPr lang="it-IT" sz="2000" dirty="0"/>
              <a:t>- dei suffissi -</a:t>
            </a:r>
            <a:r>
              <a:rPr lang="it-IT" sz="2000" i="1" dirty="0"/>
              <a:t>si</a:t>
            </a:r>
            <a:r>
              <a:rPr lang="it-IT" sz="2000" dirty="0"/>
              <a:t>- (congiuntivo presente) e -</a:t>
            </a:r>
            <a:r>
              <a:rPr lang="it-IT" sz="2000" i="1" dirty="0"/>
              <a:t>se</a:t>
            </a:r>
            <a:r>
              <a:rPr lang="it-IT" sz="2000" dirty="0"/>
              <a:t>- (congiuntivo imperfetto), producendo la geminata sibilante -</a:t>
            </a:r>
            <a:r>
              <a:rPr lang="it-IT" sz="2000" b="1" i="1" dirty="0" err="1"/>
              <a:t>ss</a:t>
            </a:r>
            <a:r>
              <a:rPr lang="it-IT" sz="2000" dirty="0"/>
              <a:t>-.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Ecco il prospetto del </a:t>
            </a:r>
            <a:r>
              <a:rPr lang="it-IT" sz="2000" b="1" dirty="0"/>
              <a:t>congiuntivo presente</a:t>
            </a:r>
            <a:r>
              <a:rPr lang="it-IT" sz="2000" dirty="0"/>
              <a:t> e </a:t>
            </a:r>
            <a:r>
              <a:rPr lang="it-IT" sz="2000" b="1" dirty="0"/>
              <a:t>imperfetto</a:t>
            </a:r>
            <a:r>
              <a:rPr lang="it-IT" sz="2000" dirty="0"/>
              <a:t> del verbo </a:t>
            </a:r>
            <a:r>
              <a:rPr lang="it-IT" sz="2000" i="1" dirty="0" err="1"/>
              <a:t>possum</a:t>
            </a:r>
            <a:r>
              <a:rPr lang="it-IT" sz="2000" dirty="0"/>
              <a:t>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62BA75B-FDE5-C2F8-AB52-C497533AB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46259"/>
              </p:ext>
            </p:extLst>
          </p:nvPr>
        </p:nvGraphicFramePr>
        <p:xfrm>
          <a:off x="1254572" y="2469575"/>
          <a:ext cx="7020000" cy="28800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3352576667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8575098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</a:t>
                      </a:r>
                      <a:endParaRPr lang="it-IT" sz="1600" b="1" i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985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PERSONA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IMPERFETTO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1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pos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i="1" kern="100" dirty="0">
                          <a:effectLst/>
                        </a:rPr>
                        <a:t>si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i="1" kern="100" dirty="0">
                          <a:effectLst/>
                        </a:rPr>
                        <a:t>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it-IT" sz="1800" b="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it-IT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it-IT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800" b="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2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3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1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mus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sē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</a:t>
                      </a:r>
                      <a:endParaRPr kumimoji="0" lang="it-IT" sz="18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2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tis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sē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</a:t>
                      </a:r>
                      <a:endParaRPr kumimoji="0" lang="it-IT" sz="18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3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si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29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3826-E272-07E5-15DC-65D44A27D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EBF0FE-4072-F223-B997-C57CBDC9BCB4}"/>
              </a:ext>
            </a:extLst>
          </p:cNvPr>
          <p:cNvSpPr txBox="1"/>
          <p:nvPr/>
        </p:nvSpPr>
        <p:spPr>
          <a:xfrm>
            <a:off x="1254572" y="676694"/>
            <a:ext cx="968285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400" b="1" dirty="0">
                <a:solidFill>
                  <a:srgbClr val="EE7201"/>
                </a:solidFill>
              </a:rPr>
              <a:t>La I e la II coniugazione: congiuntivo presente e imperfetto</a:t>
            </a:r>
          </a:p>
          <a:p>
            <a:pPr>
              <a:spcBef>
                <a:spcPts val="600"/>
              </a:spcBef>
            </a:pPr>
            <a:r>
              <a:rPr lang="it-IT" sz="2000" b="1" u="sng" dirty="0">
                <a:uFill>
                  <a:solidFill>
                    <a:srgbClr val="EE7201"/>
                  </a:solidFill>
                </a:uFill>
              </a:rPr>
              <a:t>I e II coniugazione: congiuntivo presente attivo e passivo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Il </a:t>
            </a:r>
            <a:r>
              <a:rPr lang="it-IT" sz="2000" b="1" dirty="0"/>
              <a:t>congiuntivo presente della I coniugazione </a:t>
            </a:r>
            <a:r>
              <a:rPr lang="it-IT" sz="2000" dirty="0"/>
              <a:t>si forma unendo alla </a:t>
            </a:r>
            <a:r>
              <a:rPr lang="it-IT" sz="2000" b="1" dirty="0"/>
              <a:t>radice</a:t>
            </a:r>
            <a:r>
              <a:rPr lang="it-IT" sz="2000" dirty="0"/>
              <a:t> del verbo il </a:t>
            </a:r>
            <a:r>
              <a:rPr lang="it-IT" sz="2000" b="1" dirty="0"/>
              <a:t>suffisso -</a:t>
            </a:r>
            <a:r>
              <a:rPr lang="it-IT" sz="2000" b="1" i="1" dirty="0"/>
              <a:t>ē</a:t>
            </a:r>
            <a:r>
              <a:rPr lang="it-IT" sz="2000" b="1" dirty="0"/>
              <a:t>-</a:t>
            </a:r>
            <a:r>
              <a:rPr lang="it-IT" sz="2000" dirty="0"/>
              <a:t> e le </a:t>
            </a:r>
            <a:r>
              <a:rPr lang="it-IT" sz="2000" b="1" dirty="0"/>
              <a:t>desinenze personali attive e passive</a:t>
            </a:r>
            <a:r>
              <a:rPr lang="it-IT" sz="2000" dirty="0"/>
              <a:t>.</a:t>
            </a:r>
            <a:endParaRPr lang="it-IT" sz="2000" b="1" dirty="0"/>
          </a:p>
          <a:p>
            <a:pPr>
              <a:spcBef>
                <a:spcPts val="600"/>
              </a:spcBef>
            </a:pPr>
            <a:r>
              <a:rPr lang="it-IT" sz="2000" dirty="0"/>
              <a:t>Il </a:t>
            </a:r>
            <a:r>
              <a:rPr lang="it-IT" sz="2000" b="1" dirty="0"/>
              <a:t>congiuntivo presente della II coniugazione </a:t>
            </a:r>
            <a:r>
              <a:rPr lang="it-IT" sz="2000" dirty="0"/>
              <a:t>si forma unendo alla </a:t>
            </a:r>
            <a:r>
              <a:rPr lang="it-IT" sz="2000" b="1" dirty="0"/>
              <a:t>radice</a:t>
            </a:r>
            <a:r>
              <a:rPr lang="it-IT" sz="2000" dirty="0"/>
              <a:t> del verbo la </a:t>
            </a:r>
            <a:r>
              <a:rPr lang="it-IT" sz="2000" b="1" dirty="0"/>
              <a:t>vocale</a:t>
            </a:r>
            <a:r>
              <a:rPr lang="it-IT" sz="2000" dirty="0"/>
              <a:t> </a:t>
            </a:r>
            <a:r>
              <a:rPr lang="it-IT" sz="2000" b="1" dirty="0"/>
              <a:t>caratteristica</a:t>
            </a:r>
            <a:r>
              <a:rPr lang="it-IT" sz="2000" dirty="0"/>
              <a:t> della coniugazione, il </a:t>
            </a:r>
            <a:r>
              <a:rPr lang="it-IT" sz="2000" b="1" dirty="0"/>
              <a:t>suffisso -</a:t>
            </a:r>
            <a:r>
              <a:rPr lang="it-IT" sz="2000" b="1" i="1" dirty="0"/>
              <a:t>ā</a:t>
            </a:r>
            <a:r>
              <a:rPr lang="it-IT" sz="2000" b="1" dirty="0"/>
              <a:t>- </a:t>
            </a:r>
            <a:r>
              <a:rPr lang="it-IT" sz="2000" dirty="0"/>
              <a:t>e le </a:t>
            </a:r>
            <a:r>
              <a:rPr lang="it-IT" sz="2000" b="1" dirty="0"/>
              <a:t>desinenze personali attive e passive</a:t>
            </a:r>
            <a:r>
              <a:rPr lang="it-IT" sz="2000" dirty="0"/>
              <a:t>.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Ecco il prospetto della flessione del congiuntivo presente attivo e passivo della I e della II coniugazione.</a:t>
            </a:r>
          </a:p>
          <a:p>
            <a:pPr>
              <a:spcBef>
                <a:spcPts val="600"/>
              </a:spcBef>
            </a:pPr>
            <a:endParaRPr lang="it-IT" sz="22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57D4ADB-57EC-F13B-4093-B3B001FA1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01149"/>
              </p:ext>
            </p:extLst>
          </p:nvPr>
        </p:nvGraphicFramePr>
        <p:xfrm>
          <a:off x="1254571" y="3613458"/>
          <a:ext cx="9252000" cy="250368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2463008899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285750985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CONIUGAZIONE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CONIUGAZIONE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159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PERSONA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 PRESENTE ATTIVO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 PRESENTE PASSIVO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 PRESENTE ATTIVO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 PRESENTE PASSIVO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1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am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am</a:t>
                      </a:r>
                      <a:r>
                        <a:rPr lang="it-IT" sz="1800" i="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er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ĕam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ĕar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2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ēris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eas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āris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3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eat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ātur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1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ēmus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ēmur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eāmus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eāmur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2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ētis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emĭni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eātis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eamĭni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3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entur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eant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eantur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84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5E94-B51C-13F0-D45E-E397C7B2F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D94140-F578-4932-C180-9645B19BCD1E}"/>
              </a:ext>
            </a:extLst>
          </p:cNvPr>
          <p:cNvSpPr txBox="1"/>
          <p:nvPr/>
        </p:nvSpPr>
        <p:spPr>
          <a:xfrm>
            <a:off x="1254571" y="676694"/>
            <a:ext cx="9977536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000" b="1" u="sng" dirty="0">
                <a:uFill>
                  <a:solidFill>
                    <a:srgbClr val="EE7201"/>
                  </a:solidFill>
                </a:uFill>
              </a:rPr>
              <a:t>I e II coniugazione: congiuntivo imperfetto attivo e passivo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Il </a:t>
            </a:r>
            <a:r>
              <a:rPr lang="it-IT" sz="2000" b="1" dirty="0"/>
              <a:t>congiuntivo imperfetto della I coniugazione </a:t>
            </a:r>
            <a:r>
              <a:rPr lang="it-IT" sz="2000" dirty="0"/>
              <a:t>si forma unendo alla </a:t>
            </a:r>
            <a:r>
              <a:rPr lang="it-IT" sz="2000" b="1" dirty="0"/>
              <a:t>radice</a:t>
            </a:r>
            <a:r>
              <a:rPr lang="it-IT" sz="2000" dirty="0"/>
              <a:t> del verbo la </a:t>
            </a:r>
            <a:r>
              <a:rPr lang="it-IT" sz="2000" b="1" dirty="0"/>
              <a:t>vocale</a:t>
            </a:r>
            <a:r>
              <a:rPr lang="it-IT" sz="2000" dirty="0"/>
              <a:t> </a:t>
            </a:r>
            <a:r>
              <a:rPr lang="it-IT" sz="2000" b="1" dirty="0"/>
              <a:t>caratteristica</a:t>
            </a:r>
            <a:r>
              <a:rPr lang="it-IT" sz="2000" dirty="0"/>
              <a:t> della coniugazione, il </a:t>
            </a:r>
            <a:r>
              <a:rPr lang="it-IT" sz="2000" b="1" dirty="0"/>
              <a:t>suffisso -</a:t>
            </a:r>
            <a:r>
              <a:rPr lang="it-IT" sz="2000" b="1" i="1" dirty="0" err="1"/>
              <a:t>rē</a:t>
            </a:r>
            <a:r>
              <a:rPr lang="it-IT" sz="2000" b="1" dirty="0"/>
              <a:t>-</a:t>
            </a:r>
            <a:r>
              <a:rPr lang="it-IT" sz="2000" dirty="0"/>
              <a:t> e le </a:t>
            </a:r>
            <a:r>
              <a:rPr lang="it-IT" sz="2000" b="1" dirty="0"/>
              <a:t>desinenze personali attive e passive</a:t>
            </a:r>
            <a:r>
              <a:rPr lang="it-IT" sz="2000" dirty="0"/>
              <a:t>.</a:t>
            </a:r>
            <a:endParaRPr lang="it-IT" sz="2000" b="1" dirty="0"/>
          </a:p>
          <a:p>
            <a:pPr>
              <a:spcBef>
                <a:spcPts val="600"/>
              </a:spcBef>
            </a:pPr>
            <a:r>
              <a:rPr lang="it-IT" sz="2000" dirty="0"/>
              <a:t>Il </a:t>
            </a:r>
            <a:r>
              <a:rPr lang="it-IT" sz="2000" b="1" dirty="0"/>
              <a:t>congiuntivo imperfetto della II coniugazione </a:t>
            </a:r>
            <a:r>
              <a:rPr lang="it-IT" sz="2000" dirty="0"/>
              <a:t>si forma unendo alla </a:t>
            </a:r>
            <a:r>
              <a:rPr lang="it-IT" sz="2000" b="1" dirty="0"/>
              <a:t>radice</a:t>
            </a:r>
            <a:r>
              <a:rPr lang="it-IT" sz="2000" dirty="0"/>
              <a:t> del verbo la </a:t>
            </a:r>
            <a:r>
              <a:rPr lang="it-IT" sz="2000" b="1" dirty="0"/>
              <a:t>vocale</a:t>
            </a:r>
            <a:r>
              <a:rPr lang="it-IT" sz="2000" dirty="0"/>
              <a:t> </a:t>
            </a:r>
            <a:r>
              <a:rPr lang="it-IT" sz="2000" b="1" dirty="0"/>
              <a:t>caratteristica</a:t>
            </a:r>
            <a:r>
              <a:rPr lang="it-IT" sz="2000" dirty="0"/>
              <a:t> della coniugazione, il </a:t>
            </a:r>
            <a:r>
              <a:rPr lang="it-IT" sz="2000" b="1" dirty="0"/>
              <a:t>suffisso -</a:t>
            </a:r>
            <a:r>
              <a:rPr lang="it-IT" sz="2000" b="1" i="1" dirty="0" err="1"/>
              <a:t>rē</a:t>
            </a:r>
            <a:r>
              <a:rPr lang="it-IT" sz="2000" b="1" dirty="0"/>
              <a:t>-</a:t>
            </a:r>
            <a:r>
              <a:rPr lang="it-IT" sz="2000" dirty="0"/>
              <a:t> e le </a:t>
            </a:r>
            <a:r>
              <a:rPr lang="it-IT" sz="2000" b="1" dirty="0"/>
              <a:t>desinenze personali attive e passive</a:t>
            </a:r>
            <a:r>
              <a:rPr lang="it-IT" sz="2000" dirty="0"/>
              <a:t>.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Ecco il prospetto della flessione del congiuntivo imperfetto attivo e passivo della I e della II coniugazione.</a:t>
            </a:r>
          </a:p>
          <a:p>
            <a:pPr>
              <a:spcBef>
                <a:spcPts val="600"/>
              </a:spcBef>
            </a:pPr>
            <a:endParaRPr lang="it-IT" sz="22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77AFD6A-F666-7A14-8871-4BE47CD2F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148851"/>
              </p:ext>
            </p:extLst>
          </p:nvPr>
        </p:nvGraphicFramePr>
        <p:xfrm>
          <a:off x="1254571" y="3176722"/>
          <a:ext cx="9252000" cy="250368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2463008899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285750985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CONIUGAZIONE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CONIUGAZIONE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15988"/>
                  </a:ext>
                </a:extLst>
              </a:tr>
              <a:tr h="29198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PERSONA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 IMPERFETTO ATTIVO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 IMPERFETTO PASSIVO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 IMPERFETTO ATTIVO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CONGIUNTIVO IMPERFETTO PASSIVO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1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am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ār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am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ār</a:t>
                      </a:r>
                      <a:r>
                        <a:rPr lang="it-IT" sz="1800" b="1" i="1" kern="100" dirty="0" err="1">
                          <a:effectLst/>
                        </a:rPr>
                        <a:t>er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ērem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ērer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2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ār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arē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ris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kumimoji="0" lang="it-IT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ēres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erēris</a:t>
                      </a:r>
                      <a:r>
                        <a:rPr kumimoji="0" lang="it-IT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3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s.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ār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arē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ēret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erētur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1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ar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ēmus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ar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ēmur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erēmus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erēmur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2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ar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ētis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ar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emĭni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erētis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erēmĭni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00" dirty="0">
                          <a:effectLst/>
                        </a:rPr>
                        <a:t>3</a:t>
                      </a:r>
                      <a:r>
                        <a:rPr lang="it-IT" sz="1600" b="0" kern="100" baseline="30000" dirty="0">
                          <a:effectLst/>
                        </a:rPr>
                        <a:t>a</a:t>
                      </a:r>
                      <a:r>
                        <a:rPr lang="it-IT" sz="1600" b="0" kern="100" dirty="0">
                          <a:effectLst/>
                        </a:rPr>
                        <a:t> pl.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ār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entur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erent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mon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erentur</a:t>
                      </a:r>
                      <a:endParaRPr kumimoji="0" lang="it-IT" sz="18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20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D7EBD-9961-8D13-C8A7-9E437D1A7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2DEA71-2C73-285D-811D-D8CD71E9BF52}"/>
              </a:ext>
            </a:extLst>
          </p:cNvPr>
          <p:cNvSpPr txBox="1"/>
          <p:nvPr/>
        </p:nvSpPr>
        <p:spPr>
          <a:xfrm>
            <a:off x="1254572" y="676694"/>
            <a:ext cx="9682856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000" indent="-342000"/>
            <a:r>
              <a:rPr lang="it-IT" sz="2400" b="1" dirty="0">
                <a:solidFill>
                  <a:srgbClr val="EE7201"/>
                </a:solidFill>
              </a:rPr>
              <a:t>Il complemento di causa</a:t>
            </a:r>
            <a:endParaRPr lang="it-IT" sz="2400" dirty="0">
              <a:solidFill>
                <a:srgbClr val="EE7201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Il </a:t>
            </a:r>
            <a:r>
              <a:rPr lang="it-IT" sz="2000" b="1" dirty="0"/>
              <a:t>complemento di causa </a:t>
            </a:r>
            <a:r>
              <a:rPr lang="it-IT" sz="2000" dirty="0"/>
              <a:t>indica </a:t>
            </a:r>
            <a:r>
              <a:rPr lang="it-IT" sz="2000" b="1" dirty="0"/>
              <a:t>la ragione per cui un’azione si verifica</a:t>
            </a:r>
            <a:r>
              <a:rPr lang="it-IT" sz="2000" dirty="0"/>
              <a:t>. In latino può essere espresso: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con l’</a:t>
            </a:r>
            <a:r>
              <a:rPr lang="it-IT" sz="2000" b="1" dirty="0"/>
              <a:t>ablativo</a:t>
            </a:r>
            <a:r>
              <a:rPr lang="it-IT" sz="2000" dirty="0"/>
              <a:t>, quando la </a:t>
            </a:r>
            <a:r>
              <a:rPr lang="it-IT" sz="2000" b="1" dirty="0"/>
              <a:t>causa</a:t>
            </a:r>
            <a:r>
              <a:rPr lang="it-IT" sz="2000" dirty="0"/>
              <a:t> è </a:t>
            </a:r>
            <a:r>
              <a:rPr lang="it-IT" sz="2000" b="1" dirty="0"/>
              <a:t>interna</a:t>
            </a:r>
            <a:r>
              <a:rPr lang="it-IT" sz="2000" dirty="0"/>
              <a:t> al soggetto: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</a:pPr>
            <a:r>
              <a:rPr lang="it-IT" sz="2000" i="1" dirty="0"/>
              <a:t>		Lamentata est animi </a:t>
            </a:r>
            <a:r>
              <a:rPr lang="it-IT" sz="2000" i="1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dolore</a:t>
            </a:r>
            <a:r>
              <a:rPr lang="it-IT" sz="2000" i="1" dirty="0"/>
              <a:t>.</a:t>
            </a:r>
          </a:p>
          <a:p>
            <a:pPr marL="226800" indent="-226800">
              <a:buClr>
                <a:srgbClr val="EE7201"/>
              </a:buClr>
            </a:pPr>
            <a:r>
              <a:rPr lang="it-IT" sz="2000" dirty="0"/>
              <a:t>		Si dolse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per il dolore</a:t>
            </a:r>
            <a:r>
              <a:rPr lang="it-IT" sz="2000" dirty="0"/>
              <a:t> dell’animo. (Apuleio)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con </a:t>
            </a:r>
            <a:r>
              <a:rPr lang="it-IT" sz="2000" b="1" i="1" dirty="0" err="1"/>
              <a:t>ob</a:t>
            </a:r>
            <a:r>
              <a:rPr lang="it-IT" sz="2000" dirty="0"/>
              <a:t> e </a:t>
            </a:r>
            <a:r>
              <a:rPr lang="it-IT" sz="2000" b="1" i="1" dirty="0" err="1"/>
              <a:t>propter</a:t>
            </a:r>
            <a:r>
              <a:rPr lang="it-IT" sz="2000" dirty="0"/>
              <a:t> </a:t>
            </a:r>
            <a:r>
              <a:rPr lang="it-IT" sz="2000" b="1" dirty="0"/>
              <a:t>+</a:t>
            </a:r>
            <a:r>
              <a:rPr lang="it-IT" sz="2000" dirty="0"/>
              <a:t> </a:t>
            </a:r>
            <a:r>
              <a:rPr lang="it-IT" sz="2000" b="1" dirty="0"/>
              <a:t>accusativo</a:t>
            </a:r>
            <a:r>
              <a:rPr lang="it-IT" sz="2000" dirty="0"/>
              <a:t>, quando la </a:t>
            </a:r>
            <a:r>
              <a:rPr lang="it-IT" sz="2000" b="1" dirty="0"/>
              <a:t>causa</a:t>
            </a:r>
            <a:r>
              <a:rPr lang="it-IT" sz="2000" dirty="0"/>
              <a:t> è </a:t>
            </a:r>
            <a:r>
              <a:rPr lang="it-IT" sz="2000" b="1" dirty="0"/>
              <a:t>esterna</a:t>
            </a:r>
            <a:r>
              <a:rPr lang="it-IT" sz="2000" dirty="0"/>
              <a:t> al soggetto: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</a:pPr>
            <a:r>
              <a:rPr lang="it-IT" sz="2000" i="1" dirty="0">
                <a:uFill>
                  <a:solidFill>
                    <a:srgbClr val="EE7201"/>
                  </a:solidFill>
                </a:uFill>
              </a:rPr>
              <a:t>		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Propter</a:t>
            </a:r>
            <a:r>
              <a:rPr lang="it-IT" sz="2000" i="1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 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frigora</a:t>
            </a:r>
            <a:r>
              <a:rPr lang="it-IT" sz="2000" i="1" dirty="0"/>
              <a:t> frumenta in </a:t>
            </a:r>
            <a:r>
              <a:rPr lang="it-IT" sz="2000" i="1" dirty="0" err="1"/>
              <a:t>agris</a:t>
            </a:r>
            <a:r>
              <a:rPr lang="it-IT" sz="2000" i="1" dirty="0"/>
              <a:t> matura non </a:t>
            </a:r>
            <a:r>
              <a:rPr lang="it-IT" sz="2000" i="1" dirty="0" err="1"/>
              <a:t>erant</a:t>
            </a:r>
            <a:r>
              <a:rPr lang="it-IT" sz="2000" i="1" dirty="0"/>
              <a:t>.</a:t>
            </a:r>
          </a:p>
          <a:p>
            <a:pPr marL="226800" indent="-226800">
              <a:buClr>
                <a:srgbClr val="EE7201"/>
              </a:buClr>
            </a:pPr>
            <a:r>
              <a:rPr lang="it-IT" sz="2000" dirty="0">
                <a:uFill>
                  <a:solidFill>
                    <a:srgbClr val="EE7201"/>
                  </a:solidFill>
                </a:uFill>
              </a:rPr>
              <a:t>		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A causa del freddo</a:t>
            </a:r>
            <a:r>
              <a:rPr lang="it-IT" sz="2000" dirty="0"/>
              <a:t> il frumento nei campi non era maturo.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con </a:t>
            </a:r>
            <a:r>
              <a:rPr lang="it-IT" sz="2000" b="1" i="1" dirty="0" err="1"/>
              <a:t>prae</a:t>
            </a:r>
            <a:r>
              <a:rPr lang="it-IT" sz="2000" b="1" dirty="0"/>
              <a:t> +</a:t>
            </a:r>
            <a:r>
              <a:rPr lang="it-IT" sz="2000" dirty="0"/>
              <a:t> </a:t>
            </a:r>
            <a:r>
              <a:rPr lang="it-IT" sz="2000" b="1" dirty="0"/>
              <a:t>ablativo</a:t>
            </a:r>
            <a:r>
              <a:rPr lang="it-IT" sz="2000" dirty="0"/>
              <a:t>, quando esprime un’idea di </a:t>
            </a:r>
            <a:r>
              <a:rPr lang="it-IT" sz="2000" b="1" dirty="0"/>
              <a:t>causa</a:t>
            </a:r>
            <a:r>
              <a:rPr lang="it-IT" sz="2000" dirty="0"/>
              <a:t> </a:t>
            </a:r>
            <a:r>
              <a:rPr lang="it-IT" sz="2000" b="1" dirty="0"/>
              <a:t>impediente</a:t>
            </a:r>
            <a:r>
              <a:rPr lang="it-IT" sz="2000" dirty="0"/>
              <a:t>, ovvero mette in rilievo l’ostacolo che impedisce la realizzazione dell’azione. Si trova nelle frasi di senso negativo: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</a:pPr>
            <a:r>
              <a:rPr lang="it-IT" sz="2000" i="1" dirty="0">
                <a:uFill>
                  <a:solidFill>
                    <a:srgbClr val="EE7201"/>
                  </a:solidFill>
                </a:uFill>
              </a:rPr>
              <a:t>		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Prae</a:t>
            </a:r>
            <a:r>
              <a:rPr lang="it-IT" sz="2000" i="1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 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sagittis</a:t>
            </a:r>
            <a:r>
              <a:rPr lang="it-IT" sz="2000" i="1" dirty="0"/>
              <a:t> </a:t>
            </a:r>
            <a:r>
              <a:rPr lang="it-IT" sz="2000" i="1" dirty="0" err="1"/>
              <a:t>caelum</a:t>
            </a:r>
            <a:r>
              <a:rPr lang="it-IT" sz="2000" i="1" dirty="0"/>
              <a:t> ut </a:t>
            </a:r>
            <a:r>
              <a:rPr lang="it-IT" sz="2000" i="1" dirty="0" err="1"/>
              <a:t>nubibus</a:t>
            </a:r>
            <a:r>
              <a:rPr lang="it-IT" sz="2000" i="1" dirty="0"/>
              <a:t> </a:t>
            </a:r>
            <a:r>
              <a:rPr lang="it-IT" sz="2000" i="1" dirty="0" err="1"/>
              <a:t>obscuratur</a:t>
            </a:r>
            <a:r>
              <a:rPr lang="it-IT" sz="2000" i="1" dirty="0"/>
              <a:t>.</a:t>
            </a:r>
          </a:p>
          <a:p>
            <a:pPr marL="226800" indent="-226800">
              <a:buClr>
                <a:srgbClr val="EE7201"/>
              </a:buClr>
            </a:pPr>
            <a:r>
              <a:rPr lang="it-IT" sz="2000" dirty="0">
                <a:uFill>
                  <a:solidFill>
                    <a:srgbClr val="EE7201"/>
                  </a:solidFill>
                </a:uFill>
              </a:rPr>
              <a:t>		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A causa delle frecce</a:t>
            </a:r>
            <a:r>
              <a:rPr lang="it-IT" sz="2000" dirty="0"/>
              <a:t> il cielo è oscurato come da nubi.</a:t>
            </a:r>
          </a:p>
          <a:p>
            <a:pPr>
              <a:spcBef>
                <a:spcPts val="600"/>
              </a:spcBef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4189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5A8EF-EF5C-0658-23EE-21BD463CB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384929-24B5-025D-57BE-26FC34FC33F4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000" indent="-342000"/>
            <a:r>
              <a:rPr lang="it-IT" sz="2400" b="1" dirty="0">
                <a:solidFill>
                  <a:srgbClr val="EE7201"/>
                </a:solidFill>
              </a:rPr>
              <a:t>La III declinazione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La </a:t>
            </a:r>
            <a:r>
              <a:rPr lang="it-IT" sz="2000" b="1" dirty="0"/>
              <a:t>III declinazione</a:t>
            </a:r>
            <a:r>
              <a:rPr lang="it-IT" sz="2000" dirty="0"/>
              <a:t>, la più ricca dal punto di vista lessicale, comprende nomi </a:t>
            </a:r>
            <a:r>
              <a:rPr lang="it-IT" sz="2000" b="1" dirty="0"/>
              <a:t>maschili</a:t>
            </a:r>
            <a:r>
              <a:rPr lang="it-IT" sz="2000" dirty="0"/>
              <a:t>, </a:t>
            </a:r>
            <a:r>
              <a:rPr lang="it-IT" sz="2000" b="1" dirty="0"/>
              <a:t>femminili</a:t>
            </a:r>
            <a:r>
              <a:rPr lang="it-IT" sz="2000" dirty="0"/>
              <a:t> e </a:t>
            </a:r>
            <a:r>
              <a:rPr lang="it-IT" sz="2000" b="1" dirty="0"/>
              <a:t>neutri</a:t>
            </a:r>
            <a:r>
              <a:rPr lang="it-IT" sz="2000" dirty="0"/>
              <a:t>. Si caratterizza per il </a:t>
            </a:r>
            <a:r>
              <a:rPr lang="it-IT" sz="2000" b="1" dirty="0"/>
              <a:t>genitivo singolare in -</a:t>
            </a:r>
            <a:r>
              <a:rPr lang="it-IT" sz="2000" b="1" i="1" dirty="0" err="1"/>
              <a:t>is</a:t>
            </a:r>
            <a:r>
              <a:rPr lang="it-IT" sz="2000" dirty="0"/>
              <a:t>, mentre </a:t>
            </a:r>
            <a:r>
              <a:rPr lang="it-IT" sz="2000" b="1" dirty="0"/>
              <a:t>il</a:t>
            </a:r>
            <a:r>
              <a:rPr lang="it-IT" sz="2000" dirty="0"/>
              <a:t> </a:t>
            </a:r>
            <a:r>
              <a:rPr lang="it-IT" sz="2000" b="1" dirty="0"/>
              <a:t>nominativo presenta varie uscite</a:t>
            </a:r>
            <a:r>
              <a:rPr lang="it-IT" sz="2000" dirty="0"/>
              <a:t>. I sostantivi della III declinazione si distinguono in due gruppi: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dirty="0"/>
              <a:t>primo gruppo</a:t>
            </a:r>
            <a:r>
              <a:rPr lang="it-IT" sz="2000" dirty="0"/>
              <a:t>: i sostantivi con il </a:t>
            </a:r>
            <a:r>
              <a:rPr lang="it-IT" sz="2000" b="1" dirty="0"/>
              <a:t>tema in consonante</a:t>
            </a:r>
            <a:r>
              <a:rPr lang="it-IT" sz="2000" dirty="0"/>
              <a:t>;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dirty="0"/>
              <a:t>secondo gruppo</a:t>
            </a:r>
            <a:r>
              <a:rPr lang="it-IT" sz="2000" dirty="0"/>
              <a:t>: i sostantivi e gli aggettivi con il </a:t>
            </a:r>
            <a:r>
              <a:rPr lang="it-IT" sz="2000" b="1" dirty="0"/>
              <a:t>tema in -</a:t>
            </a:r>
            <a:r>
              <a:rPr lang="it-IT" sz="2000" b="1" i="1" dirty="0"/>
              <a:t>i</a:t>
            </a:r>
            <a:r>
              <a:rPr lang="it-IT" sz="2000" b="1" dirty="0"/>
              <a:t>-</a:t>
            </a:r>
            <a:r>
              <a:rPr lang="it-IT" sz="2000" dirty="0"/>
              <a:t>, i cosiddetti </a:t>
            </a:r>
            <a:r>
              <a:rPr lang="it-IT" sz="2000" b="1" dirty="0"/>
              <a:t>temi in vocale</a:t>
            </a:r>
            <a:r>
              <a:rPr lang="it-IT" sz="2000" dirty="0"/>
              <a:t>, per lo più parisillabi, ovvero con lo stesso numero di sillabe al genitivo e al nominativo singolare.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EE7201"/>
              </a:buClr>
            </a:pPr>
            <a:r>
              <a:rPr lang="it-IT" sz="2000" dirty="0"/>
              <a:t>Ecco lo </a:t>
            </a:r>
            <a:r>
              <a:rPr lang="it-IT" sz="2000" b="1" dirty="0"/>
              <a:t>schema generale delle terminazioni </a:t>
            </a:r>
            <a:r>
              <a:rPr lang="it-IT" sz="2000" dirty="0"/>
              <a:t>della III declinazione: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748CC2B-27E7-13BA-95D6-9922B7D54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84192"/>
              </p:ext>
            </p:extLst>
          </p:nvPr>
        </p:nvGraphicFramePr>
        <p:xfrm>
          <a:off x="1416000" y="3628095"/>
          <a:ext cx="9360000" cy="28800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07971915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66284279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847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maschile/femminile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maschile/femminile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vario</a:t>
                      </a:r>
                      <a:endParaRPr lang="it-IT" sz="1800" b="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ĭs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ĭs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ŭm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ŭm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ĕm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ĭm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it-IT" sz="1800" b="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(= 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nom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(-</a:t>
                      </a:r>
                      <a:r>
                        <a:rPr kumimoji="0" lang="it-IT" sz="1800" b="0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800" b="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(= 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nom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.)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(= </a:t>
                      </a:r>
                      <a:r>
                        <a:rPr kumimoji="0" lang="it-IT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nom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ēs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ĕ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it-IT" sz="1800" b="1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ĕ</a:t>
                      </a: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-</a:t>
                      </a:r>
                      <a:r>
                        <a:rPr kumimoji="0" lang="it-IT" sz="1800" b="1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it-IT" sz="1800" b="1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18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6A758D-47F1-4738-95DC-A744BD52AD3E}"/>
              </a:ext>
            </a:extLst>
          </p:cNvPr>
          <p:cNvSpPr txBox="1"/>
          <p:nvPr/>
        </p:nvSpPr>
        <p:spPr>
          <a:xfrm>
            <a:off x="1254572" y="676694"/>
            <a:ext cx="9854706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400" b="1" dirty="0">
                <a:solidFill>
                  <a:srgbClr val="EE7201"/>
                </a:solidFill>
              </a:rPr>
              <a:t>La proposizione concessiva reale</a:t>
            </a:r>
            <a:endParaRPr lang="it-IT" sz="2400" dirty="0">
              <a:solidFill>
                <a:srgbClr val="EE7201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La </a:t>
            </a:r>
            <a:r>
              <a:rPr lang="it-IT" sz="2000" b="1" dirty="0"/>
              <a:t>proposizione concessiva reale </a:t>
            </a:r>
            <a:r>
              <a:rPr lang="it-IT" sz="2000" dirty="0"/>
              <a:t>indica </a:t>
            </a:r>
            <a:r>
              <a:rPr lang="it-IT" sz="2000" b="1" dirty="0"/>
              <a:t>la semplice ammissione o constatazione di un fatto </a:t>
            </a:r>
            <a:r>
              <a:rPr lang="it-IT" sz="2000" dirty="0"/>
              <a:t>nonostante il quale si verifica l’azione espressa dalla reggente. In latino è introdotta dalle congiunzioni subordinanti </a:t>
            </a:r>
            <a:r>
              <a:rPr lang="it-IT" sz="2000" b="1" i="1" dirty="0" err="1"/>
              <a:t>etsi</a:t>
            </a:r>
            <a:r>
              <a:rPr lang="it-IT" sz="2000" dirty="0"/>
              <a:t>, </a:t>
            </a:r>
            <a:r>
              <a:rPr lang="it-IT" sz="2000" b="1" i="1" dirty="0" err="1"/>
              <a:t>tametsi</a:t>
            </a:r>
            <a:r>
              <a:rPr lang="it-IT" sz="2000" b="1" i="1" dirty="0"/>
              <a:t> </a:t>
            </a:r>
            <a:r>
              <a:rPr lang="it-IT" sz="2000" dirty="0"/>
              <a:t>e </a:t>
            </a:r>
            <a:r>
              <a:rPr lang="it-IT" sz="2000" b="1" i="1" dirty="0" err="1"/>
              <a:t>quamquam</a:t>
            </a:r>
            <a:r>
              <a:rPr lang="it-IT" sz="2000" b="1" i="1" dirty="0"/>
              <a:t> </a:t>
            </a:r>
            <a:r>
              <a:rPr lang="it-IT" sz="2000" dirty="0"/>
              <a:t>seguite dall’</a:t>
            </a:r>
            <a:r>
              <a:rPr lang="it-IT" sz="2000" b="1" dirty="0"/>
              <a:t>indicativo</a:t>
            </a:r>
            <a:r>
              <a:rPr lang="it-IT" sz="2000" dirty="0"/>
              <a:t>. In italiano può essere tradotta con </a:t>
            </a:r>
            <a:r>
              <a:rPr lang="it-IT" sz="2000" b="1" dirty="0"/>
              <a:t>“benché, sebbene, nonostante” + congiuntivo</a:t>
            </a:r>
            <a:r>
              <a:rPr lang="it-IT" sz="2000" dirty="0"/>
              <a:t> o </a:t>
            </a:r>
            <a:r>
              <a:rPr lang="it-IT" sz="2000" b="1" dirty="0"/>
              <a:t>“anche se” + indicativo</a:t>
            </a:r>
            <a:r>
              <a:rPr lang="it-IT" sz="2000" dirty="0"/>
              <a:t>.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	</a:t>
            </a:r>
            <a:r>
              <a:rPr lang="it-IT" sz="2000" i="1" dirty="0" err="1">
                <a:highlight>
                  <a:srgbClr val="FEDFBA"/>
                </a:highlight>
              </a:rPr>
              <a:t>Etsi</a:t>
            </a:r>
            <a:r>
              <a:rPr lang="it-IT" sz="2000" i="1" dirty="0"/>
              <a:t> perverse </a:t>
            </a:r>
            <a:r>
              <a:rPr lang="it-IT" sz="2000" i="1" dirty="0" err="1">
                <a:highlight>
                  <a:srgbClr val="FEDFBA"/>
                </a:highlight>
              </a:rPr>
              <a:t>dices</a:t>
            </a:r>
            <a:r>
              <a:rPr lang="it-IT" sz="2000" i="1" dirty="0"/>
              <a:t>, </a:t>
            </a:r>
            <a:r>
              <a:rPr lang="it-IT" sz="2000" i="1" dirty="0" err="1"/>
              <a:t>tamen</a:t>
            </a:r>
            <a:r>
              <a:rPr lang="it-IT" sz="2000" i="1" dirty="0"/>
              <a:t> </a:t>
            </a:r>
            <a:r>
              <a:rPr lang="it-IT" sz="2000" i="1" dirty="0" err="1"/>
              <a:t>Achivos</a:t>
            </a:r>
            <a:r>
              <a:rPr lang="it-IT" sz="2000" i="1" dirty="0"/>
              <a:t> </a:t>
            </a:r>
            <a:r>
              <a:rPr lang="it-IT" sz="2000" i="1" dirty="0" err="1"/>
              <a:t>movebis</a:t>
            </a:r>
            <a:r>
              <a:rPr lang="it-IT" sz="2000" i="1" dirty="0"/>
              <a:t>. </a:t>
            </a:r>
            <a:r>
              <a:rPr lang="it-IT" sz="2000" dirty="0"/>
              <a:t>(da Ennio)</a:t>
            </a:r>
          </a:p>
          <a:p>
            <a:r>
              <a:rPr lang="it-IT" sz="2000" dirty="0"/>
              <a:t>	</a:t>
            </a:r>
            <a:r>
              <a:rPr lang="it-IT" sz="2000" dirty="0">
                <a:highlight>
                  <a:srgbClr val="FEDFBA"/>
                </a:highlight>
              </a:rPr>
              <a:t>Anche se</a:t>
            </a:r>
            <a:r>
              <a:rPr lang="it-IT" sz="2000" dirty="0"/>
              <a:t> </a:t>
            </a:r>
            <a:r>
              <a:rPr lang="it-IT" sz="2000" dirty="0">
                <a:highlight>
                  <a:srgbClr val="FEDFBA"/>
                </a:highlight>
              </a:rPr>
              <a:t>parlerai</a:t>
            </a:r>
            <a:r>
              <a:rPr lang="it-IT" sz="2000" dirty="0"/>
              <a:t> in modo perverso, tuttavia smuoverai gli Achei.</a:t>
            </a:r>
          </a:p>
          <a:p>
            <a:pPr>
              <a:spcBef>
                <a:spcPts val="600"/>
              </a:spcBef>
            </a:pPr>
            <a:r>
              <a:rPr lang="it-IT" sz="2000" i="1" dirty="0"/>
              <a:t>	</a:t>
            </a:r>
            <a:r>
              <a:rPr lang="it-IT" sz="2000" i="1" dirty="0" err="1"/>
              <a:t>Paulus</a:t>
            </a:r>
            <a:r>
              <a:rPr lang="it-IT" sz="2000" i="1" dirty="0"/>
              <a:t>, 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tametsi</a:t>
            </a:r>
            <a:r>
              <a:rPr lang="it-IT" sz="2000" i="1" dirty="0"/>
              <a:t> </a:t>
            </a:r>
            <a:r>
              <a:rPr lang="it-IT" sz="2000" i="1" dirty="0" err="1"/>
              <a:t>Iulii</a:t>
            </a:r>
            <a:r>
              <a:rPr lang="it-IT" sz="2000" i="1" dirty="0"/>
              <a:t> </a:t>
            </a:r>
            <a:r>
              <a:rPr lang="it-IT" sz="2000" i="1" dirty="0" err="1"/>
              <a:t>iniustitiam</a:t>
            </a:r>
            <a:r>
              <a:rPr lang="it-IT" sz="2000" i="1" dirty="0"/>
              <a:t> 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comprehendebat</a:t>
            </a:r>
            <a:r>
              <a:rPr lang="it-IT" sz="2000" i="1" dirty="0"/>
              <a:t>, </a:t>
            </a:r>
            <a:r>
              <a:rPr lang="it-IT" sz="2000" i="1" dirty="0" err="1"/>
              <a:t>nullum</a:t>
            </a:r>
            <a:r>
              <a:rPr lang="it-IT" sz="2000" i="1" dirty="0"/>
              <a:t> </a:t>
            </a:r>
            <a:r>
              <a:rPr lang="it-IT" sz="2000" i="1" dirty="0" err="1"/>
              <a:t>verbum</a:t>
            </a:r>
            <a:r>
              <a:rPr lang="it-IT" sz="2000" i="1" dirty="0"/>
              <a:t> </a:t>
            </a:r>
            <a:r>
              <a:rPr lang="it-IT" sz="2000" i="1" dirty="0" err="1"/>
              <a:t>dicebat</a:t>
            </a:r>
            <a:r>
              <a:rPr lang="it-IT" sz="2000" i="1" dirty="0"/>
              <a:t>.</a:t>
            </a:r>
            <a:endParaRPr lang="it-IT" sz="2000" dirty="0"/>
          </a:p>
          <a:p>
            <a:r>
              <a:rPr lang="it-IT" sz="2000" dirty="0"/>
              <a:t>	Paolo,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anche se</a:t>
            </a:r>
            <a:r>
              <a:rPr lang="it-IT" sz="2000" dirty="0"/>
              <a:t>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comprendeva</a:t>
            </a:r>
            <a:r>
              <a:rPr lang="it-IT" sz="2000" dirty="0"/>
              <a:t> l’ingiustizia di Giulio, non diceva alcuna parola.</a:t>
            </a:r>
          </a:p>
          <a:p>
            <a:endParaRPr lang="it-IT" sz="2000" dirty="0"/>
          </a:p>
          <a:p>
            <a:r>
              <a:rPr lang="it-IT" sz="2000" dirty="0"/>
              <a:t>Occorre prestare attenzione a </a:t>
            </a:r>
            <a:r>
              <a:rPr lang="it-IT" sz="2000" b="1" i="1" dirty="0"/>
              <a:t>quamquam</a:t>
            </a:r>
            <a:r>
              <a:rPr lang="it-IT" sz="2000" dirty="0"/>
              <a:t>, che a volte non ha la funzione di congiunzione subordinante, ma di </a:t>
            </a:r>
            <a:r>
              <a:rPr lang="it-IT" sz="2000" b="1" dirty="0"/>
              <a:t>avverbio</a:t>
            </a:r>
            <a:r>
              <a:rPr lang="it-IT" sz="2000" dirty="0"/>
              <a:t> e si traduce con “del resto, per altro”:</a:t>
            </a:r>
          </a:p>
          <a:p>
            <a:pPr>
              <a:spcBef>
                <a:spcPts val="600"/>
              </a:spcBef>
            </a:pPr>
            <a:r>
              <a:rPr lang="it-IT" sz="2000" i="1" dirty="0"/>
              <a:t>	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Quamquam</a:t>
            </a:r>
            <a:r>
              <a:rPr lang="it-IT" sz="2000" i="1" dirty="0"/>
              <a:t> te </a:t>
            </a:r>
            <a:r>
              <a:rPr lang="it-IT" sz="2000" i="1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video</a:t>
            </a:r>
            <a:r>
              <a:rPr lang="it-IT" sz="2000" i="1" dirty="0"/>
              <a:t>, non </a:t>
            </a:r>
            <a:r>
              <a:rPr lang="it-IT" sz="2000" i="1" dirty="0" err="1"/>
              <a:t>possum</a:t>
            </a:r>
            <a:r>
              <a:rPr lang="it-IT" sz="2000" i="1" dirty="0"/>
              <a:t> credere </a:t>
            </a:r>
            <a:r>
              <a:rPr lang="it-IT" sz="2000" i="1" dirty="0" err="1"/>
              <a:t>oculis</a:t>
            </a:r>
            <a:r>
              <a:rPr lang="it-IT" sz="2000" i="1" dirty="0"/>
              <a:t> </a:t>
            </a:r>
            <a:r>
              <a:rPr lang="it-IT" sz="2000" i="1" dirty="0" err="1"/>
              <a:t>meis</a:t>
            </a:r>
            <a:r>
              <a:rPr lang="it-IT" sz="2000" i="1" dirty="0"/>
              <a:t>.</a:t>
            </a:r>
            <a:r>
              <a:rPr lang="it-IT" sz="2000" dirty="0"/>
              <a:t> (→ congiunzione subordinante)</a:t>
            </a:r>
          </a:p>
          <a:p>
            <a:r>
              <a:rPr lang="it-IT" sz="2000" dirty="0"/>
              <a:t>	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Quantunque</a:t>
            </a:r>
            <a:r>
              <a:rPr lang="it-IT" sz="2000" dirty="0">
                <a:highlight>
                  <a:srgbClr val="FEDFBA"/>
                </a:highlight>
              </a:rPr>
              <a:t> io</a:t>
            </a:r>
            <a:r>
              <a:rPr lang="it-IT" sz="2000" dirty="0"/>
              <a:t> ti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veda</a:t>
            </a:r>
            <a:r>
              <a:rPr lang="it-IT" sz="2000" dirty="0"/>
              <a:t>, non posso credere ai miei occhi.</a:t>
            </a:r>
          </a:p>
          <a:p>
            <a:pPr>
              <a:spcBef>
                <a:spcPts val="600"/>
              </a:spcBef>
            </a:pPr>
            <a:r>
              <a:rPr lang="it-IT" sz="2000" i="1" dirty="0"/>
              <a:t>	</a:t>
            </a:r>
            <a:r>
              <a:rPr lang="it-IT" sz="2000" i="1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Quamquam</a:t>
            </a:r>
            <a:r>
              <a:rPr lang="it-IT" sz="2000" i="1" dirty="0"/>
              <a:t>, </a:t>
            </a:r>
            <a:r>
              <a:rPr lang="it-IT" sz="2000" i="1" dirty="0" err="1"/>
              <a:t>cur</a:t>
            </a:r>
            <a:r>
              <a:rPr lang="it-IT" sz="2000" i="1" dirty="0"/>
              <a:t> </a:t>
            </a:r>
            <a:r>
              <a:rPr lang="it-IT" sz="2000" i="1" dirty="0" err="1"/>
              <a:t>tecum</a:t>
            </a:r>
            <a:r>
              <a:rPr lang="it-IT" sz="2000" i="1" dirty="0"/>
              <a:t> </a:t>
            </a:r>
            <a:r>
              <a:rPr lang="it-IT" sz="2000" i="1" dirty="0" err="1"/>
              <a:t>verba</a:t>
            </a:r>
            <a:r>
              <a:rPr lang="it-IT" sz="2000" i="1" dirty="0"/>
              <a:t> </a:t>
            </a:r>
            <a:r>
              <a:rPr lang="it-IT" sz="2000" i="1" dirty="0" err="1"/>
              <a:t>facio</a:t>
            </a:r>
            <a:r>
              <a:rPr lang="it-IT" sz="2000" i="1" dirty="0"/>
              <a:t>?</a:t>
            </a:r>
            <a:r>
              <a:rPr lang="it-IT" sz="2000" dirty="0"/>
              <a:t> (→ avverbio)</a:t>
            </a:r>
          </a:p>
          <a:p>
            <a:r>
              <a:rPr lang="it-IT" sz="2000" dirty="0"/>
              <a:t>	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Del resto</a:t>
            </a:r>
            <a:r>
              <a:rPr lang="it-IT" sz="2000" dirty="0"/>
              <a:t>, perché parlo con te?</a:t>
            </a:r>
          </a:p>
        </p:txBody>
      </p:sp>
    </p:spTree>
    <p:extLst>
      <p:ext uri="{BB962C8B-B14F-4D97-AF65-F5344CB8AC3E}">
        <p14:creationId xmlns:p14="http://schemas.microsoft.com/office/powerpoint/2010/main" val="3612584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921E-966E-6750-E8F9-67431159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29A6E9-D7DF-E66C-5B59-26F16868896B}"/>
              </a:ext>
            </a:extLst>
          </p:cNvPr>
          <p:cNvSpPr txBox="1"/>
          <p:nvPr/>
        </p:nvSpPr>
        <p:spPr>
          <a:xfrm>
            <a:off x="1254572" y="676694"/>
            <a:ext cx="9813762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400" b="1" dirty="0">
                <a:solidFill>
                  <a:srgbClr val="EE7201"/>
                </a:solidFill>
              </a:rPr>
              <a:t>I congiuntivi indipendenti: il congiuntivo esortativo</a:t>
            </a:r>
            <a:endParaRPr lang="it-IT" sz="2400" dirty="0">
              <a:solidFill>
                <a:srgbClr val="EE7201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Il </a:t>
            </a:r>
            <a:r>
              <a:rPr lang="it-IT" sz="2000" b="1" dirty="0"/>
              <a:t>congiuntivo esortativo</a:t>
            </a:r>
            <a:r>
              <a:rPr lang="it-IT" sz="2000" dirty="0"/>
              <a:t> viene utilizzato nelle </a:t>
            </a:r>
            <a:r>
              <a:rPr lang="it-IT" sz="2000" b="1" dirty="0"/>
              <a:t>proposizioni</a:t>
            </a:r>
            <a:r>
              <a:rPr lang="it-IT" sz="2000" dirty="0"/>
              <a:t> </a:t>
            </a:r>
            <a:r>
              <a:rPr lang="it-IT" sz="2000" b="1" dirty="0"/>
              <a:t>principali</a:t>
            </a:r>
            <a:r>
              <a:rPr lang="it-IT" sz="2000" dirty="0"/>
              <a:t> e non è retto da </a:t>
            </a:r>
            <a:r>
              <a:rPr lang="it-IT" sz="2000" b="1" dirty="0"/>
              <a:t>nessuna congiunzione</a:t>
            </a:r>
            <a:r>
              <a:rPr lang="it-IT" sz="2000" dirty="0"/>
              <a:t> </a:t>
            </a:r>
            <a:r>
              <a:rPr lang="it-IT" sz="2000" b="1" dirty="0"/>
              <a:t>subordinante</a:t>
            </a:r>
            <a:r>
              <a:rPr lang="it-IT" sz="2000" dirty="0"/>
              <a:t>. Si chiama così perché esprime un’</a:t>
            </a:r>
            <a:r>
              <a:rPr lang="it-IT" sz="2000" b="1" dirty="0"/>
              <a:t>esortazione</a:t>
            </a:r>
            <a:r>
              <a:rPr lang="it-IT" sz="2000" dirty="0"/>
              <a:t>, un </a:t>
            </a:r>
            <a:r>
              <a:rPr lang="it-IT" sz="2000" b="1" dirty="0"/>
              <a:t>consiglio</a:t>
            </a:r>
            <a:r>
              <a:rPr lang="it-IT" sz="2000" dirty="0"/>
              <a:t>, un </a:t>
            </a:r>
            <a:r>
              <a:rPr lang="it-IT" sz="2000" b="1" dirty="0"/>
              <a:t>invito</a:t>
            </a:r>
            <a:r>
              <a:rPr lang="it-IT" sz="2000" dirty="0"/>
              <a:t>. Viene usato al </a:t>
            </a:r>
            <a:r>
              <a:rPr lang="it-IT" sz="2000" b="1" dirty="0"/>
              <a:t>tempo presente</a:t>
            </a:r>
            <a:r>
              <a:rPr lang="it-IT" sz="2000" dirty="0"/>
              <a:t> per lo più nella </a:t>
            </a:r>
            <a:r>
              <a:rPr lang="it-IT" sz="2000" b="1" dirty="0"/>
              <a:t>1</a:t>
            </a:r>
            <a:r>
              <a:rPr lang="it-IT" sz="2000" b="1" baseline="30000" dirty="0"/>
              <a:t>a</a:t>
            </a:r>
            <a:r>
              <a:rPr lang="it-IT" sz="2000" dirty="0"/>
              <a:t> </a:t>
            </a:r>
            <a:r>
              <a:rPr lang="it-IT" sz="2000" b="1" dirty="0"/>
              <a:t>e</a:t>
            </a:r>
            <a:r>
              <a:rPr lang="it-IT" sz="2000" dirty="0"/>
              <a:t> </a:t>
            </a:r>
            <a:r>
              <a:rPr lang="it-IT" sz="2000" b="1" dirty="0"/>
              <a:t>3</a:t>
            </a:r>
            <a:r>
              <a:rPr lang="it-IT" sz="2000" b="1" baseline="30000" dirty="0"/>
              <a:t>a</a:t>
            </a:r>
            <a:r>
              <a:rPr lang="it-IT" sz="2000" dirty="0"/>
              <a:t> </a:t>
            </a:r>
            <a:r>
              <a:rPr lang="it-IT" sz="2000" b="1" dirty="0"/>
              <a:t>persona</a:t>
            </a:r>
            <a:r>
              <a:rPr lang="it-IT" sz="2000" dirty="0"/>
              <a:t> </a:t>
            </a:r>
            <a:r>
              <a:rPr lang="it-IT" sz="2000" b="1" dirty="0"/>
              <a:t>singolare</a:t>
            </a:r>
            <a:r>
              <a:rPr lang="it-IT" sz="2000" dirty="0"/>
              <a:t> </a:t>
            </a:r>
            <a:r>
              <a:rPr lang="it-IT" sz="2000" b="1" dirty="0"/>
              <a:t>e</a:t>
            </a:r>
            <a:r>
              <a:rPr lang="it-IT" sz="2000" dirty="0"/>
              <a:t> </a:t>
            </a:r>
            <a:r>
              <a:rPr lang="it-IT" sz="2000" b="1" dirty="0"/>
              <a:t>plurale</a:t>
            </a:r>
            <a:r>
              <a:rPr lang="it-IT" sz="2000" dirty="0"/>
              <a:t> e sostituisce le voci mancanti dell’imperativo. Se compare nella 2</a:t>
            </a:r>
            <a:r>
              <a:rPr lang="it-IT" sz="2000" baseline="30000" dirty="0"/>
              <a:t>a</a:t>
            </a:r>
            <a:r>
              <a:rPr lang="it-IT" sz="2000" dirty="0"/>
              <a:t> persona singolare o plurale, serve per attenuare il comando e ha quindi un’accezione meno prescrittiva rispetto alle corrispondenti voci dell’imperativo. Si nega con la congiunzione </a:t>
            </a:r>
            <a:r>
              <a:rPr lang="it-IT" sz="2000" b="1" i="1" dirty="0"/>
              <a:t>ne</a:t>
            </a:r>
            <a:r>
              <a:rPr lang="it-IT" sz="2000" dirty="0"/>
              <a:t>, più raramente </a:t>
            </a:r>
            <a:r>
              <a:rPr lang="it-IT" sz="2000" i="1" dirty="0"/>
              <a:t>non</a:t>
            </a:r>
            <a:r>
              <a:rPr lang="it-IT" sz="2000" dirty="0"/>
              <a:t>.</a:t>
            </a:r>
          </a:p>
          <a:p>
            <a:pPr>
              <a:spcBef>
                <a:spcPts val="600"/>
              </a:spcBef>
            </a:pPr>
            <a:r>
              <a:rPr lang="it-IT" sz="2000" i="1" dirty="0"/>
              <a:t>	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Dicamus</a:t>
            </a:r>
            <a:r>
              <a:rPr lang="it-IT" sz="2000" i="1" dirty="0"/>
              <a:t> bona </a:t>
            </a:r>
            <a:r>
              <a:rPr lang="it-IT" sz="2000" i="1" dirty="0" err="1"/>
              <a:t>verba</a:t>
            </a:r>
            <a:r>
              <a:rPr lang="it-IT" sz="2000" i="1" dirty="0"/>
              <a:t>: </a:t>
            </a:r>
            <a:r>
              <a:rPr lang="it-IT" sz="2000" i="1" dirty="0" err="1"/>
              <a:t>venit</a:t>
            </a:r>
            <a:r>
              <a:rPr lang="it-IT" sz="2000" i="1" dirty="0"/>
              <a:t> </a:t>
            </a:r>
            <a:r>
              <a:rPr lang="it-IT" sz="2000" i="1" dirty="0" err="1"/>
              <a:t>Natalis</a:t>
            </a:r>
            <a:r>
              <a:rPr lang="it-IT" sz="2000" i="1" dirty="0"/>
              <a:t> ad </a:t>
            </a:r>
            <a:r>
              <a:rPr lang="it-IT" sz="2000" i="1" dirty="0" err="1"/>
              <a:t>aras</a:t>
            </a:r>
            <a:r>
              <a:rPr lang="it-IT" sz="2000" i="1" dirty="0"/>
              <a:t>. </a:t>
            </a:r>
            <a:r>
              <a:rPr lang="it-IT" sz="2000" dirty="0"/>
              <a:t>(Tibullo)</a:t>
            </a:r>
          </a:p>
          <a:p>
            <a:r>
              <a:rPr lang="it-IT" sz="2000" dirty="0"/>
              <a:t>	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Diciamo</a:t>
            </a:r>
            <a:r>
              <a:rPr lang="it-IT" sz="2000" dirty="0"/>
              <a:t> parole di buon augurio: il giorno natalizio si appressa agli altari.</a:t>
            </a:r>
          </a:p>
          <a:p>
            <a:endParaRPr lang="it-IT" sz="2000" dirty="0"/>
          </a:p>
          <a:p>
            <a:r>
              <a:rPr lang="it-IT" sz="2000" i="1" dirty="0"/>
              <a:t>	</a:t>
            </a:r>
            <a:r>
              <a:rPr lang="it-IT" sz="2000" i="1" dirty="0" err="1"/>
              <a:t>Parentes</a:t>
            </a:r>
            <a:r>
              <a:rPr lang="it-IT" sz="2000" i="1" dirty="0"/>
              <a:t> religiose 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colatis</a:t>
            </a:r>
            <a:r>
              <a:rPr lang="it-IT" sz="2000" i="1" dirty="0"/>
              <a:t>.</a:t>
            </a:r>
          </a:p>
          <a:p>
            <a:r>
              <a:rPr lang="it-IT" sz="2000" dirty="0"/>
              <a:t>	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Rispettate</a:t>
            </a:r>
            <a:r>
              <a:rPr lang="it-IT" sz="2000" dirty="0"/>
              <a:t> scrupolosamente i genitori.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000716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AFCD7-2757-5E45-5E38-2CE42F462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199322-B8EB-EA52-AF97-B5AA3D50FB57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000" indent="-342000"/>
            <a:r>
              <a:rPr lang="it-IT" sz="2400" b="1" dirty="0">
                <a:solidFill>
                  <a:srgbClr val="EE7201"/>
                </a:solidFill>
              </a:rPr>
              <a:t>La proposizione finale: </a:t>
            </a:r>
            <a:r>
              <a:rPr lang="it-IT" sz="2400" b="1" i="1" dirty="0">
                <a:solidFill>
                  <a:srgbClr val="EE7201"/>
                </a:solidFill>
              </a:rPr>
              <a:t>ut</a:t>
            </a:r>
            <a:r>
              <a:rPr lang="it-IT" sz="2400" b="1" dirty="0">
                <a:solidFill>
                  <a:srgbClr val="EE7201"/>
                </a:solidFill>
              </a:rPr>
              <a:t> e il congiuntivo</a:t>
            </a:r>
            <a:endParaRPr lang="it-IT" sz="2400" dirty="0">
              <a:solidFill>
                <a:srgbClr val="EE7201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La </a:t>
            </a:r>
            <a:r>
              <a:rPr lang="it-IT" sz="2000" b="1" dirty="0"/>
              <a:t>proposizione finale</a:t>
            </a:r>
            <a:r>
              <a:rPr lang="it-IT" sz="2000" dirty="0"/>
              <a:t> indica </a:t>
            </a:r>
            <a:r>
              <a:rPr lang="it-IT" sz="2000" b="1" dirty="0"/>
              <a:t>il fine o lo scopo cui tende l’azione espressa dalla reggente</a:t>
            </a:r>
            <a:r>
              <a:rPr lang="it-IT" sz="2000" dirty="0"/>
              <a:t>. </a:t>
            </a:r>
            <a:br>
              <a:rPr lang="it-IT" sz="2000" dirty="0"/>
            </a:br>
            <a:r>
              <a:rPr lang="it-IT" sz="2000" dirty="0"/>
              <a:t>In latino è introdotta da:</a:t>
            </a:r>
          </a:p>
          <a:p>
            <a:pPr marL="226800" indent="-226800"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i="1" dirty="0"/>
              <a:t>ut</a:t>
            </a:r>
            <a:r>
              <a:rPr lang="it-IT" sz="2000" dirty="0"/>
              <a:t>, se la finale è </a:t>
            </a:r>
            <a:r>
              <a:rPr lang="it-IT" sz="2000" b="1" dirty="0"/>
              <a:t>affermativa</a:t>
            </a:r>
            <a:r>
              <a:rPr lang="it-IT" sz="2000" dirty="0"/>
              <a:t>;</a:t>
            </a:r>
          </a:p>
          <a:p>
            <a:pPr marL="342000" indent="-342000">
              <a:buNone/>
            </a:pPr>
            <a:r>
              <a:rPr lang="it-IT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Caesar </a:t>
            </a:r>
            <a:r>
              <a:rPr lang="it-IT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suos</a:t>
            </a:r>
            <a:r>
              <a:rPr lang="it-IT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castra </a:t>
            </a:r>
            <a:r>
              <a:rPr lang="it-IT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reducebat</a:t>
            </a:r>
            <a:r>
              <a:rPr lang="it-IT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kern="100" dirty="0">
                <a:effectLst/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it-IT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tuti </a:t>
            </a:r>
            <a:r>
              <a:rPr lang="it-IT" sz="2000" i="1" kern="100" dirty="0" err="1">
                <a:effectLst/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</a:t>
            </a:r>
            <a:r>
              <a:rPr lang="it-IT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it-IT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Helvetiorum</a:t>
            </a:r>
            <a:r>
              <a:rPr lang="it-IT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irruptionibus</a:t>
            </a:r>
            <a:r>
              <a:rPr lang="it-IT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(da Cesare)</a:t>
            </a:r>
          </a:p>
          <a:p>
            <a:pPr marL="342000" indent="-342000">
              <a:buNone/>
            </a:pPr>
            <a:r>
              <a:rPr lang="it-IT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Cesare riconduceva i suoi nell’accampamento, </a:t>
            </a:r>
            <a:r>
              <a:rPr lang="it-IT" sz="2000" kern="100" dirty="0">
                <a:effectLst/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</a:t>
            </a:r>
            <a:r>
              <a:rPr lang="it-IT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effectLst/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fossero</a:t>
            </a:r>
            <a:r>
              <a:rPr lang="it-IT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protetti dalle irruzioni degli </a:t>
            </a:r>
            <a:r>
              <a:rPr lang="it-IT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Elvezi</a:t>
            </a:r>
            <a:r>
              <a:rPr lang="it-IT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6800" indent="-226800"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i="1" dirty="0"/>
              <a:t>ne</a:t>
            </a:r>
            <a:r>
              <a:rPr lang="it-IT" sz="2000" dirty="0"/>
              <a:t>, se la finale è </a:t>
            </a:r>
            <a:r>
              <a:rPr lang="it-IT" sz="2000" b="1" dirty="0"/>
              <a:t>negativa</a:t>
            </a:r>
            <a:r>
              <a:rPr lang="it-IT" sz="2000" dirty="0"/>
              <a:t>.</a:t>
            </a:r>
          </a:p>
          <a:p>
            <a:pPr marL="342000" indent="-342000">
              <a:buClr>
                <a:srgbClr val="EE7201"/>
              </a:buClr>
            </a:pPr>
            <a:r>
              <a:rPr lang="it-IT" sz="2000" i="1" dirty="0"/>
              <a:t>	</a:t>
            </a:r>
            <a:r>
              <a:rPr lang="it-IT" sz="2000" i="1" dirty="0" err="1"/>
              <a:t>Vulpes</a:t>
            </a:r>
            <a:r>
              <a:rPr lang="it-IT" sz="2000" i="1" dirty="0"/>
              <a:t> </a:t>
            </a:r>
            <a:r>
              <a:rPr lang="it-IT" sz="2000" i="1" dirty="0" err="1"/>
              <a:t>agnum</a:t>
            </a:r>
            <a:r>
              <a:rPr lang="it-IT" sz="2000" i="1" dirty="0"/>
              <a:t> magna </a:t>
            </a:r>
            <a:r>
              <a:rPr lang="it-IT" sz="2000" i="1" dirty="0" err="1"/>
              <a:t>cum</a:t>
            </a:r>
            <a:r>
              <a:rPr lang="it-IT" sz="2000" i="1" dirty="0"/>
              <a:t> </a:t>
            </a:r>
            <a:r>
              <a:rPr lang="it-IT" sz="2000" i="1" dirty="0" err="1"/>
              <a:t>diligentia</a:t>
            </a:r>
            <a:r>
              <a:rPr lang="it-IT" sz="2000" i="1" dirty="0"/>
              <a:t> </a:t>
            </a:r>
            <a:r>
              <a:rPr lang="it-IT" sz="2000" i="1" dirty="0" err="1"/>
              <a:t>urgebat</a:t>
            </a:r>
            <a:r>
              <a:rPr lang="it-IT" sz="2000" i="1" dirty="0"/>
              <a:t>, </a:t>
            </a:r>
            <a:r>
              <a:rPr lang="it-IT" sz="2000" i="1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ne</a:t>
            </a:r>
            <a:r>
              <a:rPr lang="it-IT" sz="2000" i="1" dirty="0"/>
              <a:t> </a:t>
            </a:r>
            <a:r>
              <a:rPr lang="it-IT" sz="2000" i="1" dirty="0" err="1"/>
              <a:t>praedam</a:t>
            </a:r>
            <a:r>
              <a:rPr lang="it-IT" sz="2000" i="1" dirty="0"/>
              <a:t> 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amitteret</a:t>
            </a:r>
            <a:r>
              <a:rPr lang="it-IT" sz="2000" i="1" dirty="0"/>
              <a:t>.</a:t>
            </a:r>
          </a:p>
          <a:p>
            <a:pPr marL="342000" indent="-342000">
              <a:buClr>
                <a:srgbClr val="EE7201"/>
              </a:buClr>
            </a:pPr>
            <a:r>
              <a:rPr lang="it-IT" sz="2000" dirty="0"/>
              <a:t>	La volpe inseguiva con grande attenzione l’agnello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per</a:t>
            </a:r>
            <a:r>
              <a:rPr lang="it-IT" sz="2000" b="1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non</a:t>
            </a:r>
            <a:r>
              <a:rPr lang="it-IT" sz="2000" b="1" dirty="0"/>
              <a:t>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perdere</a:t>
            </a:r>
            <a:r>
              <a:rPr lang="it-IT" sz="2000" dirty="0"/>
              <a:t> la preda.</a:t>
            </a:r>
          </a:p>
          <a:p>
            <a:pPr>
              <a:spcBef>
                <a:spcPts val="600"/>
              </a:spcBef>
              <a:buClr>
                <a:srgbClr val="EE7201"/>
              </a:buClr>
            </a:pPr>
            <a:r>
              <a:rPr lang="it-IT" sz="2000" dirty="0"/>
              <a:t>Il </a:t>
            </a:r>
            <a:r>
              <a:rPr lang="it-IT" sz="2000" b="1" dirty="0"/>
              <a:t>predicato</a:t>
            </a:r>
            <a:r>
              <a:rPr lang="it-IT" sz="2000" dirty="0"/>
              <a:t> nella proposizione finale è espresso con:</a:t>
            </a:r>
          </a:p>
          <a:p>
            <a:pPr marL="226800" indent="-226800"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dirty="0"/>
              <a:t>congiuntivo presente</a:t>
            </a:r>
            <a:r>
              <a:rPr lang="it-IT" sz="2000" dirty="0"/>
              <a:t>, se nella reggente c’è un tempo principale;</a:t>
            </a:r>
          </a:p>
          <a:p>
            <a:pPr marL="342000" indent="-342000">
              <a:buClr>
                <a:srgbClr val="EE7201"/>
              </a:buClr>
            </a:pPr>
            <a:r>
              <a:rPr lang="it-IT" sz="2000" i="1" dirty="0">
                <a:uFill>
                  <a:solidFill>
                    <a:srgbClr val="EE7201"/>
                  </a:solidFill>
                </a:uFill>
              </a:rPr>
              <a:t>	Pugno</a:t>
            </a:r>
            <a:r>
              <a:rPr lang="it-IT" sz="2000" i="1" dirty="0"/>
              <a:t> ut 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supersint</a:t>
            </a:r>
            <a:r>
              <a:rPr lang="it-IT" sz="2000" i="1" dirty="0"/>
              <a:t>. </a:t>
            </a:r>
            <a:r>
              <a:rPr lang="it-IT" sz="2000" dirty="0"/>
              <a:t>→ </a:t>
            </a:r>
            <a:r>
              <a:rPr lang="it-IT" sz="2000" dirty="0">
                <a:uFill>
                  <a:solidFill>
                    <a:srgbClr val="EE7201"/>
                  </a:solidFill>
                </a:uFill>
              </a:rPr>
              <a:t>Combatto</a:t>
            </a:r>
            <a:r>
              <a:rPr lang="it-IT" sz="2000" dirty="0"/>
              <a:t> affinché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sopravvivano</a:t>
            </a:r>
            <a:r>
              <a:rPr lang="it-IT" sz="2000" dirty="0"/>
              <a:t>.</a:t>
            </a:r>
          </a:p>
          <a:p>
            <a:pPr marL="226800" indent="-226800"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dirty="0"/>
              <a:t>congiuntivo imperfetto</a:t>
            </a:r>
            <a:r>
              <a:rPr lang="it-IT" sz="2000" dirty="0"/>
              <a:t>, se nella reggente c’è un tempo storico.</a:t>
            </a:r>
          </a:p>
          <a:p>
            <a:pPr marL="342000" indent="-342000">
              <a:buClr>
                <a:srgbClr val="EE7201"/>
              </a:buClr>
            </a:pPr>
            <a:r>
              <a:rPr lang="it-IT" sz="2000" i="1" dirty="0">
                <a:uFill>
                  <a:solidFill>
                    <a:srgbClr val="EE7201"/>
                  </a:solidFill>
                </a:uFill>
              </a:rPr>
              <a:t>	</a:t>
            </a:r>
            <a:r>
              <a:rPr lang="it-IT" sz="2000" i="1" dirty="0" err="1">
                <a:uFill>
                  <a:solidFill>
                    <a:srgbClr val="EE7201"/>
                  </a:solidFill>
                </a:uFill>
              </a:rPr>
              <a:t>Pugnabam</a:t>
            </a:r>
            <a:r>
              <a:rPr lang="it-IT" sz="2000" i="1" dirty="0"/>
              <a:t> ut </a:t>
            </a:r>
            <a:r>
              <a:rPr lang="it-IT" sz="2000" i="1" dirty="0" err="1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superessent</a:t>
            </a:r>
            <a:r>
              <a:rPr lang="it-IT" sz="2000" i="1" dirty="0"/>
              <a:t>. </a:t>
            </a:r>
            <a:r>
              <a:rPr lang="it-IT" sz="2000" dirty="0"/>
              <a:t>→ </a:t>
            </a:r>
            <a:r>
              <a:rPr lang="it-IT" sz="2000" dirty="0">
                <a:uFill>
                  <a:solidFill>
                    <a:srgbClr val="EE7201"/>
                  </a:solidFill>
                </a:uFill>
              </a:rPr>
              <a:t>Combattevo</a:t>
            </a:r>
            <a:r>
              <a:rPr lang="it-IT" sz="2000" dirty="0"/>
              <a:t> affinché </a:t>
            </a:r>
            <a:r>
              <a:rPr lang="it-IT" sz="2000" dirty="0">
                <a:highlight>
                  <a:srgbClr val="FEDFBA"/>
                </a:highlight>
                <a:uFill>
                  <a:solidFill>
                    <a:srgbClr val="EE7201"/>
                  </a:solidFill>
                </a:uFill>
              </a:rPr>
              <a:t>sopravvivessero</a:t>
            </a:r>
            <a:r>
              <a:rPr lang="it-IT" sz="2000" dirty="0"/>
              <a:t>.</a:t>
            </a:r>
          </a:p>
          <a:p>
            <a:pPr>
              <a:spcBef>
                <a:spcPts val="600"/>
              </a:spcBef>
              <a:buClr>
                <a:srgbClr val="EE7201"/>
              </a:buClr>
            </a:pPr>
            <a:r>
              <a:rPr lang="it-IT" sz="2000" dirty="0"/>
              <a:t>In italiano viene tradotta con “affinché (non), perché (non)” + congiuntivo in forma esplicita e, se il soggetto della finale e quello della reggente sono identici, con “di, a, per (non)” + infinito. </a:t>
            </a:r>
          </a:p>
        </p:txBody>
      </p:sp>
    </p:spTree>
    <p:extLst>
      <p:ext uri="{BB962C8B-B14F-4D97-AF65-F5344CB8AC3E}">
        <p14:creationId xmlns:p14="http://schemas.microsoft.com/office/powerpoint/2010/main" val="162541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10083-1EE3-88B9-0306-D29CA64EE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F60271-2A0E-B757-9250-430C5470D453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400" b="1" dirty="0">
                <a:solidFill>
                  <a:srgbClr val="EE7201"/>
                </a:solidFill>
              </a:rPr>
              <a:t>Primo gruppo: i temi in consonante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I </a:t>
            </a:r>
            <a:r>
              <a:rPr lang="it-IT" sz="2000" b="1" dirty="0"/>
              <a:t>temi in consonante </a:t>
            </a:r>
            <a:r>
              <a:rPr lang="it-IT" sz="2000" dirty="0"/>
              <a:t>si suddividono secondo la </a:t>
            </a:r>
            <a:r>
              <a:rPr lang="it-IT" sz="2000" b="1" dirty="0"/>
              <a:t>consonante d’uscita </a:t>
            </a:r>
            <a:r>
              <a:rPr lang="it-IT" sz="2000" dirty="0"/>
              <a:t>in: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dirty="0"/>
              <a:t>temi in occlusiva</a:t>
            </a:r>
            <a:r>
              <a:rPr lang="it-IT" sz="2000" dirty="0"/>
              <a:t>;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dirty="0"/>
              <a:t>temi in liquida</a:t>
            </a:r>
            <a:r>
              <a:rPr lang="it-IT" sz="2000" dirty="0"/>
              <a:t>;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dirty="0"/>
              <a:t>temi in nasale</a:t>
            </a:r>
            <a:r>
              <a:rPr lang="it-IT" sz="2000" dirty="0"/>
              <a:t>;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b="1" dirty="0"/>
              <a:t>temi in sibilante</a:t>
            </a:r>
            <a:r>
              <a:rPr lang="it-IT" sz="2000" dirty="0"/>
              <a:t>.</a:t>
            </a:r>
          </a:p>
          <a:p>
            <a:pPr>
              <a:buClr>
                <a:srgbClr val="EE7201"/>
              </a:buClr>
            </a:pPr>
            <a:endParaRPr lang="it-IT" sz="2000" dirty="0"/>
          </a:p>
          <a:p>
            <a:pPr>
              <a:buClr>
                <a:srgbClr val="EE7201"/>
              </a:buClr>
            </a:pPr>
            <a:r>
              <a:rPr lang="it-IT" sz="2000" dirty="0"/>
              <a:t>I temi in consonante sono per lo più </a:t>
            </a:r>
            <a:r>
              <a:rPr lang="it-IT" sz="2000" b="1" dirty="0"/>
              <a:t>imparisillabi</a:t>
            </a:r>
            <a:r>
              <a:rPr lang="it-IT" sz="2000" dirty="0"/>
              <a:t>, ovvero hanno al genitivo singolare una sillaba in più del nominativo: per esempio, il sostantivo che significa “città” al nominativo singolare ha 3 sillabe (</a:t>
            </a:r>
            <a:r>
              <a:rPr lang="it-IT" sz="2000" i="1" dirty="0"/>
              <a:t>ci</a:t>
            </a:r>
            <a:r>
              <a:rPr lang="it-IT" sz="2000" dirty="0"/>
              <a:t>-</a:t>
            </a:r>
            <a:r>
              <a:rPr lang="it-IT" sz="2000" i="1" dirty="0"/>
              <a:t>vi</a:t>
            </a:r>
            <a:r>
              <a:rPr lang="it-IT" sz="2000" dirty="0"/>
              <a:t>-</a:t>
            </a:r>
            <a:r>
              <a:rPr lang="it-IT" sz="2000" i="1" dirty="0" err="1"/>
              <a:t>tas</a:t>
            </a:r>
            <a:r>
              <a:rPr lang="it-IT" sz="2000" dirty="0"/>
              <a:t>), mentre al genitivo singolare quattro (</a:t>
            </a:r>
            <a:r>
              <a:rPr lang="it-IT" sz="2000" i="1" dirty="0"/>
              <a:t>ci</a:t>
            </a:r>
            <a:r>
              <a:rPr lang="it-IT" sz="2000" dirty="0"/>
              <a:t>-</a:t>
            </a:r>
            <a:r>
              <a:rPr lang="it-IT" sz="2000" i="1" dirty="0"/>
              <a:t>vi</a:t>
            </a:r>
            <a:r>
              <a:rPr lang="it-IT" sz="2000" dirty="0"/>
              <a:t>-</a:t>
            </a:r>
            <a:r>
              <a:rPr lang="it-IT" sz="2000" i="1" dirty="0" err="1"/>
              <a:t>ta</a:t>
            </a:r>
            <a:r>
              <a:rPr lang="it-IT" sz="2000" dirty="0"/>
              <a:t>-</a:t>
            </a:r>
            <a:r>
              <a:rPr lang="it-IT" sz="2000" i="1" dirty="0" err="1"/>
              <a:t>tis</a:t>
            </a:r>
            <a:r>
              <a:rPr lang="it-IT" sz="2000" dirty="0"/>
              <a:t>).</a:t>
            </a:r>
          </a:p>
          <a:p>
            <a:pPr>
              <a:spcBef>
                <a:spcPts val="600"/>
              </a:spcBef>
              <a:buClr>
                <a:srgbClr val="EE7201"/>
              </a:buClr>
            </a:pPr>
            <a:r>
              <a:rPr lang="it-IT" sz="2000" dirty="0"/>
              <a:t>Inoltre, i sostantivi con il tema in consonante possono avere il nominativo singolare </a:t>
            </a:r>
            <a:r>
              <a:rPr lang="it-IT" sz="2000" b="1" dirty="0"/>
              <a:t>sigmatico</a:t>
            </a:r>
            <a:r>
              <a:rPr lang="it-IT" sz="2000" dirty="0"/>
              <a:t> (cioè con una desinenza -</a:t>
            </a:r>
            <a:r>
              <a:rPr lang="it-IT" sz="2000" i="1" dirty="0"/>
              <a:t>s</a:t>
            </a:r>
            <a:r>
              <a:rPr lang="it-IT" sz="2000" dirty="0"/>
              <a:t> aggiunta al tema) o </a:t>
            </a:r>
            <a:r>
              <a:rPr lang="it-IT" sz="2000" b="1" dirty="0"/>
              <a:t>asigmatico</a:t>
            </a:r>
            <a:r>
              <a:rPr lang="it-IT" sz="2000" dirty="0"/>
              <a:t> (cioè senza desinenza -</a:t>
            </a:r>
            <a:r>
              <a:rPr lang="it-IT" sz="2000" i="1" dirty="0"/>
              <a:t>s</a:t>
            </a:r>
            <a:r>
              <a:rPr lang="it-IT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9871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A24AE-B54C-5B51-6502-AB035CD1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9981E3-A533-0CA7-7E40-63C0DE53CF06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Temi in occlusiva</a:t>
            </a:r>
            <a:endParaRPr lang="it-IT" sz="2000" b="1" u="sng" dirty="0">
              <a:uFill>
                <a:solidFill>
                  <a:srgbClr val="EE7201"/>
                </a:solidFill>
              </a:u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I temi in occlusiva sono di tre tipi: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labiale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dentale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velare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gutturale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Ecco il prospetto completo della declinazione di un sostantivo in occlusiva labiale,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daps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dapis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“banchetto”, di un sostantivo in occlusiva dentale,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pedis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“piede”, e di un sostantivo in occlusiva velare o gutturale,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lex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>
                <a:latin typeface="Calibri" panose="020F0502020204030204" pitchFamily="34" charset="0"/>
                <a:ea typeface="Calibri" panose="020F0502020204030204" pitchFamily="34" charset="0"/>
              </a:rPr>
              <a:t>legis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“legge”.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B64871A-8CA3-79C3-5BCB-969A03286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09635"/>
              </p:ext>
            </p:extLst>
          </p:nvPr>
        </p:nvGraphicFramePr>
        <p:xfrm>
          <a:off x="1421400" y="3412674"/>
          <a:ext cx="9349200" cy="300768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3356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655834155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659975293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7770121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4045451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TEMI IN OCCLUSIVA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LABIALE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TEMI IN OCCLUSIVA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TEMI IN OCCLUSIVA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VELARE O GUTTURALE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20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lex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pes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lex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dap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ped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leg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43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DA767-1D38-08C9-74B6-D80C45EE0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1F5EB6-98ED-C969-3B63-7E5F09B40DD3}"/>
              </a:ext>
            </a:extLst>
          </p:cNvPr>
          <p:cNvSpPr txBox="1"/>
          <p:nvPr/>
        </p:nvSpPr>
        <p:spPr>
          <a:xfrm>
            <a:off x="1254572" y="676695"/>
            <a:ext cx="9745524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000" b="1" dirty="0"/>
              <a:t>Alcune osservazioni sui temi in occlusiva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 temi in occlusiva sono </a:t>
            </a:r>
            <a:r>
              <a:rPr lang="it-IT" sz="2000" b="1" dirty="0"/>
              <a:t>sigmatici</a:t>
            </a:r>
            <a:r>
              <a:rPr lang="it-IT" sz="2000" dirty="0"/>
              <a:t> al nominativo e vocativo singolare. Nei </a:t>
            </a:r>
            <a:r>
              <a:rPr lang="it-IT" sz="2000" b="1" dirty="0"/>
              <a:t>temi in labiale </a:t>
            </a:r>
            <a:r>
              <a:rPr lang="it-IT" sz="2000" dirty="0"/>
              <a:t>l’incontro della consonante finale del tema con la desinenza -</a:t>
            </a:r>
            <a:r>
              <a:rPr lang="it-IT" sz="2000" i="1" dirty="0"/>
              <a:t>s</a:t>
            </a:r>
            <a:r>
              <a:rPr lang="it-IT" sz="2000" dirty="0"/>
              <a:t> non determina cambiamenti fonetici: es. </a:t>
            </a:r>
            <a:r>
              <a:rPr lang="it-IT" sz="2000" i="1" dirty="0" err="1"/>
              <a:t>pleb</a:t>
            </a:r>
            <a:r>
              <a:rPr lang="it-IT" sz="2000" dirty="0"/>
              <a:t>-</a:t>
            </a:r>
            <a:r>
              <a:rPr lang="it-IT" sz="2000" i="1" dirty="0"/>
              <a:t>s</a:t>
            </a:r>
            <a:r>
              <a:rPr lang="it-IT" sz="2000" dirty="0"/>
              <a:t>, </a:t>
            </a:r>
            <a:r>
              <a:rPr lang="it-IT" sz="2000" i="1" dirty="0" err="1"/>
              <a:t>pleb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. Nei </a:t>
            </a:r>
            <a:r>
              <a:rPr lang="it-IT" sz="2000" b="1" dirty="0"/>
              <a:t>temi in dentale</a:t>
            </a:r>
            <a:r>
              <a:rPr lang="it-IT" sz="2000" dirty="0"/>
              <a:t>, invece, causa la caduta della dentale: es. </a:t>
            </a:r>
            <a:r>
              <a:rPr lang="it-IT" sz="2000" i="1" dirty="0" err="1"/>
              <a:t>civitat</a:t>
            </a:r>
            <a:r>
              <a:rPr lang="it-IT" sz="2000" dirty="0"/>
              <a:t>-</a:t>
            </a:r>
            <a:r>
              <a:rPr lang="it-IT" sz="2000" i="1" dirty="0"/>
              <a:t>s</a:t>
            </a:r>
            <a:r>
              <a:rPr lang="it-IT" sz="2000" dirty="0"/>
              <a:t> &gt; </a:t>
            </a:r>
            <a:r>
              <a:rPr lang="it-IT" sz="2000" i="1" dirty="0"/>
              <a:t>civitas</a:t>
            </a:r>
            <a:r>
              <a:rPr lang="it-IT" sz="2000" dirty="0"/>
              <a:t>, </a:t>
            </a:r>
            <a:r>
              <a:rPr lang="it-IT" sz="2000" i="1" dirty="0" err="1"/>
              <a:t>civitat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. Fra i temi in dentale occorre ricordare il sostantivo </a:t>
            </a:r>
            <a:r>
              <a:rPr lang="it-IT" sz="2000" i="1" dirty="0" err="1"/>
              <a:t>nox</a:t>
            </a:r>
            <a:r>
              <a:rPr lang="it-IT" sz="2000" dirty="0"/>
              <a:t> (&lt; </a:t>
            </a:r>
            <a:r>
              <a:rPr lang="it-IT" sz="2000" i="1" dirty="0" err="1"/>
              <a:t>noct</a:t>
            </a:r>
            <a:r>
              <a:rPr lang="it-IT" sz="2000" dirty="0"/>
              <a:t>-</a:t>
            </a:r>
            <a:r>
              <a:rPr lang="it-IT" sz="2000" i="1" dirty="0"/>
              <a:t>s</a:t>
            </a:r>
            <a:r>
              <a:rPr lang="it-IT" sz="2000" dirty="0"/>
              <a:t>), </a:t>
            </a:r>
            <a:r>
              <a:rPr lang="it-IT" sz="2000" i="1" dirty="0" err="1"/>
              <a:t>noct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“notte”, caratterizzato dalla presenza della -</a:t>
            </a:r>
            <a:r>
              <a:rPr lang="it-IT" sz="2000" i="1" dirty="0"/>
              <a:t>x</a:t>
            </a:r>
            <a:r>
              <a:rPr lang="it-IT" sz="2000" dirty="0"/>
              <a:t>, data dalla fusione della velare -</a:t>
            </a:r>
            <a:r>
              <a:rPr lang="it-IT" sz="2000" i="1" dirty="0"/>
              <a:t>c</a:t>
            </a:r>
            <a:r>
              <a:rPr lang="it-IT" sz="2000" dirty="0"/>
              <a:t>- con la terminazione in seguito alla caduta della dentale, e pochi sostantivi di genere neutro asigmatici che al nominativo, accusativo e vocativo singolare presentano il puro tema, con la caduta della dentale finale, come </a:t>
            </a:r>
            <a:r>
              <a:rPr lang="it-IT" sz="2000" i="1" dirty="0" err="1"/>
              <a:t>cor</a:t>
            </a:r>
            <a:r>
              <a:rPr lang="it-IT" sz="2000" dirty="0"/>
              <a:t>, </a:t>
            </a:r>
            <a:r>
              <a:rPr lang="it-IT" sz="2000" i="1" dirty="0"/>
              <a:t>cord</a:t>
            </a:r>
            <a:r>
              <a:rPr lang="it-IT" sz="2000" dirty="0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“cuore”, e </a:t>
            </a:r>
            <a:r>
              <a:rPr lang="it-IT" sz="2000" i="1" dirty="0" err="1"/>
              <a:t>lac</a:t>
            </a:r>
            <a:r>
              <a:rPr lang="it-IT" sz="2000" dirty="0"/>
              <a:t>, </a:t>
            </a:r>
            <a:r>
              <a:rPr lang="it-IT" sz="2000" i="1" dirty="0" err="1"/>
              <a:t>lact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“latte”; ricordiamo anche un sostantivo di uso frequente, </a:t>
            </a:r>
            <a:r>
              <a:rPr lang="it-IT" sz="2000" i="1" dirty="0" err="1"/>
              <a:t>capŭt</a:t>
            </a:r>
            <a:r>
              <a:rPr lang="it-IT" sz="2000" dirty="0"/>
              <a:t>, </a:t>
            </a:r>
            <a:r>
              <a:rPr lang="it-IT" sz="2000" i="1" dirty="0" err="1"/>
              <a:t>capĭt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“capo, testa”, che non perde la dentale finale, ma presenta l’apofonia -</a:t>
            </a:r>
            <a:r>
              <a:rPr lang="it-IT" sz="2000" i="1" dirty="0"/>
              <a:t>ŭ</a:t>
            </a:r>
            <a:r>
              <a:rPr lang="it-IT" sz="2000" dirty="0"/>
              <a:t>-/-</a:t>
            </a:r>
            <a:r>
              <a:rPr lang="it-IT" sz="2000" i="1" dirty="0"/>
              <a:t>ĭ</a:t>
            </a:r>
            <a:r>
              <a:rPr lang="it-IT" sz="2000" dirty="0"/>
              <a:t>-. Nei </a:t>
            </a:r>
            <a:r>
              <a:rPr lang="it-IT" sz="2000" b="1" dirty="0"/>
              <a:t>temi in velare o gutturale</a:t>
            </a:r>
            <a:r>
              <a:rPr lang="it-IT" sz="2000" dirty="0"/>
              <a:t>, infine, la -</a:t>
            </a:r>
            <a:r>
              <a:rPr lang="it-IT" sz="2000" i="1" dirty="0"/>
              <a:t>c</a:t>
            </a:r>
            <a:r>
              <a:rPr lang="it-IT" sz="2000" dirty="0"/>
              <a:t>- e la -</a:t>
            </a:r>
            <a:r>
              <a:rPr lang="it-IT" sz="2000" i="1" dirty="0"/>
              <a:t>g</a:t>
            </a:r>
            <a:r>
              <a:rPr lang="it-IT" sz="2000" dirty="0"/>
              <a:t>- del tema si fondono con la desinenza -</a:t>
            </a:r>
            <a:r>
              <a:rPr lang="it-IT" sz="2000" i="1" dirty="0"/>
              <a:t>s</a:t>
            </a:r>
            <a:r>
              <a:rPr lang="it-IT" sz="2000" dirty="0"/>
              <a:t>, originando la consonante doppia -</a:t>
            </a:r>
            <a:r>
              <a:rPr lang="it-IT" sz="2000" i="1" dirty="0"/>
              <a:t>x</a:t>
            </a:r>
            <a:r>
              <a:rPr lang="it-IT" sz="2000" dirty="0"/>
              <a:t>: es. </a:t>
            </a:r>
            <a:r>
              <a:rPr lang="it-IT" sz="2000" i="1" dirty="0"/>
              <a:t>reg</a:t>
            </a:r>
            <a:r>
              <a:rPr lang="it-IT" sz="2000" dirty="0"/>
              <a:t>-</a:t>
            </a:r>
            <a:r>
              <a:rPr lang="it-IT" sz="2000" i="1" dirty="0"/>
              <a:t>s</a:t>
            </a:r>
            <a:r>
              <a:rPr lang="it-IT" sz="2000" dirty="0"/>
              <a:t> &gt; </a:t>
            </a:r>
            <a:r>
              <a:rPr lang="it-IT" sz="2000" i="1" dirty="0"/>
              <a:t>rex</a:t>
            </a:r>
            <a:r>
              <a:rPr lang="it-IT" sz="2000" dirty="0"/>
              <a:t>, </a:t>
            </a:r>
            <a:r>
              <a:rPr lang="it-IT" sz="2000" i="1" dirty="0"/>
              <a:t>reg</a:t>
            </a:r>
            <a:r>
              <a:rPr lang="it-IT" sz="2000" dirty="0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“re”.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 sostantivi in occlusiva, che </a:t>
            </a:r>
            <a:r>
              <a:rPr lang="it-IT" sz="2000" b="1" dirty="0"/>
              <a:t>non sono monosillabici al nominativo singolare e hanno la vocale radicale breve</a:t>
            </a:r>
            <a:r>
              <a:rPr lang="it-IT" sz="2000" dirty="0"/>
              <a:t>, possono presentare l’</a:t>
            </a:r>
            <a:r>
              <a:rPr lang="it-IT" sz="2000" b="1" dirty="0"/>
              <a:t>apofonia</a:t>
            </a:r>
            <a:r>
              <a:rPr lang="it-IT" sz="2000" dirty="0"/>
              <a:t> </a:t>
            </a:r>
            <a:r>
              <a:rPr lang="it-IT" sz="2000" b="1" dirty="0"/>
              <a:t>-</a:t>
            </a:r>
            <a:r>
              <a:rPr lang="it-IT" sz="2000" b="1" i="1" dirty="0"/>
              <a:t>ĕ</a:t>
            </a:r>
            <a:r>
              <a:rPr lang="it-IT" sz="2000" b="1" dirty="0"/>
              <a:t>-/-</a:t>
            </a:r>
            <a:r>
              <a:rPr lang="it-IT" sz="2000" b="1" i="1" dirty="0"/>
              <a:t>ĭ</a:t>
            </a:r>
            <a:r>
              <a:rPr lang="it-IT" sz="2000" b="1" dirty="0"/>
              <a:t>-</a:t>
            </a:r>
            <a:r>
              <a:rPr lang="it-IT" sz="2000" dirty="0"/>
              <a:t>: es. </a:t>
            </a:r>
            <a:r>
              <a:rPr lang="it-IT" sz="2000" i="1" dirty="0" err="1"/>
              <a:t>princĕps</a:t>
            </a:r>
            <a:r>
              <a:rPr lang="it-IT" sz="2000" dirty="0"/>
              <a:t>, </a:t>
            </a:r>
            <a:r>
              <a:rPr lang="it-IT" sz="2000" i="1" dirty="0" err="1"/>
              <a:t>princĭp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“principe”. Al contrario, i sostantivi con vocale lunga come </a:t>
            </a:r>
            <a:r>
              <a:rPr lang="it-IT" sz="2000" i="1" dirty="0" err="1"/>
              <a:t>virtūs</a:t>
            </a:r>
            <a:r>
              <a:rPr lang="it-IT" sz="2000" dirty="0"/>
              <a:t>, </a:t>
            </a:r>
            <a:r>
              <a:rPr lang="it-IT" sz="2000" i="1" dirty="0" err="1"/>
              <a:t>virtūt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, “virtù”, mantengono lo stesso timbro vocalico in tutta la declinazione.</a:t>
            </a: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36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13647-107E-5715-40B5-44BFF0B5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31F9B2-2684-3AC1-090F-83C9F8606247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Temi in liquida</a:t>
            </a:r>
            <a:endParaRPr lang="it-IT" sz="2000" b="1" u="sng" dirty="0">
              <a:uFill>
                <a:solidFill>
                  <a:srgbClr val="EE7201"/>
                </a:solidFill>
              </a:u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I temi in liquida comprendono: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sostantivi imparisillabi in 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folto gruppo di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sostantivi imparisillabi in 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sostantivi parisillabi pertinenti l’ambito familiare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frater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Ecco il prospetto completo della declinazione di un sostantivo imparisillabo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in -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consul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consulis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“console”, di un sostantivo imparisillabo in -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orator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oratoris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“oratore”, e di un sostantivo parisillabo pertinente l’ambito familiare, 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matris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“madre”.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59AB876-6658-00C0-6627-48AA3BF5F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66419"/>
              </p:ext>
            </p:extLst>
          </p:nvPr>
        </p:nvGraphicFramePr>
        <p:xfrm>
          <a:off x="1421400" y="3412674"/>
          <a:ext cx="9349200" cy="300768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3356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655834155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659975293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7770121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4045451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IMPARISILLABO IN -</a:t>
                      </a:r>
                      <a:r>
                        <a:rPr lang="it-IT" sz="1600" b="1" i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IMPARISILLABO IN -</a:t>
                      </a:r>
                      <a:r>
                        <a:rPr lang="it-IT" sz="1600" b="1" i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PARISILLABO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20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mater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mater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consul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orator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matr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94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CA908-A5ED-983B-B528-52400ECA6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977BDD-66DF-C05D-2732-D3DA050833AB}"/>
              </a:ext>
            </a:extLst>
          </p:cNvPr>
          <p:cNvSpPr txBox="1"/>
          <p:nvPr/>
        </p:nvSpPr>
        <p:spPr>
          <a:xfrm>
            <a:off x="1254572" y="676695"/>
            <a:ext cx="9908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it-IT" sz="2000" b="1" dirty="0"/>
              <a:t>Alcune osservazioni sui temi in liquida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 temi in liquida sono </a:t>
            </a:r>
            <a:r>
              <a:rPr lang="it-IT" sz="2000" b="1" dirty="0"/>
              <a:t>asigmatici</a:t>
            </a:r>
            <a:r>
              <a:rPr lang="it-IT" sz="2000" dirty="0"/>
              <a:t> e il nominativo singolare coincide con il tema del sostantivo: es. </a:t>
            </a:r>
            <a:r>
              <a:rPr lang="it-IT" sz="2000" i="1" dirty="0" err="1"/>
              <a:t>consul</a:t>
            </a:r>
            <a:r>
              <a:rPr lang="it-IT" sz="2000" dirty="0"/>
              <a:t>, </a:t>
            </a:r>
            <a:r>
              <a:rPr lang="it-IT" sz="2000" i="1" dirty="0" err="1"/>
              <a:t>consul</a:t>
            </a:r>
            <a:r>
              <a:rPr lang="it-IT" sz="2000" dirty="0" err="1"/>
              <a:t>-</a:t>
            </a:r>
            <a:r>
              <a:rPr lang="it-IT" sz="2000" i="1" dirty="0" err="1"/>
              <a:t>is</a:t>
            </a:r>
            <a:r>
              <a:rPr lang="it-IT" sz="2000" dirty="0"/>
              <a:t>; </a:t>
            </a:r>
            <a:r>
              <a:rPr lang="it-IT" sz="2000" i="1" dirty="0"/>
              <a:t>orator</a:t>
            </a:r>
            <a:r>
              <a:rPr lang="it-IT" sz="2000" dirty="0"/>
              <a:t>, </a:t>
            </a:r>
            <a:r>
              <a:rPr lang="it-IT" sz="2000" i="1" dirty="0"/>
              <a:t>orator</a:t>
            </a:r>
            <a:r>
              <a:rPr lang="it-IT" sz="2000" dirty="0"/>
              <a:t>-</a:t>
            </a:r>
            <a:r>
              <a:rPr lang="it-IT" sz="2000" i="1" dirty="0" err="1"/>
              <a:t>is</a:t>
            </a:r>
            <a:r>
              <a:rPr lang="it-IT" sz="2000" dirty="0"/>
              <a:t>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 pochi </a:t>
            </a:r>
            <a:r>
              <a:rPr lang="it-IT" sz="2000" b="1" dirty="0"/>
              <a:t>sostantivi parisillabi</a:t>
            </a:r>
            <a:r>
              <a:rPr lang="it-IT" sz="2000" dirty="0"/>
              <a:t> </a:t>
            </a:r>
            <a:r>
              <a:rPr lang="it-IT" sz="2000" b="1" dirty="0"/>
              <a:t>pertinenti l’ambito familiare</a:t>
            </a:r>
            <a:r>
              <a:rPr lang="it-IT" sz="2000" dirty="0"/>
              <a:t> presentano fenomeni di </a:t>
            </a:r>
            <a:r>
              <a:rPr lang="it-IT" sz="2000" b="1" dirty="0"/>
              <a:t>apofonia</a:t>
            </a:r>
            <a:r>
              <a:rPr lang="it-IT" sz="2000" dirty="0"/>
              <a:t> </a:t>
            </a:r>
            <a:r>
              <a:rPr lang="it-IT" sz="2000" b="1" dirty="0"/>
              <a:t>indoeuropea</a:t>
            </a:r>
            <a:r>
              <a:rPr lang="it-IT" sz="2000" dirty="0"/>
              <a:t>: al nominativo e al vocativo singolare si trova il grado normale in -</a:t>
            </a:r>
            <a:r>
              <a:rPr lang="it-IT" sz="2000" i="1" dirty="0" err="1"/>
              <a:t>ĕr</a:t>
            </a:r>
            <a:r>
              <a:rPr lang="it-IT" sz="2000" dirty="0"/>
              <a:t>, mentre nel resto della flessione si ha il tema a grado zero, ovvero senza vocale. I tre sostantivi principali di questo tipo sono </a:t>
            </a:r>
            <a:r>
              <a:rPr lang="it-IT" sz="2000" b="1" i="1" dirty="0"/>
              <a:t>pater</a:t>
            </a:r>
            <a:r>
              <a:rPr lang="it-IT" sz="2000" dirty="0"/>
              <a:t>, </a:t>
            </a:r>
            <a:r>
              <a:rPr lang="it-IT" sz="2000" b="1" i="1" dirty="0" err="1"/>
              <a:t>patris</a:t>
            </a:r>
            <a:r>
              <a:rPr lang="it-IT" sz="2000" dirty="0"/>
              <a:t>, “padre”, </a:t>
            </a:r>
            <a:r>
              <a:rPr lang="it-IT" sz="2000" b="1" i="1" dirty="0"/>
              <a:t>mater</a:t>
            </a:r>
            <a:r>
              <a:rPr lang="it-IT" sz="2000" dirty="0"/>
              <a:t>, </a:t>
            </a:r>
            <a:r>
              <a:rPr lang="it-IT" sz="2000" b="1" i="1" dirty="0" err="1"/>
              <a:t>matris</a:t>
            </a:r>
            <a:r>
              <a:rPr lang="it-IT" sz="2000" dirty="0"/>
              <a:t>, “madre”, e </a:t>
            </a:r>
            <a:r>
              <a:rPr lang="it-IT" sz="2000" b="1" i="1" dirty="0" err="1"/>
              <a:t>frater</a:t>
            </a:r>
            <a:r>
              <a:rPr lang="it-IT" sz="2000" dirty="0"/>
              <a:t>, </a:t>
            </a:r>
            <a:r>
              <a:rPr lang="it-IT" sz="2000" b="1" i="1" dirty="0" err="1"/>
              <a:t>fratris</a:t>
            </a:r>
            <a:r>
              <a:rPr lang="it-IT" sz="2000" dirty="0"/>
              <a:t>, “fratello”.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Il sostantivo neutro, </a:t>
            </a:r>
            <a:r>
              <a:rPr lang="it-IT" sz="2000" b="1" i="1" dirty="0" err="1"/>
              <a:t>ebŭr</a:t>
            </a:r>
            <a:r>
              <a:rPr lang="it-IT" sz="2000" dirty="0"/>
              <a:t>, </a:t>
            </a:r>
            <a:r>
              <a:rPr lang="it-IT" sz="2000" b="1" i="1" dirty="0" err="1"/>
              <a:t>ebŏris</a:t>
            </a:r>
            <a:r>
              <a:rPr lang="it-IT" sz="2000" dirty="0"/>
              <a:t>, “avorio”, presenta invece un fenomeno apofonico diverso, precisamente il </a:t>
            </a:r>
            <a:r>
              <a:rPr lang="it-IT" sz="2000" b="1" dirty="0"/>
              <a:t>passaggio da -</a:t>
            </a:r>
            <a:r>
              <a:rPr lang="it-IT" sz="2000" b="1" i="1" dirty="0"/>
              <a:t>ŭ</a:t>
            </a:r>
            <a:r>
              <a:rPr lang="it-IT" sz="2000" b="1" dirty="0"/>
              <a:t>- a -</a:t>
            </a:r>
            <a:r>
              <a:rPr lang="it-IT" sz="2000" b="1" i="1" dirty="0"/>
              <a:t>ŏ</a:t>
            </a:r>
            <a:r>
              <a:rPr lang="it-IT" sz="2000" b="1" dirty="0"/>
              <a:t>-</a:t>
            </a:r>
            <a:r>
              <a:rPr lang="it-IT" sz="2000" dirty="0"/>
              <a:t>.</a:t>
            </a:r>
          </a:p>
          <a:p>
            <a:pPr marL="226800" indent="-226800">
              <a:spcBef>
                <a:spcPts val="600"/>
              </a:spcBef>
              <a:buClr>
                <a:srgbClr val="EE720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Fra i temi in liquida esistono </a:t>
            </a:r>
            <a:r>
              <a:rPr lang="it-IT" sz="2000" b="1" dirty="0"/>
              <a:t>due sostantivi neutri in -</a:t>
            </a:r>
            <a:r>
              <a:rPr lang="it-IT" sz="2000" b="1" i="1" dirty="0"/>
              <a:t>l</a:t>
            </a:r>
            <a:r>
              <a:rPr lang="it-IT" sz="2000" dirty="0"/>
              <a:t> che hanno il </a:t>
            </a:r>
            <a:r>
              <a:rPr lang="it-IT" sz="2000" b="1" dirty="0"/>
              <a:t>tema con due -</a:t>
            </a:r>
            <a:r>
              <a:rPr lang="it-IT" sz="2000" b="1" i="1" dirty="0" err="1"/>
              <a:t>ll</a:t>
            </a:r>
            <a:r>
              <a:rPr lang="it-IT" sz="2000" b="1" dirty="0"/>
              <a:t>-</a:t>
            </a:r>
            <a:r>
              <a:rPr lang="it-IT" sz="2000" dirty="0"/>
              <a:t>: </a:t>
            </a:r>
            <a:r>
              <a:rPr lang="it-IT" sz="2000" b="1" i="1" dirty="0" err="1"/>
              <a:t>fel</a:t>
            </a:r>
            <a:r>
              <a:rPr lang="it-IT" sz="2000" dirty="0"/>
              <a:t>, </a:t>
            </a:r>
            <a:r>
              <a:rPr lang="it-IT" sz="2000" b="1" i="1" dirty="0" err="1"/>
              <a:t>fellis</a:t>
            </a:r>
            <a:r>
              <a:rPr lang="it-IT" sz="2000" dirty="0"/>
              <a:t>, “fiele”, e </a:t>
            </a:r>
            <a:r>
              <a:rPr lang="it-IT" sz="2000" b="1" i="1" dirty="0"/>
              <a:t>mel</a:t>
            </a:r>
            <a:r>
              <a:rPr lang="it-IT" sz="2000" dirty="0"/>
              <a:t>, </a:t>
            </a:r>
            <a:r>
              <a:rPr lang="it-IT" sz="2000" b="1" i="1" dirty="0" err="1"/>
              <a:t>mellis</a:t>
            </a:r>
            <a:r>
              <a:rPr lang="it-IT" sz="2000" dirty="0"/>
              <a:t>, “miele”.</a:t>
            </a:r>
          </a:p>
          <a:p>
            <a:endParaRPr lang="it-IT" sz="1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349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F5525-903D-4E86-3E46-EC846B979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E315E8-1F62-9276-C577-ED8100B8E60F}"/>
              </a:ext>
            </a:extLst>
          </p:cNvPr>
          <p:cNvSpPr txBox="1"/>
          <p:nvPr/>
        </p:nvSpPr>
        <p:spPr>
          <a:xfrm>
            <a:off x="1254572" y="676695"/>
            <a:ext cx="9781728" cy="6181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E7201"/>
                  </a:solidFill>
                </a:uFill>
                <a:latin typeface="Calibri"/>
                <a:ea typeface="+mn-ea"/>
                <a:cs typeface="+mn-cs"/>
              </a:rPr>
              <a:t>Temi in nasale</a:t>
            </a:r>
            <a:endParaRPr lang="it-IT" sz="2000" b="1" u="sng" dirty="0">
              <a:uFill>
                <a:solidFill>
                  <a:srgbClr val="EE7201"/>
                </a:solidFill>
              </a:uFill>
            </a:endParaRPr>
          </a:p>
          <a:p>
            <a:pPr>
              <a:spcBef>
                <a:spcPts val="600"/>
              </a:spcBef>
            </a:pPr>
            <a:r>
              <a:rPr lang="it-IT" sz="2000" dirty="0"/>
              <a:t>I temi in nasale si distinguono fra </a:t>
            </a:r>
            <a:r>
              <a:rPr lang="it-IT" sz="2000" b="1" dirty="0"/>
              <a:t>quelli che perdono la -</a:t>
            </a:r>
            <a:r>
              <a:rPr lang="it-IT" sz="2000" b="1" i="1" dirty="0"/>
              <a:t>n</a:t>
            </a:r>
            <a:r>
              <a:rPr lang="it-IT" sz="2000" b="1" dirty="0"/>
              <a:t> </a:t>
            </a:r>
            <a:r>
              <a:rPr lang="it-IT" sz="2000" dirty="0"/>
              <a:t>al nominativo singolare e </a:t>
            </a:r>
            <a:r>
              <a:rPr lang="it-IT" sz="2000" b="1" dirty="0"/>
              <a:t>quelli che la mantengono</a:t>
            </a:r>
            <a:r>
              <a:rPr lang="it-IT" sz="2000" dirty="0"/>
              <a:t>: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primi sono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femminili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maschili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finiscono in 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6800" marR="0" lvl="0" indent="-226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secondi sono quasi tutti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finiscono sempre in -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EE7201"/>
              </a:buClr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Ecco il prospetto completo della declinazione di un sostantivo femminile, 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ratio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rationis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“calcolo”, di un sostantivo maschile, 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hominis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“uomo”, e di un sostantivo neutro,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semen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seminis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“seme”.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201"/>
              </a:buClr>
              <a:buSzTx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900" dirty="0"/>
          </a:p>
          <a:p>
            <a:endParaRPr lang="it-IT" sz="1900" dirty="0">
              <a:highlight>
                <a:srgbClr val="FFFF00"/>
              </a:highlight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49F62C8-E2CB-D42C-6118-C7F6DEC8C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86909"/>
              </p:ext>
            </p:extLst>
          </p:nvPr>
        </p:nvGraphicFramePr>
        <p:xfrm>
          <a:off x="1421400" y="3412674"/>
          <a:ext cx="9349200" cy="300768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335600">
                  <a:extLst>
                    <a:ext uri="{9D8B030D-6E8A-4147-A177-3AD203B41FA5}">
                      <a16:colId xmlns:a16="http://schemas.microsoft.com/office/drawing/2014/main" val="3111591739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24523262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001686528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1655834155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659975293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367770121"/>
                    </a:ext>
                  </a:extLst>
                </a:gridCol>
                <a:gridCol w="1335600">
                  <a:extLst>
                    <a:ext uri="{9D8B030D-6E8A-4147-A177-3AD203B41FA5}">
                      <a16:colId xmlns:a16="http://schemas.microsoft.com/office/drawing/2014/main" val="4045451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i="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FEMMINILE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MASCHILE</a:t>
                      </a:r>
                      <a:endParaRPr lang="it-IT" sz="1600" b="1" i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SOSTANTIVO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20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bg1"/>
                          </a:solidFill>
                          <a:effectLst/>
                        </a:rPr>
                        <a:t>CASO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A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SINGOLARE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PLURALE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1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</a:rPr>
                        <a:t>Nominativo</a:t>
                      </a:r>
                      <a:endParaRPr lang="it-IT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ratio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homo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semen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2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is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kern="100" dirty="0" err="1">
                          <a:effectLst/>
                        </a:rPr>
                        <a:t>-</a:t>
                      </a:r>
                      <a:r>
                        <a:rPr lang="it-IT" sz="1800" b="1" i="1" kern="100" dirty="0" err="1">
                          <a:effectLst/>
                        </a:rPr>
                        <a:t>um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i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59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Accusativo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em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 err="1">
                          <a:effectLst/>
                        </a:rPr>
                        <a:t>semen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594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ratio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>
                          <a:effectLst/>
                        </a:rPr>
                        <a:t>homo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semen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i="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a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23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ration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homin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lang="it-IT" sz="1800" b="1" i="1" kern="100" dirty="0">
                          <a:effectLst/>
                        </a:rPr>
                        <a:t>e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i="1" kern="100" dirty="0" err="1">
                          <a:effectLst/>
                        </a:rPr>
                        <a:t>semin</a:t>
                      </a:r>
                      <a:r>
                        <a:rPr lang="it-IT" sz="1800" kern="100" dirty="0">
                          <a:effectLst/>
                        </a:rPr>
                        <a:t>-</a:t>
                      </a:r>
                      <a:r>
                        <a:rPr kumimoji="0" lang="it-IT" sz="1800" b="1" i="1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ĭbus</a:t>
                      </a:r>
                      <a:endParaRPr lang="it-IT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579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3a67a8-1e29-4947-bda3-38e9fdd16b93" xsi:nil="true"/>
    <lcf76f155ced4ddcb4097134ff3c332f xmlns="84cccbf2-a286-4afb-ade0-7723eab525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2D356C25C7454694D27AE877EEF0B0" ma:contentTypeVersion="12" ma:contentTypeDescription="Creare un nuovo documento." ma:contentTypeScope="" ma:versionID="a3700f66ffbc4cabfab75a2c56b755aa">
  <xsd:schema xmlns:xsd="http://www.w3.org/2001/XMLSchema" xmlns:xs="http://www.w3.org/2001/XMLSchema" xmlns:p="http://schemas.microsoft.com/office/2006/metadata/properties" xmlns:ns2="84cccbf2-a286-4afb-ade0-7723eab52519" xmlns:ns3="d33a67a8-1e29-4947-bda3-38e9fdd16b93" targetNamespace="http://schemas.microsoft.com/office/2006/metadata/properties" ma:root="true" ma:fieldsID="4c0b0da9a986b79b931f21505fb61a77" ns2:_="" ns3:_="">
    <xsd:import namespace="84cccbf2-a286-4afb-ade0-7723eab52519"/>
    <xsd:import namespace="d33a67a8-1e29-4947-bda3-38e9fdd16b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ccbf2-a286-4afb-ade0-7723eab52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a67a8-1e29-4947-bda3-38e9fdd16b9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f0679cd-2f14-4131-8f1e-460ac8bc3d9b}" ma:internalName="TaxCatchAll" ma:showField="CatchAllData" ma:web="d33a67a8-1e29-4947-bda3-38e9fdd16b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BF6F3-A5CF-4E05-BC61-76335BE62EC8}">
  <ds:schemaRefs>
    <ds:schemaRef ds:uri="http://schemas.microsoft.com/office/2006/metadata/properties"/>
    <ds:schemaRef ds:uri="http://schemas.microsoft.com/office/infopath/2007/PartnerControls"/>
    <ds:schemaRef ds:uri="d33a67a8-1e29-4947-bda3-38e9fdd16b93"/>
    <ds:schemaRef ds:uri="84cccbf2-a286-4afb-ade0-7723eab52519"/>
  </ds:schemaRefs>
</ds:datastoreItem>
</file>

<file path=customXml/itemProps2.xml><?xml version="1.0" encoding="utf-8"?>
<ds:datastoreItem xmlns:ds="http://schemas.openxmlformats.org/officeDocument/2006/customXml" ds:itemID="{B79468E3-1ECA-4A43-99FA-3C0938E57B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7CC42-58AA-4F96-BC0F-787973485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ccbf2-a286-4afb-ade0-7723eab52519"/>
    <ds:schemaRef ds:uri="d33a67a8-1e29-4947-bda3-38e9fdd16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5326</Words>
  <Application>Microsoft Macintosh PowerPoint</Application>
  <PresentationFormat>Widescreen</PresentationFormat>
  <Paragraphs>826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Martina Beccherle</cp:lastModifiedBy>
  <cp:revision>54</cp:revision>
  <dcterms:created xsi:type="dcterms:W3CDTF">2022-06-06T09:28:42Z</dcterms:created>
  <dcterms:modified xsi:type="dcterms:W3CDTF">2025-07-16T07:14:51Z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0x010100622D356C25C7454694D27AE877EEF0B0</vt:lpwstr>
  </property>
</Properties>
</file>