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68" r:id="rId5"/>
    <p:sldId id="258" r:id="rId6"/>
    <p:sldId id="269" r:id="rId7"/>
    <p:sldId id="270" r:id="rId8"/>
    <p:sldId id="259" r:id="rId9"/>
    <p:sldId id="271" r:id="rId10"/>
    <p:sldId id="260" r:id="rId11"/>
    <p:sldId id="261" r:id="rId12"/>
    <p:sldId id="272" r:id="rId13"/>
    <p:sldId id="262"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2756"/>
    <a:srgbClr val="F3D75D"/>
    <a:srgbClr val="96C4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82" autoAdjust="0"/>
    <p:restoredTop sz="94660"/>
  </p:normalViewPr>
  <p:slideViewPr>
    <p:cSldViewPr snapToGrid="0">
      <p:cViewPr varScale="1">
        <p:scale>
          <a:sx n="128" d="100"/>
          <a:sy n="128" d="100"/>
        </p:scale>
        <p:origin x="81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o Querio" userId="b6156760-fcc4-4227-907a-4864250c618d" providerId="ADAL" clId="{4D7AE634-47B2-4234-8CF9-AB3EF2D70BBD}"/>
    <pc:docChg chg="undo redo custSel addSld delSld modSld">
      <pc:chgData name="Stefano Querio" userId="b6156760-fcc4-4227-907a-4864250c618d" providerId="ADAL" clId="{4D7AE634-47B2-4234-8CF9-AB3EF2D70BBD}" dt="2025-03-14T16:26:44.604" v="17386" actId="113"/>
      <pc:docMkLst>
        <pc:docMk/>
      </pc:docMkLst>
      <pc:sldChg chg="modSp mod">
        <pc:chgData name="Stefano Querio" userId="b6156760-fcc4-4227-907a-4864250c618d" providerId="ADAL" clId="{4D7AE634-47B2-4234-8CF9-AB3EF2D70BBD}" dt="2025-03-14T09:38:45.425" v="58" actId="13926"/>
        <pc:sldMkLst>
          <pc:docMk/>
          <pc:sldMk cId="1477219147" sldId="256"/>
        </pc:sldMkLst>
        <pc:spChg chg="mod">
          <ac:chgData name="Stefano Querio" userId="b6156760-fcc4-4227-907a-4864250c618d" providerId="ADAL" clId="{4D7AE634-47B2-4234-8CF9-AB3EF2D70BBD}" dt="2025-03-14T09:38:45.425" v="58" actId="13926"/>
          <ac:spMkLst>
            <pc:docMk/>
            <pc:sldMk cId="1477219147" sldId="256"/>
            <ac:spMk id="12" creationId="{171BB65F-AD7E-00E0-EBF5-F4ED0FFA2432}"/>
          </ac:spMkLst>
        </pc:spChg>
        <pc:spChg chg="mod">
          <ac:chgData name="Stefano Querio" userId="b6156760-fcc4-4227-907a-4864250c618d" providerId="ADAL" clId="{4D7AE634-47B2-4234-8CF9-AB3EF2D70BBD}" dt="2025-03-14T09:38:24.884" v="1" actId="20577"/>
          <ac:spMkLst>
            <pc:docMk/>
            <pc:sldMk cId="1477219147" sldId="256"/>
            <ac:spMk id="13" creationId="{42F1F21E-55F1-4537-95CF-8ADDCBE49EE4}"/>
          </ac:spMkLst>
        </pc:spChg>
      </pc:sldChg>
      <pc:sldChg chg="modSp mod">
        <pc:chgData name="Stefano Querio" userId="b6156760-fcc4-4227-907a-4864250c618d" providerId="ADAL" clId="{4D7AE634-47B2-4234-8CF9-AB3EF2D70BBD}" dt="2025-03-14T16:18:13.965" v="17365" actId="113"/>
        <pc:sldMkLst>
          <pc:docMk/>
          <pc:sldMk cId="4014257063" sldId="257"/>
        </pc:sldMkLst>
        <pc:spChg chg="mod">
          <ac:chgData name="Stefano Querio" userId="b6156760-fcc4-4227-907a-4864250c618d" providerId="ADAL" clId="{4D7AE634-47B2-4234-8CF9-AB3EF2D70BBD}" dt="2025-03-14T16:18:13.965" v="17365" actId="113"/>
          <ac:spMkLst>
            <pc:docMk/>
            <pc:sldMk cId="4014257063" sldId="257"/>
            <ac:spMk id="5" creationId="{6A01044B-1D20-16D0-964D-67EA2C406300}"/>
          </ac:spMkLst>
        </pc:spChg>
      </pc:sldChg>
      <pc:sldChg chg="modSp mod">
        <pc:chgData name="Stefano Querio" userId="b6156760-fcc4-4227-907a-4864250c618d" providerId="ADAL" clId="{4D7AE634-47B2-4234-8CF9-AB3EF2D70BBD}" dt="2025-03-14T16:20:33.834" v="17369" actId="113"/>
        <pc:sldMkLst>
          <pc:docMk/>
          <pc:sldMk cId="630489450" sldId="258"/>
        </pc:sldMkLst>
        <pc:spChg chg="mod">
          <ac:chgData name="Stefano Querio" userId="b6156760-fcc4-4227-907a-4864250c618d" providerId="ADAL" clId="{4D7AE634-47B2-4234-8CF9-AB3EF2D70BBD}" dt="2025-03-14T16:20:33.834" v="17369" actId="113"/>
          <ac:spMkLst>
            <pc:docMk/>
            <pc:sldMk cId="630489450" sldId="258"/>
            <ac:spMk id="6" creationId="{36B01D7C-DBE7-E293-E426-127BF515E2CE}"/>
          </ac:spMkLst>
        </pc:spChg>
      </pc:sldChg>
      <pc:sldChg chg="modSp mod">
        <pc:chgData name="Stefano Querio" userId="b6156760-fcc4-4227-907a-4864250c618d" providerId="ADAL" clId="{4D7AE634-47B2-4234-8CF9-AB3EF2D70BBD}" dt="2025-03-14T16:22:24.125" v="17373" actId="113"/>
        <pc:sldMkLst>
          <pc:docMk/>
          <pc:sldMk cId="2499567960" sldId="259"/>
        </pc:sldMkLst>
        <pc:spChg chg="mod">
          <ac:chgData name="Stefano Querio" userId="b6156760-fcc4-4227-907a-4864250c618d" providerId="ADAL" clId="{4D7AE634-47B2-4234-8CF9-AB3EF2D70BBD}" dt="2025-03-14T16:22:24.125" v="17373" actId="113"/>
          <ac:spMkLst>
            <pc:docMk/>
            <pc:sldMk cId="2499567960" sldId="259"/>
            <ac:spMk id="6" creationId="{40983EBC-8B4D-700C-4255-11F314C632F4}"/>
          </ac:spMkLst>
        </pc:spChg>
      </pc:sldChg>
      <pc:sldChg chg="modSp mod">
        <pc:chgData name="Stefano Querio" userId="b6156760-fcc4-4227-907a-4864250c618d" providerId="ADAL" clId="{4D7AE634-47B2-4234-8CF9-AB3EF2D70BBD}" dt="2025-03-14T16:24:20.245" v="17378" actId="113"/>
        <pc:sldMkLst>
          <pc:docMk/>
          <pc:sldMk cId="4087680657" sldId="260"/>
        </pc:sldMkLst>
        <pc:spChg chg="mod">
          <ac:chgData name="Stefano Querio" userId="b6156760-fcc4-4227-907a-4864250c618d" providerId="ADAL" clId="{4D7AE634-47B2-4234-8CF9-AB3EF2D70BBD}" dt="2025-03-14T16:24:20.245" v="17378" actId="113"/>
          <ac:spMkLst>
            <pc:docMk/>
            <pc:sldMk cId="4087680657" sldId="260"/>
            <ac:spMk id="6" creationId="{2B35FAF1-5B1D-BAAE-BB28-43395BB7760D}"/>
          </ac:spMkLst>
        </pc:spChg>
      </pc:sldChg>
      <pc:sldChg chg="modSp mod">
        <pc:chgData name="Stefano Querio" userId="b6156760-fcc4-4227-907a-4864250c618d" providerId="ADAL" clId="{4D7AE634-47B2-4234-8CF9-AB3EF2D70BBD}" dt="2025-03-14T16:24:57.829" v="17379" actId="113"/>
        <pc:sldMkLst>
          <pc:docMk/>
          <pc:sldMk cId="1970236930" sldId="261"/>
        </pc:sldMkLst>
        <pc:spChg chg="mod">
          <ac:chgData name="Stefano Querio" userId="b6156760-fcc4-4227-907a-4864250c618d" providerId="ADAL" clId="{4D7AE634-47B2-4234-8CF9-AB3EF2D70BBD}" dt="2025-03-14T16:24:57.829" v="17379" actId="113"/>
          <ac:spMkLst>
            <pc:docMk/>
            <pc:sldMk cId="1970236930" sldId="261"/>
            <ac:spMk id="6" creationId="{B1747A0C-999B-C592-AA6C-B00D17CD2188}"/>
          </ac:spMkLst>
        </pc:spChg>
      </pc:sldChg>
      <pc:sldChg chg="delSp modSp mod">
        <pc:chgData name="Stefano Querio" userId="b6156760-fcc4-4227-907a-4864250c618d" providerId="ADAL" clId="{4D7AE634-47B2-4234-8CF9-AB3EF2D70BBD}" dt="2025-03-14T16:26:44.604" v="17386" actId="113"/>
        <pc:sldMkLst>
          <pc:docMk/>
          <pc:sldMk cId="1314482844" sldId="262"/>
        </pc:sldMkLst>
        <pc:spChg chg="mod">
          <ac:chgData name="Stefano Querio" userId="b6156760-fcc4-4227-907a-4864250c618d" providerId="ADAL" clId="{4D7AE634-47B2-4234-8CF9-AB3EF2D70BBD}" dt="2025-03-14T16:26:44.604" v="17386" actId="113"/>
          <ac:spMkLst>
            <pc:docMk/>
            <pc:sldMk cId="1314482844" sldId="262"/>
            <ac:spMk id="6" creationId="{CF8B0E20-109F-9A3F-F287-951FC34D80B2}"/>
          </ac:spMkLst>
        </pc:spChg>
        <pc:picChg chg="del">
          <ac:chgData name="Stefano Querio" userId="b6156760-fcc4-4227-907a-4864250c618d" providerId="ADAL" clId="{4D7AE634-47B2-4234-8CF9-AB3EF2D70BBD}" dt="2025-03-14T16:03:23.588" v="16883" actId="478"/>
          <ac:picMkLst>
            <pc:docMk/>
            <pc:sldMk cId="1314482844" sldId="262"/>
            <ac:picMk id="4" creationId="{E2705B60-3D54-3780-9E78-5A4D0F5348B3}"/>
          </ac:picMkLst>
        </pc:picChg>
      </pc:sldChg>
      <pc:sldChg chg="del">
        <pc:chgData name="Stefano Querio" userId="b6156760-fcc4-4227-907a-4864250c618d" providerId="ADAL" clId="{4D7AE634-47B2-4234-8CF9-AB3EF2D70BBD}" dt="2025-03-14T09:40:28.105" v="240" actId="2696"/>
        <pc:sldMkLst>
          <pc:docMk/>
          <pc:sldMk cId="3840617317" sldId="263"/>
        </pc:sldMkLst>
      </pc:sldChg>
      <pc:sldChg chg="del">
        <pc:chgData name="Stefano Querio" userId="b6156760-fcc4-4227-907a-4864250c618d" providerId="ADAL" clId="{4D7AE634-47B2-4234-8CF9-AB3EF2D70BBD}" dt="2025-03-14T09:40:32.817" v="242" actId="2696"/>
        <pc:sldMkLst>
          <pc:docMk/>
          <pc:sldMk cId="2721867779" sldId="264"/>
        </pc:sldMkLst>
      </pc:sldChg>
      <pc:sldChg chg="del">
        <pc:chgData name="Stefano Querio" userId="b6156760-fcc4-4227-907a-4864250c618d" providerId="ADAL" clId="{4D7AE634-47B2-4234-8CF9-AB3EF2D70BBD}" dt="2025-03-14T11:06:45.380" v="4503" actId="2696"/>
        <pc:sldMkLst>
          <pc:docMk/>
          <pc:sldMk cId="617102739" sldId="265"/>
        </pc:sldMkLst>
      </pc:sldChg>
      <pc:sldChg chg="del">
        <pc:chgData name="Stefano Querio" userId="b6156760-fcc4-4227-907a-4864250c618d" providerId="ADAL" clId="{4D7AE634-47B2-4234-8CF9-AB3EF2D70BBD}" dt="2025-03-14T14:42:56.121" v="12983" actId="2696"/>
        <pc:sldMkLst>
          <pc:docMk/>
          <pc:sldMk cId="1502551331" sldId="266"/>
        </pc:sldMkLst>
      </pc:sldChg>
      <pc:sldChg chg="modSp add mod">
        <pc:chgData name="Stefano Querio" userId="b6156760-fcc4-4227-907a-4864250c618d" providerId="ADAL" clId="{4D7AE634-47B2-4234-8CF9-AB3EF2D70BBD}" dt="2025-03-14T16:19:04.472" v="17366" actId="113"/>
        <pc:sldMkLst>
          <pc:docMk/>
          <pc:sldMk cId="1200252253" sldId="267"/>
        </pc:sldMkLst>
        <pc:spChg chg="mod">
          <ac:chgData name="Stefano Querio" userId="b6156760-fcc4-4227-907a-4864250c618d" providerId="ADAL" clId="{4D7AE634-47B2-4234-8CF9-AB3EF2D70BBD}" dt="2025-03-14T16:19:04.472" v="17366" actId="113"/>
          <ac:spMkLst>
            <pc:docMk/>
            <pc:sldMk cId="1200252253" sldId="267"/>
            <ac:spMk id="5" creationId="{10EB5AF6-F734-C4E8-5285-D99F5E314179}"/>
          </ac:spMkLst>
        </pc:spChg>
      </pc:sldChg>
      <pc:sldChg chg="del">
        <pc:chgData name="Stefano Querio" userId="b6156760-fcc4-4227-907a-4864250c618d" providerId="ADAL" clId="{4D7AE634-47B2-4234-8CF9-AB3EF2D70BBD}" dt="2025-03-14T09:40:30.402" v="241" actId="2696"/>
        <pc:sldMkLst>
          <pc:docMk/>
          <pc:sldMk cId="2573754559" sldId="267"/>
        </pc:sldMkLst>
      </pc:sldChg>
      <pc:sldChg chg="modSp add mod">
        <pc:chgData name="Stefano Querio" userId="b6156760-fcc4-4227-907a-4864250c618d" providerId="ADAL" clId="{4D7AE634-47B2-4234-8CF9-AB3EF2D70BBD}" dt="2025-03-14T16:19:30.692" v="17368" actId="114"/>
        <pc:sldMkLst>
          <pc:docMk/>
          <pc:sldMk cId="2371674082" sldId="268"/>
        </pc:sldMkLst>
        <pc:spChg chg="mod">
          <ac:chgData name="Stefano Querio" userId="b6156760-fcc4-4227-907a-4864250c618d" providerId="ADAL" clId="{4D7AE634-47B2-4234-8CF9-AB3EF2D70BBD}" dt="2025-03-14T16:19:30.692" v="17368" actId="114"/>
          <ac:spMkLst>
            <pc:docMk/>
            <pc:sldMk cId="2371674082" sldId="268"/>
            <ac:spMk id="5" creationId="{9786DA05-D32A-6529-6EE9-7BD2EAF40FF4}"/>
          </ac:spMkLst>
        </pc:spChg>
      </pc:sldChg>
      <pc:sldChg chg="modSp add mod">
        <pc:chgData name="Stefano Querio" userId="b6156760-fcc4-4227-907a-4864250c618d" providerId="ADAL" clId="{4D7AE634-47B2-4234-8CF9-AB3EF2D70BBD}" dt="2025-03-14T16:21:20.023" v="17370" actId="113"/>
        <pc:sldMkLst>
          <pc:docMk/>
          <pc:sldMk cId="1254014896" sldId="269"/>
        </pc:sldMkLst>
        <pc:spChg chg="mod">
          <ac:chgData name="Stefano Querio" userId="b6156760-fcc4-4227-907a-4864250c618d" providerId="ADAL" clId="{4D7AE634-47B2-4234-8CF9-AB3EF2D70BBD}" dt="2025-03-14T16:21:20.023" v="17370" actId="113"/>
          <ac:spMkLst>
            <pc:docMk/>
            <pc:sldMk cId="1254014896" sldId="269"/>
            <ac:spMk id="6" creationId="{B84AE0CA-C2E2-BC6A-87FA-B44C60A66A53}"/>
          </ac:spMkLst>
        </pc:spChg>
      </pc:sldChg>
      <pc:sldChg chg="modSp add mod">
        <pc:chgData name="Stefano Querio" userId="b6156760-fcc4-4227-907a-4864250c618d" providerId="ADAL" clId="{4D7AE634-47B2-4234-8CF9-AB3EF2D70BBD}" dt="2025-03-14T16:21:50.473" v="17372" actId="113"/>
        <pc:sldMkLst>
          <pc:docMk/>
          <pc:sldMk cId="3728482854" sldId="270"/>
        </pc:sldMkLst>
        <pc:spChg chg="mod">
          <ac:chgData name="Stefano Querio" userId="b6156760-fcc4-4227-907a-4864250c618d" providerId="ADAL" clId="{4D7AE634-47B2-4234-8CF9-AB3EF2D70BBD}" dt="2025-03-14T16:21:50.473" v="17372" actId="113"/>
          <ac:spMkLst>
            <pc:docMk/>
            <pc:sldMk cId="3728482854" sldId="270"/>
            <ac:spMk id="6" creationId="{917FFB11-E3DD-7F8E-BCFC-5F57721A2FCB}"/>
          </ac:spMkLst>
        </pc:spChg>
      </pc:sldChg>
      <pc:sldChg chg="modSp add mod">
        <pc:chgData name="Stefano Querio" userId="b6156760-fcc4-4227-907a-4864250c618d" providerId="ADAL" clId="{4D7AE634-47B2-4234-8CF9-AB3EF2D70BBD}" dt="2025-03-14T16:23:27.902" v="17377" actId="20577"/>
        <pc:sldMkLst>
          <pc:docMk/>
          <pc:sldMk cId="1249091220" sldId="271"/>
        </pc:sldMkLst>
        <pc:spChg chg="mod">
          <ac:chgData name="Stefano Querio" userId="b6156760-fcc4-4227-907a-4864250c618d" providerId="ADAL" clId="{4D7AE634-47B2-4234-8CF9-AB3EF2D70BBD}" dt="2025-03-14T16:23:27.902" v="17377" actId="20577"/>
          <ac:spMkLst>
            <pc:docMk/>
            <pc:sldMk cId="1249091220" sldId="271"/>
            <ac:spMk id="6" creationId="{B723BEA5-608A-B146-84B4-67D288BBCCEE}"/>
          </ac:spMkLst>
        </pc:spChg>
      </pc:sldChg>
      <pc:sldChg chg="delSp modSp add mod">
        <pc:chgData name="Stefano Querio" userId="b6156760-fcc4-4227-907a-4864250c618d" providerId="ADAL" clId="{4D7AE634-47B2-4234-8CF9-AB3EF2D70BBD}" dt="2025-03-14T16:26:02.012" v="17385" actId="113"/>
        <pc:sldMkLst>
          <pc:docMk/>
          <pc:sldMk cId="3025197810" sldId="272"/>
        </pc:sldMkLst>
        <pc:spChg chg="mod">
          <ac:chgData name="Stefano Querio" userId="b6156760-fcc4-4227-907a-4864250c618d" providerId="ADAL" clId="{4D7AE634-47B2-4234-8CF9-AB3EF2D70BBD}" dt="2025-03-14T16:26:02.012" v="17385" actId="113"/>
          <ac:spMkLst>
            <pc:docMk/>
            <pc:sldMk cId="3025197810" sldId="272"/>
            <ac:spMk id="6" creationId="{29A43208-93EE-4C44-B1B1-0FDD7991C573}"/>
          </ac:spMkLst>
        </pc:spChg>
        <pc:picChg chg="del">
          <ac:chgData name="Stefano Querio" userId="b6156760-fcc4-4227-907a-4864250c618d" providerId="ADAL" clId="{4D7AE634-47B2-4234-8CF9-AB3EF2D70BBD}" dt="2025-03-14T15:53:12.078" v="16138" actId="478"/>
          <ac:picMkLst>
            <pc:docMk/>
            <pc:sldMk cId="3025197810" sldId="272"/>
            <ac:picMk id="9" creationId="{CF6A8D1B-73AB-3A3B-B34C-7155DD29F86B}"/>
          </ac:picMkLst>
        </pc:picChg>
      </pc:sldChg>
    </pc:docChg>
  </pc:docChgLst>
  <pc:docChgLst>
    <pc:chgData name="Stefano Querio" userId="b6156760-fcc4-4227-907a-4864250c618d" providerId="ADAL" clId="{2146D530-AD8E-4F65-BF6A-E09F1C24C61D}"/>
    <pc:docChg chg="undo custSel addSld modSld">
      <pc:chgData name="Stefano Querio" userId="b6156760-fcc4-4227-907a-4864250c618d" providerId="ADAL" clId="{2146D530-AD8E-4F65-BF6A-E09F1C24C61D}" dt="2024-01-15T10:46:53.601" v="16170" actId="20577"/>
      <pc:docMkLst>
        <pc:docMk/>
      </pc:docMkLst>
      <pc:sldChg chg="modSp mod">
        <pc:chgData name="Stefano Querio" userId="b6156760-fcc4-4227-907a-4864250c618d" providerId="ADAL" clId="{2146D530-AD8E-4F65-BF6A-E09F1C24C61D}" dt="2024-01-15T10:35:46.644" v="16090" actId="113"/>
        <pc:sldMkLst>
          <pc:docMk/>
          <pc:sldMk cId="1477219147" sldId="256"/>
        </pc:sldMkLst>
      </pc:sldChg>
      <pc:sldChg chg="modSp mod">
        <pc:chgData name="Stefano Querio" userId="b6156760-fcc4-4227-907a-4864250c618d" providerId="ADAL" clId="{2146D530-AD8E-4F65-BF6A-E09F1C24C61D}" dt="2024-01-15T10:36:16.165" v="16091" actId="113"/>
        <pc:sldMkLst>
          <pc:docMk/>
          <pc:sldMk cId="4014257063" sldId="257"/>
        </pc:sldMkLst>
      </pc:sldChg>
      <pc:sldChg chg="modSp mod">
        <pc:chgData name="Stefano Querio" userId="b6156760-fcc4-4227-907a-4864250c618d" providerId="ADAL" clId="{2146D530-AD8E-4F65-BF6A-E09F1C24C61D}" dt="2024-01-15T10:37:39.069" v="16098" actId="113"/>
        <pc:sldMkLst>
          <pc:docMk/>
          <pc:sldMk cId="630489450" sldId="258"/>
        </pc:sldMkLst>
      </pc:sldChg>
      <pc:sldChg chg="modSp mod">
        <pc:chgData name="Stefano Querio" userId="b6156760-fcc4-4227-907a-4864250c618d" providerId="ADAL" clId="{2146D530-AD8E-4F65-BF6A-E09F1C24C61D}" dt="2024-01-15T10:38:08.637" v="16100" actId="113"/>
        <pc:sldMkLst>
          <pc:docMk/>
          <pc:sldMk cId="2499567960" sldId="259"/>
        </pc:sldMkLst>
      </pc:sldChg>
      <pc:sldChg chg="modSp mod">
        <pc:chgData name="Stefano Querio" userId="b6156760-fcc4-4227-907a-4864250c618d" providerId="ADAL" clId="{2146D530-AD8E-4F65-BF6A-E09F1C24C61D}" dt="2024-01-15T10:38:38.020" v="16103" actId="114"/>
        <pc:sldMkLst>
          <pc:docMk/>
          <pc:sldMk cId="4087680657" sldId="260"/>
        </pc:sldMkLst>
      </pc:sldChg>
      <pc:sldChg chg="modSp mod">
        <pc:chgData name="Stefano Querio" userId="b6156760-fcc4-4227-907a-4864250c618d" providerId="ADAL" clId="{2146D530-AD8E-4F65-BF6A-E09F1C24C61D}" dt="2024-01-15T10:41:35.546" v="16113" actId="113"/>
        <pc:sldMkLst>
          <pc:docMk/>
          <pc:sldMk cId="1970236930" sldId="261"/>
        </pc:sldMkLst>
      </pc:sldChg>
      <pc:sldChg chg="modSp mod">
        <pc:chgData name="Stefano Querio" userId="b6156760-fcc4-4227-907a-4864250c618d" providerId="ADAL" clId="{2146D530-AD8E-4F65-BF6A-E09F1C24C61D}" dt="2024-01-15T10:43:01.389" v="16142" actId="20577"/>
        <pc:sldMkLst>
          <pc:docMk/>
          <pc:sldMk cId="1314482844" sldId="262"/>
        </pc:sldMkLst>
      </pc:sldChg>
      <pc:sldChg chg="modSp mod">
        <pc:chgData name="Stefano Querio" userId="b6156760-fcc4-4227-907a-4864250c618d" providerId="ADAL" clId="{2146D530-AD8E-4F65-BF6A-E09F1C24C61D}" dt="2024-01-15T10:44:04.149" v="16154" actId="113"/>
        <pc:sldMkLst>
          <pc:docMk/>
          <pc:sldMk cId="3840617317" sldId="263"/>
        </pc:sldMkLst>
      </pc:sldChg>
      <pc:sldChg chg="modSp mod">
        <pc:chgData name="Stefano Querio" userId="b6156760-fcc4-4227-907a-4864250c618d" providerId="ADAL" clId="{2146D530-AD8E-4F65-BF6A-E09F1C24C61D}" dt="2024-01-15T10:45:39.400" v="16160" actId="114"/>
        <pc:sldMkLst>
          <pc:docMk/>
          <pc:sldMk cId="2721867779" sldId="264"/>
        </pc:sldMkLst>
      </pc:sldChg>
      <pc:sldChg chg="modSp mod">
        <pc:chgData name="Stefano Querio" userId="b6156760-fcc4-4227-907a-4864250c618d" providerId="ADAL" clId="{2146D530-AD8E-4F65-BF6A-E09F1C24C61D}" dt="2024-01-15T10:36:59.609" v="16096" actId="113"/>
        <pc:sldMkLst>
          <pc:docMk/>
          <pc:sldMk cId="617102739" sldId="265"/>
        </pc:sldMkLst>
      </pc:sldChg>
      <pc:sldChg chg="modSp add mod">
        <pc:chgData name="Stefano Querio" userId="b6156760-fcc4-4227-907a-4864250c618d" providerId="ADAL" clId="{2146D530-AD8E-4F65-BF6A-E09F1C24C61D}" dt="2024-01-15T10:39:11.613" v="16107" actId="114"/>
        <pc:sldMkLst>
          <pc:docMk/>
          <pc:sldMk cId="1502551331" sldId="266"/>
        </pc:sldMkLst>
      </pc:sldChg>
      <pc:sldChg chg="modSp add mod">
        <pc:chgData name="Stefano Querio" userId="b6156760-fcc4-4227-907a-4864250c618d" providerId="ADAL" clId="{2146D530-AD8E-4F65-BF6A-E09F1C24C61D}" dt="2024-01-15T10:46:53.601" v="16170" actId="20577"/>
        <pc:sldMkLst>
          <pc:docMk/>
          <pc:sldMk cId="2573754559" sldId="267"/>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4" name="Immagine 3" descr="Immagine che contiene nuvola, edificio, dipinto, aria aperta&#10;&#10;Il contenuto generato dall'IA potrebbe non essere corretto.">
            <a:extLst>
              <a:ext uri="{FF2B5EF4-FFF2-40B4-BE49-F238E27FC236}">
                <a16:creationId xmlns:a16="http://schemas.microsoft.com/office/drawing/2014/main" id="{D45F2F9A-7C60-3019-0505-76720EFFED5B}"/>
              </a:ext>
            </a:extLst>
          </p:cNvPr>
          <p:cNvPicPr>
            <a:picLocks noChangeAspect="1"/>
          </p:cNvPicPr>
          <p:nvPr userDrawn="1"/>
        </p:nvPicPr>
        <p:blipFill>
          <a:blip r:embed="rId2">
            <a:extLst>
              <a:ext uri="{28A0092B-C50C-407E-A947-70E740481C1C}">
                <a14:useLocalDpi xmlns:a14="http://schemas.microsoft.com/office/drawing/2010/main" val="0"/>
              </a:ext>
            </a:extLst>
          </a:blip>
          <a:srcRect t="9561" b="17406"/>
          <a:stretch/>
        </p:blipFill>
        <p:spPr>
          <a:xfrm>
            <a:off x="1" y="1292087"/>
            <a:ext cx="12191999" cy="5565913"/>
          </a:xfrm>
          <a:prstGeom prst="rect">
            <a:avLst/>
          </a:prstGeom>
        </p:spPr>
      </p:pic>
      <p:sp>
        <p:nvSpPr>
          <p:cNvPr id="8" name="Rettangolo 7">
            <a:extLst>
              <a:ext uri="{FF2B5EF4-FFF2-40B4-BE49-F238E27FC236}">
                <a16:creationId xmlns:a16="http://schemas.microsoft.com/office/drawing/2014/main" id="{8531A4CE-63AF-6E41-D37C-B0F1C4B5A570}"/>
              </a:ext>
            </a:extLst>
          </p:cNvPr>
          <p:cNvSpPr/>
          <p:nvPr userDrawn="1"/>
        </p:nvSpPr>
        <p:spPr>
          <a:xfrm rot="10800000">
            <a:off x="0" y="1126683"/>
            <a:ext cx="12192000" cy="296562"/>
          </a:xfrm>
          <a:prstGeom prst="rect">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8">
            <a:extLst>
              <a:ext uri="{FF2B5EF4-FFF2-40B4-BE49-F238E27FC236}">
                <a16:creationId xmlns:a16="http://schemas.microsoft.com/office/drawing/2014/main" id="{B4EB14F5-080A-1450-261A-04E56DF290ED}"/>
              </a:ext>
            </a:extLst>
          </p:cNvPr>
          <p:cNvSpPr/>
          <p:nvPr userDrawn="1"/>
        </p:nvSpPr>
        <p:spPr>
          <a:xfrm rot="10800000">
            <a:off x="429905" y="1403047"/>
            <a:ext cx="679622" cy="407773"/>
          </a:xfrm>
          <a:prstGeom prst="triangle">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146EEF75-02DB-E949-E795-6B515AA75C06}"/>
              </a:ext>
            </a:extLst>
          </p:cNvPr>
          <p:cNvSpPr/>
          <p:nvPr userDrawn="1"/>
        </p:nvSpPr>
        <p:spPr>
          <a:xfrm>
            <a:off x="0" y="0"/>
            <a:ext cx="1539433" cy="1126682"/>
          </a:xfrm>
          <a:prstGeom prst="rect">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DE55779D-31A7-8794-D6C0-19DB96DC356E}"/>
              </a:ext>
            </a:extLst>
          </p:cNvPr>
          <p:cNvSpPr txBox="1"/>
          <p:nvPr userDrawn="1"/>
        </p:nvSpPr>
        <p:spPr>
          <a:xfrm rot="16200000">
            <a:off x="10498026" y="5368291"/>
            <a:ext cx="3071943" cy="276999"/>
          </a:xfrm>
          <a:prstGeom prst="rect">
            <a:avLst/>
          </a:prstGeom>
          <a:noFill/>
        </p:spPr>
        <p:txBody>
          <a:bodyPr wrap="square">
            <a:spAutoFit/>
          </a:bodyPr>
          <a:lstStyle/>
          <a:p>
            <a:pPr algn="ctr"/>
            <a:r>
              <a:rPr lang="it-IT" sz="1200" b="1" dirty="0">
                <a:solidFill>
                  <a:schemeClr val="tx1">
                    <a:lumMod val="95000"/>
                    <a:lumOff val="5000"/>
                    <a:alpha val="50000"/>
                  </a:schemeClr>
                </a:solidFill>
              </a:rPr>
              <a:t>© 2024 S. Lattes &amp; C. Editori </a:t>
            </a:r>
            <a:r>
              <a:rPr lang="it-IT" sz="1200" b="1" dirty="0" err="1">
                <a:solidFill>
                  <a:schemeClr val="tx1">
                    <a:lumMod val="95000"/>
                    <a:lumOff val="5000"/>
                    <a:alpha val="50000"/>
                  </a:schemeClr>
                </a:solidFill>
              </a:rPr>
              <a:t>SpA</a:t>
            </a:r>
            <a:r>
              <a:rPr lang="it-IT" sz="1200" b="1" dirty="0">
                <a:solidFill>
                  <a:schemeClr val="tx1">
                    <a:lumMod val="95000"/>
                    <a:lumOff val="5000"/>
                    <a:alpha val="50000"/>
                  </a:schemeClr>
                </a:solidFill>
              </a:rPr>
              <a:t> Torino</a:t>
            </a:r>
          </a:p>
        </p:txBody>
      </p:sp>
    </p:spTree>
    <p:extLst>
      <p:ext uri="{BB962C8B-B14F-4D97-AF65-F5344CB8AC3E}">
        <p14:creationId xmlns:p14="http://schemas.microsoft.com/office/powerpoint/2010/main" val="3548466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D2A72E-6257-B04C-84D8-CB2A1149D36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A497A15-DCA2-86F2-8F92-40D83487B01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BC4F6FF-7E80-BD74-72D0-4120EE5DBF57}"/>
              </a:ext>
            </a:extLst>
          </p:cNvPr>
          <p:cNvSpPr>
            <a:spLocks noGrp="1"/>
          </p:cNvSpPr>
          <p:nvPr>
            <p:ph type="dt" sz="half" idx="10"/>
          </p:nvPr>
        </p:nvSpPr>
        <p:spPr/>
        <p:txBody>
          <a:bodyPr/>
          <a:lstStyle/>
          <a:p>
            <a:fld id="{60E0511D-7BAD-49F3-B311-21FCACA3AC99}" type="datetimeFigureOut">
              <a:rPr lang="it-IT" smtClean="0"/>
              <a:t>31/03/25</a:t>
            </a:fld>
            <a:endParaRPr lang="it-IT"/>
          </a:p>
        </p:txBody>
      </p:sp>
      <p:sp>
        <p:nvSpPr>
          <p:cNvPr id="5" name="Segnaposto piè di pagina 4">
            <a:extLst>
              <a:ext uri="{FF2B5EF4-FFF2-40B4-BE49-F238E27FC236}">
                <a16:creationId xmlns:a16="http://schemas.microsoft.com/office/drawing/2014/main" id="{03BCE968-AE2D-4D64-0527-64C8084C202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DE712A-754E-E8CA-154D-772E7BEC846C}"/>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2685486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6ADA409-9CB7-C4CB-DE5C-0CD17791F28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1A85F46-9307-30E7-84BB-07872036B79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C6373B-8D98-68D1-8253-6F1A752E125F}"/>
              </a:ext>
            </a:extLst>
          </p:cNvPr>
          <p:cNvSpPr>
            <a:spLocks noGrp="1"/>
          </p:cNvSpPr>
          <p:nvPr>
            <p:ph type="dt" sz="half" idx="10"/>
          </p:nvPr>
        </p:nvSpPr>
        <p:spPr/>
        <p:txBody>
          <a:bodyPr/>
          <a:lstStyle/>
          <a:p>
            <a:fld id="{60E0511D-7BAD-49F3-B311-21FCACA3AC99}" type="datetimeFigureOut">
              <a:rPr lang="it-IT" smtClean="0"/>
              <a:t>31/03/25</a:t>
            </a:fld>
            <a:endParaRPr lang="it-IT"/>
          </a:p>
        </p:txBody>
      </p:sp>
      <p:sp>
        <p:nvSpPr>
          <p:cNvPr id="5" name="Segnaposto piè di pagina 4">
            <a:extLst>
              <a:ext uri="{FF2B5EF4-FFF2-40B4-BE49-F238E27FC236}">
                <a16:creationId xmlns:a16="http://schemas.microsoft.com/office/drawing/2014/main" id="{704F3F79-2036-C3AD-FE40-4C9529707C0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F04418-A5C2-763A-A49D-0DCE59E65538}"/>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340070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2A3B93B1-1E52-84CC-852C-38565F8DB5AD}"/>
              </a:ext>
            </a:extLst>
          </p:cNvPr>
          <p:cNvSpPr txBox="1"/>
          <p:nvPr userDrawn="1"/>
        </p:nvSpPr>
        <p:spPr>
          <a:xfrm rot="16200000">
            <a:off x="10498026" y="5035248"/>
            <a:ext cx="3071943" cy="276999"/>
          </a:xfrm>
          <a:prstGeom prst="rect">
            <a:avLst/>
          </a:prstGeom>
          <a:noFill/>
        </p:spPr>
        <p:txBody>
          <a:bodyPr wrap="square">
            <a:spAutoFit/>
          </a:bodyPr>
          <a:lstStyle/>
          <a:p>
            <a:pPr algn="ctr"/>
            <a:r>
              <a:rPr lang="it-IT" sz="1200" b="0" dirty="0">
                <a:solidFill>
                  <a:schemeClr val="tx1">
                    <a:lumMod val="95000"/>
                    <a:lumOff val="5000"/>
                    <a:alpha val="30000"/>
                  </a:schemeClr>
                </a:solidFill>
              </a:rPr>
              <a:t>© 2024 S. Lattes &amp; C. Editori </a:t>
            </a:r>
            <a:r>
              <a:rPr lang="it-IT" sz="1200" b="0" dirty="0" err="1">
                <a:solidFill>
                  <a:schemeClr val="tx1">
                    <a:lumMod val="95000"/>
                    <a:lumOff val="5000"/>
                    <a:alpha val="30000"/>
                  </a:schemeClr>
                </a:solidFill>
              </a:rPr>
              <a:t>SpA</a:t>
            </a:r>
            <a:r>
              <a:rPr lang="it-IT" sz="1200" b="0" dirty="0">
                <a:solidFill>
                  <a:schemeClr val="tx1">
                    <a:lumMod val="95000"/>
                    <a:lumOff val="5000"/>
                    <a:alpha val="30000"/>
                  </a:schemeClr>
                </a:solidFill>
              </a:rPr>
              <a:t> Torino</a:t>
            </a:r>
          </a:p>
        </p:txBody>
      </p:sp>
      <p:sp>
        <p:nvSpPr>
          <p:cNvPr id="8" name="Rettangolo 7">
            <a:extLst>
              <a:ext uri="{FF2B5EF4-FFF2-40B4-BE49-F238E27FC236}">
                <a16:creationId xmlns:a16="http://schemas.microsoft.com/office/drawing/2014/main" id="{56D5E20E-9E05-BDE4-7FC6-9075E0C62524}"/>
              </a:ext>
            </a:extLst>
          </p:cNvPr>
          <p:cNvSpPr/>
          <p:nvPr userDrawn="1"/>
        </p:nvSpPr>
        <p:spPr>
          <a:xfrm>
            <a:off x="0" y="6561438"/>
            <a:ext cx="12192000" cy="296562"/>
          </a:xfrm>
          <a:prstGeom prst="rect">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8">
            <a:extLst>
              <a:ext uri="{FF2B5EF4-FFF2-40B4-BE49-F238E27FC236}">
                <a16:creationId xmlns:a16="http://schemas.microsoft.com/office/drawing/2014/main" id="{03895847-9D77-C7A5-D487-8B42B5041E59}"/>
              </a:ext>
            </a:extLst>
          </p:cNvPr>
          <p:cNvSpPr/>
          <p:nvPr userDrawn="1"/>
        </p:nvSpPr>
        <p:spPr>
          <a:xfrm>
            <a:off x="11267303" y="6240162"/>
            <a:ext cx="679622" cy="407773"/>
          </a:xfrm>
          <a:prstGeom prst="triangle">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66B83D6F-5E09-D5CD-A6AC-B837C49456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465" y="5998432"/>
            <a:ext cx="421969" cy="445155"/>
          </a:xfrm>
          <a:prstGeom prst="rect">
            <a:avLst/>
          </a:prstGeom>
        </p:spPr>
      </p:pic>
      <p:sp>
        <p:nvSpPr>
          <p:cNvPr id="11" name="CasellaDiTesto 10">
            <a:extLst>
              <a:ext uri="{FF2B5EF4-FFF2-40B4-BE49-F238E27FC236}">
                <a16:creationId xmlns:a16="http://schemas.microsoft.com/office/drawing/2014/main" id="{87A085CE-AF26-C76F-0643-6AFCB5BC304A}"/>
              </a:ext>
            </a:extLst>
          </p:cNvPr>
          <p:cNvSpPr txBox="1"/>
          <p:nvPr userDrawn="1"/>
        </p:nvSpPr>
        <p:spPr>
          <a:xfrm>
            <a:off x="11188693" y="6443587"/>
            <a:ext cx="836842" cy="307777"/>
          </a:xfrm>
          <a:prstGeom prst="rect">
            <a:avLst/>
          </a:prstGeom>
          <a:noFill/>
        </p:spPr>
        <p:txBody>
          <a:bodyPr wrap="square">
            <a:spAutoFit/>
          </a:bodyPr>
          <a:lstStyle/>
          <a:p>
            <a:pPr algn="ctr"/>
            <a:fld id="{AACB66BD-FA81-48B7-856A-C7F31C02201D}" type="slidenum">
              <a:rPr lang="it-IT" sz="1400" b="1" smtClean="0">
                <a:solidFill>
                  <a:schemeClr val="bg1"/>
                </a:solidFill>
                <a:effectLst/>
              </a:rPr>
              <a:pPr algn="ctr"/>
              <a:t>‹N›</a:t>
            </a:fld>
            <a:endParaRPr lang="it-IT" sz="1400" b="1" dirty="0">
              <a:solidFill>
                <a:schemeClr val="bg1"/>
              </a:solidFill>
              <a:effectLst/>
            </a:endParaRPr>
          </a:p>
        </p:txBody>
      </p:sp>
      <p:sp>
        <p:nvSpPr>
          <p:cNvPr id="12" name="CasellaDiTesto 11">
            <a:extLst>
              <a:ext uri="{FF2B5EF4-FFF2-40B4-BE49-F238E27FC236}">
                <a16:creationId xmlns:a16="http://schemas.microsoft.com/office/drawing/2014/main" id="{8CC1F9CA-17AC-A98F-7E7A-0CF7133FB084}"/>
              </a:ext>
            </a:extLst>
          </p:cNvPr>
          <p:cNvSpPr txBox="1"/>
          <p:nvPr userDrawn="1"/>
        </p:nvSpPr>
        <p:spPr>
          <a:xfrm>
            <a:off x="6201610" y="118587"/>
            <a:ext cx="5832387" cy="307777"/>
          </a:xfrm>
          <a:prstGeom prst="rect">
            <a:avLst/>
          </a:prstGeom>
          <a:noFill/>
        </p:spPr>
        <p:txBody>
          <a:bodyPr wrap="square">
            <a:spAutoFit/>
          </a:bodyPr>
          <a:lstStyle/>
          <a:p>
            <a:pPr algn="r"/>
            <a:r>
              <a:rPr lang="it-IT" sz="1400" b="1" dirty="0">
                <a:solidFill>
                  <a:srgbClr val="D02756"/>
                </a:solidFill>
              </a:rPr>
              <a:t>Unità 13 • </a:t>
            </a:r>
            <a:r>
              <a:rPr lang="it-IT" sz="1400" b="1" dirty="0">
                <a:solidFill>
                  <a:srgbClr val="D02756"/>
                </a:solidFill>
                <a:latin typeface="Calibri" panose="020F0502020204030204" pitchFamily="34" charset="0"/>
                <a:cs typeface="Calibri" panose="020F0502020204030204" pitchFamily="34" charset="0"/>
              </a:rPr>
              <a:t>Industrializzazione e nuovi diritti</a:t>
            </a:r>
            <a:endParaRPr lang="it-IT" sz="1400" b="1" dirty="0">
              <a:solidFill>
                <a:srgbClr val="D02756"/>
              </a:solidFill>
            </a:endParaRPr>
          </a:p>
        </p:txBody>
      </p:sp>
      <p:cxnSp>
        <p:nvCxnSpPr>
          <p:cNvPr id="14" name="Connettore 1 13">
            <a:extLst>
              <a:ext uri="{FF2B5EF4-FFF2-40B4-BE49-F238E27FC236}">
                <a16:creationId xmlns:a16="http://schemas.microsoft.com/office/drawing/2014/main" id="{6131DC4D-D33D-E454-7EC7-E5BE5812FF11}"/>
              </a:ext>
            </a:extLst>
          </p:cNvPr>
          <p:cNvCxnSpPr>
            <a:cxnSpLocks/>
          </p:cNvCxnSpPr>
          <p:nvPr userDrawn="1"/>
        </p:nvCxnSpPr>
        <p:spPr>
          <a:xfrm flipH="1">
            <a:off x="8742066" y="406268"/>
            <a:ext cx="3430431" cy="0"/>
          </a:xfrm>
          <a:prstGeom prst="line">
            <a:avLst/>
          </a:prstGeom>
          <a:ln w="31750" cap="rnd">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808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774F4F-6AAB-61C2-CF3B-E890A6381D3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9141688-F489-446A-CF7A-7113898BA1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7B8EA96-97FA-0DC9-00C4-79FCD93684BF}"/>
              </a:ext>
            </a:extLst>
          </p:cNvPr>
          <p:cNvSpPr>
            <a:spLocks noGrp="1"/>
          </p:cNvSpPr>
          <p:nvPr>
            <p:ph type="dt" sz="half" idx="10"/>
          </p:nvPr>
        </p:nvSpPr>
        <p:spPr/>
        <p:txBody>
          <a:bodyPr/>
          <a:lstStyle/>
          <a:p>
            <a:fld id="{60E0511D-7BAD-49F3-B311-21FCACA3AC99}" type="datetimeFigureOut">
              <a:rPr lang="it-IT" smtClean="0"/>
              <a:t>31/03/25</a:t>
            </a:fld>
            <a:endParaRPr lang="it-IT"/>
          </a:p>
        </p:txBody>
      </p:sp>
      <p:sp>
        <p:nvSpPr>
          <p:cNvPr id="5" name="Segnaposto piè di pagina 4">
            <a:extLst>
              <a:ext uri="{FF2B5EF4-FFF2-40B4-BE49-F238E27FC236}">
                <a16:creationId xmlns:a16="http://schemas.microsoft.com/office/drawing/2014/main" id="{51015392-416E-DE6B-ECE2-2E894711D0F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70296C6-AD04-AE17-6E3D-AE52160F08A1}"/>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371353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944536-F3CB-9C6C-DBB3-79D0BA87632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881959A-E30D-8463-70B9-EF3DCB50FCF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7C02DCE-F00D-2F67-96DE-C5A99968F39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91FD77F-13F3-B79E-7015-48638990E1AC}"/>
              </a:ext>
            </a:extLst>
          </p:cNvPr>
          <p:cNvSpPr>
            <a:spLocks noGrp="1"/>
          </p:cNvSpPr>
          <p:nvPr>
            <p:ph type="dt" sz="half" idx="10"/>
          </p:nvPr>
        </p:nvSpPr>
        <p:spPr/>
        <p:txBody>
          <a:bodyPr/>
          <a:lstStyle/>
          <a:p>
            <a:fld id="{60E0511D-7BAD-49F3-B311-21FCACA3AC99}" type="datetimeFigureOut">
              <a:rPr lang="it-IT" smtClean="0"/>
              <a:t>31/03/25</a:t>
            </a:fld>
            <a:endParaRPr lang="it-IT"/>
          </a:p>
        </p:txBody>
      </p:sp>
      <p:sp>
        <p:nvSpPr>
          <p:cNvPr id="6" name="Segnaposto piè di pagina 5">
            <a:extLst>
              <a:ext uri="{FF2B5EF4-FFF2-40B4-BE49-F238E27FC236}">
                <a16:creationId xmlns:a16="http://schemas.microsoft.com/office/drawing/2014/main" id="{D4277C07-35FC-158E-AE61-5AB4C707678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534E080-9545-1B73-6606-297C9BE669EC}"/>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91944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9F2F5A-F836-EC9A-7812-106AD299CC7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ABCA844-ABF5-CC9F-E44A-2B66D172DF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4B68050-7E67-3A24-7F8A-90FB80A308D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699299F-7FE2-8CEC-65DB-9F3912BFE2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D938E61-4FB1-C1AE-A34F-20C49565649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36C6406-48FF-983C-B703-4404E2F07B1B}"/>
              </a:ext>
            </a:extLst>
          </p:cNvPr>
          <p:cNvSpPr>
            <a:spLocks noGrp="1"/>
          </p:cNvSpPr>
          <p:nvPr>
            <p:ph type="dt" sz="half" idx="10"/>
          </p:nvPr>
        </p:nvSpPr>
        <p:spPr/>
        <p:txBody>
          <a:bodyPr/>
          <a:lstStyle/>
          <a:p>
            <a:fld id="{60E0511D-7BAD-49F3-B311-21FCACA3AC99}" type="datetimeFigureOut">
              <a:rPr lang="it-IT" smtClean="0"/>
              <a:t>31/03/25</a:t>
            </a:fld>
            <a:endParaRPr lang="it-IT"/>
          </a:p>
        </p:txBody>
      </p:sp>
      <p:sp>
        <p:nvSpPr>
          <p:cNvPr id="8" name="Segnaposto piè di pagina 7">
            <a:extLst>
              <a:ext uri="{FF2B5EF4-FFF2-40B4-BE49-F238E27FC236}">
                <a16:creationId xmlns:a16="http://schemas.microsoft.com/office/drawing/2014/main" id="{0DFD3F51-2001-55CA-BA07-8A72EA154D6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7814F97-FAFA-6F75-FBE7-AD8BCB9451D5}"/>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245391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33E76B-FFBA-4DDC-79B7-623631CDA41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4B0087F-6471-4294-DCB1-D5EC57F5E9CF}"/>
              </a:ext>
            </a:extLst>
          </p:cNvPr>
          <p:cNvSpPr>
            <a:spLocks noGrp="1"/>
          </p:cNvSpPr>
          <p:nvPr>
            <p:ph type="dt" sz="half" idx="10"/>
          </p:nvPr>
        </p:nvSpPr>
        <p:spPr/>
        <p:txBody>
          <a:bodyPr/>
          <a:lstStyle/>
          <a:p>
            <a:fld id="{60E0511D-7BAD-49F3-B311-21FCACA3AC99}" type="datetimeFigureOut">
              <a:rPr lang="it-IT" smtClean="0"/>
              <a:t>31/03/25</a:t>
            </a:fld>
            <a:endParaRPr lang="it-IT"/>
          </a:p>
        </p:txBody>
      </p:sp>
      <p:sp>
        <p:nvSpPr>
          <p:cNvPr id="4" name="Segnaposto piè di pagina 3">
            <a:extLst>
              <a:ext uri="{FF2B5EF4-FFF2-40B4-BE49-F238E27FC236}">
                <a16:creationId xmlns:a16="http://schemas.microsoft.com/office/drawing/2014/main" id="{791DED99-532C-5678-1605-E623CE033F6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5FA390A-56A7-AAE0-BEBD-67D89A2471DE}"/>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245613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91A0498-3352-A58F-03F6-D9E2415D5FF1}"/>
              </a:ext>
            </a:extLst>
          </p:cNvPr>
          <p:cNvSpPr>
            <a:spLocks noGrp="1"/>
          </p:cNvSpPr>
          <p:nvPr>
            <p:ph type="dt" sz="half" idx="10"/>
          </p:nvPr>
        </p:nvSpPr>
        <p:spPr/>
        <p:txBody>
          <a:bodyPr/>
          <a:lstStyle/>
          <a:p>
            <a:fld id="{60E0511D-7BAD-49F3-B311-21FCACA3AC99}" type="datetimeFigureOut">
              <a:rPr lang="it-IT" smtClean="0"/>
              <a:t>31/03/25</a:t>
            </a:fld>
            <a:endParaRPr lang="it-IT"/>
          </a:p>
        </p:txBody>
      </p:sp>
      <p:sp>
        <p:nvSpPr>
          <p:cNvPr id="3" name="Segnaposto piè di pagina 2">
            <a:extLst>
              <a:ext uri="{FF2B5EF4-FFF2-40B4-BE49-F238E27FC236}">
                <a16:creationId xmlns:a16="http://schemas.microsoft.com/office/drawing/2014/main" id="{C3449E44-FD4D-390C-EECE-79437ED98F8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412A3B6-EF55-D99F-E297-9943B1A91D48}"/>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308551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ED07FA-7430-6197-B515-ED0CA769D33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69DD0D6-4720-D1F4-3094-0268284B1B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9C77FD3-DA27-450E-6BD2-6A6FA845F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E245284-FCF4-61F8-33C1-D5B37223228F}"/>
              </a:ext>
            </a:extLst>
          </p:cNvPr>
          <p:cNvSpPr>
            <a:spLocks noGrp="1"/>
          </p:cNvSpPr>
          <p:nvPr>
            <p:ph type="dt" sz="half" idx="10"/>
          </p:nvPr>
        </p:nvSpPr>
        <p:spPr/>
        <p:txBody>
          <a:bodyPr/>
          <a:lstStyle/>
          <a:p>
            <a:fld id="{60E0511D-7BAD-49F3-B311-21FCACA3AC99}" type="datetimeFigureOut">
              <a:rPr lang="it-IT" smtClean="0"/>
              <a:t>31/03/25</a:t>
            </a:fld>
            <a:endParaRPr lang="it-IT"/>
          </a:p>
        </p:txBody>
      </p:sp>
      <p:sp>
        <p:nvSpPr>
          <p:cNvPr id="6" name="Segnaposto piè di pagina 5">
            <a:extLst>
              <a:ext uri="{FF2B5EF4-FFF2-40B4-BE49-F238E27FC236}">
                <a16:creationId xmlns:a16="http://schemas.microsoft.com/office/drawing/2014/main" id="{D2800F63-B03D-6282-0482-E9B5FA326D5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CC1EF9D-066B-D822-0363-D3C22E446208}"/>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2641519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B91D90-0ED6-B5E5-6BEA-748859C1622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3125570-7E2B-DB93-E4A6-998252DD99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2B58D79-4C06-7204-C946-F88E5E70E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9F5E27D-03EF-FD14-1ADA-64720836A156}"/>
              </a:ext>
            </a:extLst>
          </p:cNvPr>
          <p:cNvSpPr>
            <a:spLocks noGrp="1"/>
          </p:cNvSpPr>
          <p:nvPr>
            <p:ph type="dt" sz="half" idx="10"/>
          </p:nvPr>
        </p:nvSpPr>
        <p:spPr/>
        <p:txBody>
          <a:bodyPr/>
          <a:lstStyle/>
          <a:p>
            <a:fld id="{60E0511D-7BAD-49F3-B311-21FCACA3AC99}" type="datetimeFigureOut">
              <a:rPr lang="it-IT" smtClean="0"/>
              <a:t>31/03/25</a:t>
            </a:fld>
            <a:endParaRPr lang="it-IT"/>
          </a:p>
        </p:txBody>
      </p:sp>
      <p:sp>
        <p:nvSpPr>
          <p:cNvPr id="6" name="Segnaposto piè di pagina 5">
            <a:extLst>
              <a:ext uri="{FF2B5EF4-FFF2-40B4-BE49-F238E27FC236}">
                <a16:creationId xmlns:a16="http://schemas.microsoft.com/office/drawing/2014/main" id="{91B47387-7EBB-FB18-13C2-9560138B5B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3785E34-F310-5A87-12C9-866A12F99DC8}"/>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3457320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43CB885-85B7-E2BF-290A-3A149EB0E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154158D-4A27-CDE9-B473-82B5C02EB1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87B194C-8ACF-5498-C753-39FDA695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0511D-7BAD-49F3-B311-21FCACA3AC99}" type="datetimeFigureOut">
              <a:rPr lang="it-IT" smtClean="0"/>
              <a:t>31/03/25</a:t>
            </a:fld>
            <a:endParaRPr lang="it-IT"/>
          </a:p>
        </p:txBody>
      </p:sp>
      <p:sp>
        <p:nvSpPr>
          <p:cNvPr id="5" name="Segnaposto piè di pagina 4">
            <a:extLst>
              <a:ext uri="{FF2B5EF4-FFF2-40B4-BE49-F238E27FC236}">
                <a16:creationId xmlns:a16="http://schemas.microsoft.com/office/drawing/2014/main" id="{C4D149F5-B84F-31FC-B32B-B05D71FEB0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57DAE52-A970-4402-648A-721BC3DBC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6F33B-135C-4A0C-BBDF-769F60FEBA2E}" type="slidenum">
              <a:rPr lang="it-IT" smtClean="0"/>
              <a:t>‹N›</a:t>
            </a:fld>
            <a:endParaRPr lang="it-IT"/>
          </a:p>
        </p:txBody>
      </p:sp>
    </p:spTree>
    <p:extLst>
      <p:ext uri="{BB962C8B-B14F-4D97-AF65-F5344CB8AC3E}">
        <p14:creationId xmlns:p14="http://schemas.microsoft.com/office/powerpoint/2010/main" val="3612951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171BB65F-AD7E-00E0-EBF5-F4ED0FFA2432}"/>
              </a:ext>
            </a:extLst>
          </p:cNvPr>
          <p:cNvSpPr txBox="1"/>
          <p:nvPr/>
        </p:nvSpPr>
        <p:spPr>
          <a:xfrm>
            <a:off x="1694870" y="359607"/>
            <a:ext cx="6405521" cy="646331"/>
          </a:xfrm>
          <a:prstGeom prst="rect">
            <a:avLst/>
          </a:prstGeom>
          <a:noFill/>
        </p:spPr>
        <p:txBody>
          <a:bodyPr wrap="square" rtlCol="0">
            <a:spAutoFit/>
          </a:bodyPr>
          <a:lstStyle/>
          <a:p>
            <a:r>
              <a:rPr lang="it-IT" sz="3600" b="1" dirty="0">
                <a:solidFill>
                  <a:srgbClr val="D02756"/>
                </a:solidFill>
                <a:latin typeface="Calibri" panose="020F0502020204030204" pitchFamily="34" charset="0"/>
                <a:cs typeface="Calibri" panose="020F0502020204030204" pitchFamily="34" charset="0"/>
              </a:rPr>
              <a:t>Industrializzazione e nuovi diritti</a:t>
            </a:r>
            <a:endParaRPr lang="it-IT" sz="3600" b="1" dirty="0">
              <a:solidFill>
                <a:srgbClr val="D02756"/>
              </a:solidFill>
              <a:highlight>
                <a:srgbClr val="FFFF00"/>
              </a:highlight>
              <a:latin typeface="Calibri" panose="020F0502020204030204" pitchFamily="34" charset="0"/>
              <a:cs typeface="Calibri" panose="020F0502020204030204" pitchFamily="34" charset="0"/>
            </a:endParaRPr>
          </a:p>
        </p:txBody>
      </p:sp>
      <p:sp>
        <p:nvSpPr>
          <p:cNvPr id="13" name="CasellaDiTesto 12">
            <a:extLst>
              <a:ext uri="{FF2B5EF4-FFF2-40B4-BE49-F238E27FC236}">
                <a16:creationId xmlns:a16="http://schemas.microsoft.com/office/drawing/2014/main" id="{42F1F21E-55F1-4537-95CF-8ADDCBE49EE4}"/>
              </a:ext>
            </a:extLst>
          </p:cNvPr>
          <p:cNvSpPr txBox="1"/>
          <p:nvPr/>
        </p:nvSpPr>
        <p:spPr>
          <a:xfrm>
            <a:off x="-1" y="317254"/>
            <a:ext cx="1539433" cy="707886"/>
          </a:xfrm>
          <a:prstGeom prst="rect">
            <a:avLst/>
          </a:prstGeom>
          <a:noFill/>
        </p:spPr>
        <p:txBody>
          <a:bodyPr wrap="square">
            <a:spAutoFit/>
          </a:bodyPr>
          <a:lstStyle/>
          <a:p>
            <a:pPr algn="ctr"/>
            <a:r>
              <a:rPr lang="it-IT" sz="2600" b="1" dirty="0">
                <a:solidFill>
                  <a:schemeClr val="bg1"/>
                </a:solidFill>
              </a:rPr>
              <a:t>Unità </a:t>
            </a:r>
            <a:r>
              <a:rPr lang="it-IT" sz="4000" b="1" dirty="0">
                <a:solidFill>
                  <a:schemeClr val="bg1"/>
                </a:solidFill>
              </a:rPr>
              <a:t>13</a:t>
            </a:r>
            <a:endParaRPr lang="it-IT" sz="4000" dirty="0">
              <a:solidFill>
                <a:schemeClr val="bg1"/>
              </a:solidFill>
            </a:endParaRPr>
          </a:p>
        </p:txBody>
      </p:sp>
    </p:spTree>
    <p:extLst>
      <p:ext uri="{BB962C8B-B14F-4D97-AF65-F5344CB8AC3E}">
        <p14:creationId xmlns:p14="http://schemas.microsoft.com/office/powerpoint/2010/main" val="1477219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2B35FAF1-5B1D-BAAE-BB28-43395BB7760D}"/>
              </a:ext>
            </a:extLst>
          </p:cNvPr>
          <p:cNvSpPr txBox="1"/>
          <p:nvPr/>
        </p:nvSpPr>
        <p:spPr>
          <a:xfrm>
            <a:off x="916893" y="904725"/>
            <a:ext cx="6676603" cy="5450210"/>
          </a:xfrm>
          <a:prstGeom prst="rect">
            <a:avLst/>
          </a:prstGeom>
          <a:noFill/>
        </p:spPr>
        <p:txBody>
          <a:bodyPr wrap="square" rtlCol="0">
            <a:spAutoFit/>
          </a:bodyPr>
          <a:lstStyle/>
          <a:p>
            <a:pPr>
              <a:spcAft>
                <a:spcPts val="500"/>
              </a:spcAft>
            </a:pPr>
            <a:r>
              <a:rPr lang="it-IT" sz="2400" b="1" dirty="0">
                <a:solidFill>
                  <a:srgbClr val="D02756"/>
                </a:solidFill>
              </a:rPr>
              <a:t>4. Il disagio sociale</a:t>
            </a:r>
            <a:endParaRPr lang="it-IT" sz="2000" dirty="0"/>
          </a:p>
          <a:p>
            <a:pPr>
              <a:spcAft>
                <a:spcPts val="200"/>
              </a:spcAft>
            </a:pPr>
            <a:r>
              <a:rPr lang="it-IT" sz="2000" dirty="0">
                <a:cs typeface="Calibri" panose="020F0502020204030204" pitchFamily="34" charset="0"/>
              </a:rPr>
              <a:t>Numerosi contadini, in cerca di migliori condizioni di vita e lavoro, abbandonarono le campagne: alcuni emigrarono in America, altri si spostarono nelle città. L’</a:t>
            </a:r>
            <a:r>
              <a:rPr lang="it-IT" sz="2000" b="1" dirty="0">
                <a:cs typeface="Calibri" panose="020F0502020204030204" pitchFamily="34" charset="0"/>
              </a:rPr>
              <a:t>inurbamento delle masse contadine </a:t>
            </a:r>
            <a:r>
              <a:rPr lang="it-IT" sz="2000" dirty="0">
                <a:cs typeface="Calibri" panose="020F0502020204030204" pitchFamily="34" charset="0"/>
              </a:rPr>
              <a:t>determinò l’</a:t>
            </a:r>
            <a:r>
              <a:rPr lang="it-IT" sz="2000" b="1" dirty="0">
                <a:cs typeface="Calibri" panose="020F0502020204030204" pitchFamily="34" charset="0"/>
              </a:rPr>
              <a:t>espansione dei centri abitati</a:t>
            </a:r>
            <a:r>
              <a:rPr lang="it-IT" sz="2000" dirty="0">
                <a:cs typeface="Calibri" panose="020F0502020204030204" pitchFamily="34" charset="0"/>
              </a:rPr>
              <a:t>. Inoltre, in questo stesso periodo, la diffusione e l’impiego delle innovazioni scientifiche e tecnologiche dell’epoca cambiarono radicalmente l’aspetto delle città, che si arricchirono di strade illuminate, mezzi di trasporto pubblico, negozi, uffici, luoghi di cultura e ricreativi, come teatri, caffè, musei e ristoranti. Nacquero </a:t>
            </a:r>
            <a:r>
              <a:rPr lang="it-IT" sz="2000" b="1" dirty="0">
                <a:cs typeface="Calibri" panose="020F0502020204030204" pitchFamily="34" charset="0"/>
              </a:rPr>
              <a:t>quartieri lussuosi</a:t>
            </a:r>
            <a:r>
              <a:rPr lang="it-IT" sz="2000" dirty="0">
                <a:cs typeface="Calibri" panose="020F0502020204030204" pitchFamily="34" charset="0"/>
              </a:rPr>
              <a:t>, dove risiedeva l’alta borghesia, provvisti di servizi come l’acqua e le fognature, e </a:t>
            </a:r>
            <a:r>
              <a:rPr lang="it-IT" sz="2000" b="1" dirty="0">
                <a:cs typeface="Calibri" panose="020F0502020204030204" pitchFamily="34" charset="0"/>
              </a:rPr>
              <a:t>quartieri residenziali </a:t>
            </a:r>
            <a:r>
              <a:rPr lang="it-IT" sz="2000" dirty="0">
                <a:cs typeface="Calibri" panose="020F0502020204030204" pitchFamily="34" charset="0"/>
              </a:rPr>
              <a:t>per il ceto medio. Ai margini delle città, invece, si svilupparono </a:t>
            </a:r>
            <a:r>
              <a:rPr lang="it-IT" sz="2000" b="1" dirty="0">
                <a:cs typeface="Calibri" panose="020F0502020204030204" pitchFamily="34" charset="0"/>
              </a:rPr>
              <a:t>sobborghi operai</a:t>
            </a:r>
            <a:r>
              <a:rPr lang="it-IT" sz="2000" dirty="0">
                <a:cs typeface="Calibri" panose="020F0502020204030204" pitchFamily="34" charset="0"/>
              </a:rPr>
              <a:t>, in cui prevaleva un diffuso </a:t>
            </a:r>
            <a:r>
              <a:rPr lang="it-IT" sz="2000" b="1" dirty="0">
                <a:cs typeface="Calibri" panose="020F0502020204030204" pitchFamily="34" charset="0"/>
              </a:rPr>
              <a:t>disagio sociale</a:t>
            </a:r>
            <a:r>
              <a:rPr lang="it-IT" sz="2000" dirty="0">
                <a:cs typeface="Calibri" panose="020F0502020204030204" pitchFamily="34" charset="0"/>
              </a:rPr>
              <a:t>, dato dalle pessime condizioni di vita, malsane e prive di qualsiasi tipo di servizio, e da lavori sempre più precari, senza diritti e tutele.</a:t>
            </a:r>
          </a:p>
        </p:txBody>
      </p:sp>
      <p:pic>
        <p:nvPicPr>
          <p:cNvPr id="3" name="Immagine 2" descr="Immagine che contiene vestiti, dipinto, aria aperta, disegno&#10;&#10;Il contenuto generato dall'IA potrebbe non essere corretto.">
            <a:extLst>
              <a:ext uri="{FF2B5EF4-FFF2-40B4-BE49-F238E27FC236}">
                <a16:creationId xmlns:a16="http://schemas.microsoft.com/office/drawing/2014/main" id="{1E0555AC-96A2-17E6-5660-0EE5C0A70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6216" y="1113145"/>
            <a:ext cx="3916227" cy="5078896"/>
          </a:xfrm>
          <a:prstGeom prst="rect">
            <a:avLst/>
          </a:prstGeom>
        </p:spPr>
      </p:pic>
    </p:spTree>
    <p:extLst>
      <p:ext uri="{BB962C8B-B14F-4D97-AF65-F5344CB8AC3E}">
        <p14:creationId xmlns:p14="http://schemas.microsoft.com/office/powerpoint/2010/main" val="4087680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B1747A0C-999B-C592-AA6C-B00D17CD2188}"/>
              </a:ext>
            </a:extLst>
          </p:cNvPr>
          <p:cNvSpPr txBox="1"/>
          <p:nvPr/>
        </p:nvSpPr>
        <p:spPr>
          <a:xfrm>
            <a:off x="916894" y="904725"/>
            <a:ext cx="5742324" cy="5501506"/>
          </a:xfrm>
          <a:prstGeom prst="rect">
            <a:avLst/>
          </a:prstGeom>
          <a:noFill/>
        </p:spPr>
        <p:txBody>
          <a:bodyPr wrap="square" rtlCol="0">
            <a:spAutoFit/>
          </a:bodyPr>
          <a:lstStyle/>
          <a:p>
            <a:pPr>
              <a:spcAft>
                <a:spcPts val="500"/>
              </a:spcAft>
            </a:pPr>
            <a:r>
              <a:rPr lang="it-IT" sz="2400" b="1" dirty="0">
                <a:solidFill>
                  <a:srgbClr val="D02756"/>
                </a:solidFill>
              </a:rPr>
              <a:t>5. La nascita del socialismo</a:t>
            </a:r>
            <a:endParaRPr lang="it-IT" sz="2000" dirty="0"/>
          </a:p>
          <a:p>
            <a:pPr>
              <a:spcAft>
                <a:spcPts val="200"/>
              </a:spcAft>
            </a:pPr>
            <a:r>
              <a:rPr lang="it-IT" sz="2000" dirty="0">
                <a:latin typeface="Calibri" panose="020F0502020204030204" pitchFamily="34" charset="0"/>
                <a:ea typeface="Calibri" panose="020F0502020204030204" pitchFamily="34" charset="0"/>
                <a:cs typeface="Calibri" panose="020F0502020204030204" pitchFamily="34" charset="0"/>
              </a:rPr>
              <a:t>Le dure condizioni di vita e lavoro della classe operaia stimolarono la riflessione di alcuni pensatori che iniziarono a criticare aspramente il sistema di produzione capitalistico e contribuirono allo sviluppo di </a:t>
            </a:r>
            <a:r>
              <a:rPr lang="it-IT" sz="2000" b="1" dirty="0">
                <a:latin typeface="Calibri" panose="020F0502020204030204" pitchFamily="34" charset="0"/>
                <a:ea typeface="Calibri" panose="020F0502020204030204" pitchFamily="34" charset="0"/>
                <a:cs typeface="Calibri" panose="020F0502020204030204" pitchFamily="34" charset="0"/>
              </a:rPr>
              <a:t>movimenti e correnti di ispirazione socialista</a:t>
            </a:r>
            <a:r>
              <a:rPr lang="it-IT" sz="2000" dirty="0">
                <a:latin typeface="Calibri" panose="020F0502020204030204" pitchFamily="34" charset="0"/>
                <a:ea typeface="Calibri" panose="020F0502020204030204" pitchFamily="34" charset="0"/>
                <a:cs typeface="Calibri" panose="020F0502020204030204" pitchFamily="34" charset="0"/>
              </a:rPr>
              <a:t>, che miravano alla realizzazione della piena uguaglianza sul piano giuridico, sociale ed economico di tutti i membri della società.</a:t>
            </a:r>
          </a:p>
          <a:p>
            <a:pPr>
              <a:spcAft>
                <a:spcPts val="200"/>
              </a:spcAft>
            </a:pPr>
            <a:r>
              <a:rPr lang="it-IT" sz="2000" b="1" dirty="0">
                <a:latin typeface="Calibri" panose="020F0502020204030204" pitchFamily="34" charset="0"/>
                <a:ea typeface="Calibri" panose="020F0502020204030204" pitchFamily="34" charset="0"/>
                <a:cs typeface="Calibri" panose="020F0502020204030204" pitchFamily="34" charset="0"/>
              </a:rPr>
              <a:t>Claude-Henry de </a:t>
            </a:r>
            <a:r>
              <a:rPr lang="it-IT" sz="2000" b="1" dirty="0" err="1">
                <a:latin typeface="Calibri" panose="020F0502020204030204" pitchFamily="34" charset="0"/>
                <a:ea typeface="Calibri" panose="020F0502020204030204" pitchFamily="34" charset="0"/>
                <a:cs typeface="Calibri" panose="020F0502020204030204" pitchFamily="34" charset="0"/>
              </a:rPr>
              <a:t>Rouvroy</a:t>
            </a:r>
            <a:r>
              <a:rPr lang="it-IT" sz="2000" b="1" dirty="0">
                <a:latin typeface="Calibri" panose="020F0502020204030204" pitchFamily="34" charset="0"/>
                <a:ea typeface="Calibri" panose="020F0502020204030204" pitchFamily="34" charset="0"/>
                <a:cs typeface="Calibri" panose="020F0502020204030204" pitchFamily="34" charset="0"/>
              </a:rPr>
              <a:t> Saint-Simon </a:t>
            </a:r>
            <a:r>
              <a:rPr lang="it-IT" sz="2000" dirty="0">
                <a:latin typeface="Calibri" panose="020F0502020204030204" pitchFamily="34" charset="0"/>
                <a:ea typeface="Calibri" panose="020F0502020204030204" pitchFamily="34" charset="0"/>
                <a:cs typeface="Calibri" panose="020F0502020204030204" pitchFamily="34" charset="0"/>
              </a:rPr>
              <a:t>e </a:t>
            </a:r>
            <a:r>
              <a:rPr lang="it-IT" sz="2000" b="1" dirty="0">
                <a:latin typeface="Calibri" panose="020F0502020204030204" pitchFamily="34" charset="0"/>
                <a:ea typeface="Calibri" panose="020F0502020204030204" pitchFamily="34" charset="0"/>
                <a:cs typeface="Calibri" panose="020F0502020204030204" pitchFamily="34" charset="0"/>
              </a:rPr>
              <a:t>Charles Fourier </a:t>
            </a:r>
            <a:r>
              <a:rPr lang="it-IT" sz="2000" dirty="0">
                <a:latin typeface="Calibri" panose="020F0502020204030204" pitchFamily="34" charset="0"/>
                <a:ea typeface="Calibri" panose="020F0502020204030204" pitchFamily="34" charset="0"/>
                <a:cs typeface="Calibri" panose="020F0502020204030204" pitchFamily="34" charset="0"/>
              </a:rPr>
              <a:t>teorizzarono quello che verrà definito </a:t>
            </a:r>
            <a:r>
              <a:rPr lang="it-IT" sz="2000" b="1" dirty="0">
                <a:latin typeface="Calibri" panose="020F0502020204030204" pitchFamily="34" charset="0"/>
                <a:ea typeface="Calibri" panose="020F0502020204030204" pitchFamily="34" charset="0"/>
                <a:cs typeface="Calibri" panose="020F0502020204030204" pitchFamily="34" charset="0"/>
              </a:rPr>
              <a:t>socialismo utopistico</a:t>
            </a:r>
            <a:r>
              <a:rPr lang="it-IT" sz="2000" dirty="0">
                <a:latin typeface="Calibri" panose="020F0502020204030204" pitchFamily="34" charset="0"/>
                <a:ea typeface="Calibri" panose="020F0502020204030204" pitchFamily="34" charset="0"/>
                <a:cs typeface="Calibri" panose="020F0502020204030204" pitchFamily="34" charset="0"/>
              </a:rPr>
              <a:t>, basato sulla solidarietà tra classi sociali e sulla cooperazione tra lavoratori e imprenditori.</a:t>
            </a:r>
          </a:p>
          <a:p>
            <a:pPr>
              <a:spcAft>
                <a:spcPts val="200"/>
              </a:spcAft>
            </a:pPr>
            <a:r>
              <a:rPr lang="it-IT" sz="2000" b="1" dirty="0">
                <a:latin typeface="Calibri" panose="020F0502020204030204" pitchFamily="34" charset="0"/>
                <a:ea typeface="Calibri" panose="020F0502020204030204" pitchFamily="34" charset="0"/>
                <a:cs typeface="Calibri" panose="020F0502020204030204" pitchFamily="34" charset="0"/>
              </a:rPr>
              <a:t>Pierre Proudhon </a:t>
            </a:r>
            <a:r>
              <a:rPr lang="it-IT" sz="2000" dirty="0">
                <a:latin typeface="Calibri" panose="020F0502020204030204" pitchFamily="34" charset="0"/>
                <a:ea typeface="Calibri" panose="020F0502020204030204" pitchFamily="34" charset="0"/>
                <a:cs typeface="Calibri" panose="020F0502020204030204" pitchFamily="34" charset="0"/>
              </a:rPr>
              <a:t>criticò ogni tipo di proprietà privata, mentre </a:t>
            </a:r>
            <a:r>
              <a:rPr lang="it-IT" sz="2000" b="1" dirty="0">
                <a:latin typeface="Calibri" panose="020F0502020204030204" pitchFamily="34" charset="0"/>
                <a:ea typeface="Calibri" panose="020F0502020204030204" pitchFamily="34" charset="0"/>
                <a:cs typeface="Calibri" panose="020F0502020204030204" pitchFamily="34" charset="0"/>
              </a:rPr>
              <a:t>Michail Bakunin </a:t>
            </a:r>
            <a:r>
              <a:rPr lang="it-IT" sz="2000" dirty="0">
                <a:latin typeface="Calibri" panose="020F0502020204030204" pitchFamily="34" charset="0"/>
                <a:ea typeface="Calibri" panose="020F0502020204030204" pitchFamily="34" charset="0"/>
                <a:cs typeface="Calibri" panose="020F0502020204030204" pitchFamily="34" charset="0"/>
              </a:rPr>
              <a:t>rifiutava qualsiasi tipo di organizzazione statale.</a:t>
            </a:r>
          </a:p>
        </p:txBody>
      </p:sp>
      <p:pic>
        <p:nvPicPr>
          <p:cNvPr id="5" name="Immagine 4" descr="Immagine che contiene aria aperta, cielo, vestiti, edificio&#10;&#10;Il contenuto generato dall'IA potrebbe non essere corretto.">
            <a:extLst>
              <a:ext uri="{FF2B5EF4-FFF2-40B4-BE49-F238E27FC236}">
                <a16:creationId xmlns:a16="http://schemas.microsoft.com/office/drawing/2014/main" id="{E7A92479-C626-5622-B8CB-3D25B110D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0379" y="904725"/>
            <a:ext cx="4927112" cy="3716672"/>
          </a:xfrm>
          <a:prstGeom prst="rect">
            <a:avLst/>
          </a:prstGeom>
        </p:spPr>
      </p:pic>
    </p:spTree>
    <p:extLst>
      <p:ext uri="{BB962C8B-B14F-4D97-AF65-F5344CB8AC3E}">
        <p14:creationId xmlns:p14="http://schemas.microsoft.com/office/powerpoint/2010/main" val="1970236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7752C-2D79-EA61-B28C-99885C8DC904}"/>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29A43208-93EE-4C44-B1B1-0FDD7991C573}"/>
              </a:ext>
            </a:extLst>
          </p:cNvPr>
          <p:cNvSpPr txBox="1"/>
          <p:nvPr/>
        </p:nvSpPr>
        <p:spPr>
          <a:xfrm>
            <a:off x="916894" y="904725"/>
            <a:ext cx="7044350" cy="5375831"/>
          </a:xfrm>
          <a:prstGeom prst="rect">
            <a:avLst/>
          </a:prstGeom>
          <a:noFill/>
        </p:spPr>
        <p:txBody>
          <a:bodyPr wrap="square" rtlCol="0">
            <a:spAutoFit/>
          </a:bodyPr>
          <a:lstStyle/>
          <a:p>
            <a:pPr>
              <a:spcAft>
                <a:spcPts val="200"/>
              </a:spcAft>
            </a:pPr>
            <a:r>
              <a:rPr lang="it-IT" sz="2000" b="1" dirty="0">
                <a:latin typeface="Calibri" panose="020F0502020204030204" pitchFamily="34" charset="0"/>
                <a:ea typeface="Calibri" panose="020F0502020204030204" pitchFamily="34" charset="0"/>
                <a:cs typeface="Calibri" panose="020F0502020204030204" pitchFamily="34" charset="0"/>
              </a:rPr>
              <a:t>Karl Marx </a:t>
            </a:r>
            <a:r>
              <a:rPr lang="it-IT" sz="2000" dirty="0">
                <a:latin typeface="Calibri" panose="020F0502020204030204" pitchFamily="34" charset="0"/>
                <a:ea typeface="Calibri" panose="020F0502020204030204" pitchFamily="34" charset="0"/>
                <a:cs typeface="Calibri" panose="020F0502020204030204" pitchFamily="34" charset="0"/>
              </a:rPr>
              <a:t>e </a:t>
            </a:r>
            <a:r>
              <a:rPr lang="it-IT" sz="2000" b="1" dirty="0">
                <a:latin typeface="Calibri" panose="020F0502020204030204" pitchFamily="34" charset="0"/>
                <a:ea typeface="Calibri" panose="020F0502020204030204" pitchFamily="34" charset="0"/>
                <a:cs typeface="Calibri" panose="020F0502020204030204" pitchFamily="34" charset="0"/>
              </a:rPr>
              <a:t>Friedrich Engels </a:t>
            </a:r>
            <a:r>
              <a:rPr lang="it-IT" sz="2000" dirty="0">
                <a:latin typeface="Calibri" panose="020F0502020204030204" pitchFamily="34" charset="0"/>
                <a:ea typeface="Calibri" panose="020F0502020204030204" pitchFamily="34" charset="0"/>
                <a:cs typeface="Calibri" panose="020F0502020204030204" pitchFamily="34" charset="0"/>
              </a:rPr>
              <a:t>teorizzarono il </a:t>
            </a:r>
            <a:r>
              <a:rPr lang="it-IT" sz="2000" b="1" dirty="0">
                <a:latin typeface="Calibri" panose="020F0502020204030204" pitchFamily="34" charset="0"/>
                <a:ea typeface="Calibri" panose="020F0502020204030204" pitchFamily="34" charset="0"/>
                <a:cs typeface="Calibri" panose="020F0502020204030204" pitchFamily="34" charset="0"/>
              </a:rPr>
              <a:t>socialismo scientifico</a:t>
            </a:r>
            <a:r>
              <a:rPr lang="it-IT" sz="2000" dirty="0">
                <a:latin typeface="Calibri" panose="020F0502020204030204" pitchFamily="34" charset="0"/>
                <a:ea typeface="Calibri" panose="020F0502020204030204" pitchFamily="34" charset="0"/>
                <a:cs typeface="Calibri" panose="020F0502020204030204" pitchFamily="34" charset="0"/>
              </a:rPr>
              <a:t>. Nel </a:t>
            </a:r>
            <a:r>
              <a:rPr lang="it-IT" sz="2000" b="1" dirty="0">
                <a:latin typeface="Calibri" panose="020F0502020204030204" pitchFamily="34" charset="0"/>
                <a:ea typeface="Calibri" panose="020F0502020204030204" pitchFamily="34" charset="0"/>
                <a:cs typeface="Calibri" panose="020F0502020204030204" pitchFamily="34" charset="0"/>
              </a:rPr>
              <a:t>1848</a:t>
            </a:r>
            <a:r>
              <a:rPr lang="it-IT" sz="2000" dirty="0">
                <a:latin typeface="Calibri" panose="020F0502020204030204" pitchFamily="34" charset="0"/>
                <a:ea typeface="Calibri" panose="020F0502020204030204" pitchFamily="34" charset="0"/>
                <a:cs typeface="Calibri" panose="020F0502020204030204" pitchFamily="34" charset="0"/>
              </a:rPr>
              <a:t> Marx ed Engels pubblicarono il </a:t>
            </a:r>
            <a:r>
              <a:rPr lang="it-IT" sz="2000" b="1" i="1" dirty="0">
                <a:latin typeface="Calibri" panose="020F0502020204030204" pitchFamily="34" charset="0"/>
                <a:ea typeface="Calibri" panose="020F0502020204030204" pitchFamily="34" charset="0"/>
                <a:cs typeface="Calibri" panose="020F0502020204030204" pitchFamily="34" charset="0"/>
              </a:rPr>
              <a:t>Manifesto del partito comunista</a:t>
            </a:r>
            <a:r>
              <a:rPr lang="it-IT" sz="2000" dirty="0">
                <a:latin typeface="Calibri" panose="020F0502020204030204" pitchFamily="34" charset="0"/>
                <a:ea typeface="Calibri" panose="020F0502020204030204" pitchFamily="34" charset="0"/>
                <a:cs typeface="Calibri" panose="020F0502020204030204" pitchFamily="34" charset="0"/>
              </a:rPr>
              <a:t>: secondo i due pensatori, la storia dell’umanità è caratterizzata dalla contrapposizione fra una classe dominante e una oppressa, rappresentate all’epoca rispettivamente dalla </a:t>
            </a:r>
            <a:r>
              <a:rPr lang="it-IT" sz="2000" b="1" dirty="0">
                <a:latin typeface="Calibri" panose="020F0502020204030204" pitchFamily="34" charset="0"/>
                <a:ea typeface="Calibri" panose="020F0502020204030204" pitchFamily="34" charset="0"/>
                <a:cs typeface="Calibri" panose="020F0502020204030204" pitchFamily="34" charset="0"/>
              </a:rPr>
              <a:t>borghesia</a:t>
            </a:r>
            <a:r>
              <a:rPr lang="it-IT" sz="2000" dirty="0">
                <a:latin typeface="Calibri" panose="020F0502020204030204" pitchFamily="34" charset="0"/>
                <a:ea typeface="Calibri" panose="020F0502020204030204" pitchFamily="34" charset="0"/>
                <a:cs typeface="Calibri" panose="020F0502020204030204" pitchFamily="34" charset="0"/>
              </a:rPr>
              <a:t> e dal </a:t>
            </a:r>
            <a:r>
              <a:rPr lang="it-IT" sz="2000" b="1" dirty="0">
                <a:latin typeface="Calibri" panose="020F0502020204030204" pitchFamily="34" charset="0"/>
                <a:ea typeface="Calibri" panose="020F0502020204030204" pitchFamily="34" charset="0"/>
                <a:cs typeface="Calibri" panose="020F0502020204030204" pitchFamily="34" charset="0"/>
              </a:rPr>
              <a:t>proletariato</a:t>
            </a:r>
            <a:r>
              <a:rPr lang="it-IT" sz="2000" dirty="0">
                <a:latin typeface="Calibri" panose="020F0502020204030204" pitchFamily="34" charset="0"/>
                <a:ea typeface="Calibri" panose="020F0502020204030204" pitchFamily="34" charset="0"/>
                <a:cs typeface="Calibri" panose="020F0502020204030204" pitchFamily="34" charset="0"/>
              </a:rPr>
              <a:t>. Solo l’unione dei proletari di tutto il mondo avrebbe potuto liberare la società dall’oppressione della borghesia e guidato la rivoluzione che avrebbe eliminato ogni disuguaglianza nella società.</a:t>
            </a:r>
          </a:p>
          <a:p>
            <a:pPr>
              <a:spcAft>
                <a:spcPts val="200"/>
              </a:spcAft>
            </a:pPr>
            <a:r>
              <a:rPr lang="it-IT" sz="2000" dirty="0">
                <a:latin typeface="Calibri" panose="020F0502020204030204" pitchFamily="34" charset="0"/>
                <a:ea typeface="Calibri" panose="020F0502020204030204" pitchFamily="34" charset="0"/>
                <a:cs typeface="Calibri" panose="020F0502020204030204" pitchFamily="34" charset="0"/>
              </a:rPr>
              <a:t>Col tempo, le operaie e gli operai iniziarono a riunirsi per discutere delle comuni condizioni di lavoro. Nacquero così i </a:t>
            </a:r>
            <a:r>
              <a:rPr lang="it-IT" sz="2000" b="1" dirty="0">
                <a:latin typeface="Calibri" panose="020F0502020204030204" pitchFamily="34" charset="0"/>
                <a:ea typeface="Calibri" panose="020F0502020204030204" pitchFamily="34" charset="0"/>
                <a:cs typeface="Calibri" panose="020F0502020204030204" pitchFamily="34" charset="0"/>
              </a:rPr>
              <a:t>primi movimenti di rivendicazione </a:t>
            </a:r>
            <a:r>
              <a:rPr lang="it-IT" sz="2000" dirty="0">
                <a:latin typeface="Calibri" panose="020F0502020204030204" pitchFamily="34" charset="0"/>
                <a:ea typeface="Calibri" panose="020F0502020204030204" pitchFamily="34" charset="0"/>
                <a:cs typeface="Calibri" panose="020F0502020204030204" pitchFamily="34" charset="0"/>
              </a:rPr>
              <a:t>che chiedevano </a:t>
            </a:r>
            <a:r>
              <a:rPr lang="it-IT" sz="2000" b="1" dirty="0">
                <a:latin typeface="Calibri" panose="020F0502020204030204" pitchFamily="34" charset="0"/>
                <a:ea typeface="Calibri" panose="020F0502020204030204" pitchFamily="34" charset="0"/>
                <a:cs typeface="Calibri" panose="020F0502020204030204" pitchFamily="34" charset="0"/>
              </a:rPr>
              <a:t>salari adeguati</a:t>
            </a:r>
            <a:r>
              <a:rPr lang="it-IT" sz="2000" dirty="0">
                <a:latin typeface="Calibri" panose="020F0502020204030204" pitchFamily="34" charset="0"/>
                <a:ea typeface="Calibri" panose="020F0502020204030204" pitchFamily="34" charset="0"/>
                <a:cs typeface="Calibri" panose="020F0502020204030204" pitchFamily="34" charset="0"/>
              </a:rPr>
              <a:t>, </a:t>
            </a:r>
            <a:r>
              <a:rPr lang="it-IT" sz="2000" b="1" dirty="0">
                <a:latin typeface="Calibri" panose="020F0502020204030204" pitchFamily="34" charset="0"/>
                <a:ea typeface="Calibri" panose="020F0502020204030204" pitchFamily="34" charset="0"/>
                <a:cs typeface="Calibri" panose="020F0502020204030204" pitchFamily="34" charset="0"/>
              </a:rPr>
              <a:t>condizioni lavorative migliori</a:t>
            </a:r>
            <a:r>
              <a:rPr lang="it-IT" sz="2000" dirty="0">
                <a:latin typeface="Calibri" panose="020F0502020204030204" pitchFamily="34" charset="0"/>
                <a:ea typeface="Calibri" panose="020F0502020204030204" pitchFamily="34" charset="0"/>
                <a:cs typeface="Calibri" panose="020F0502020204030204" pitchFamily="34" charset="0"/>
              </a:rPr>
              <a:t>, </a:t>
            </a:r>
            <a:r>
              <a:rPr lang="it-IT" sz="2000" b="1" dirty="0">
                <a:latin typeface="Calibri" panose="020F0502020204030204" pitchFamily="34" charset="0"/>
                <a:ea typeface="Calibri" panose="020F0502020204030204" pitchFamily="34" charset="0"/>
                <a:cs typeface="Calibri" panose="020F0502020204030204" pitchFamily="34" charset="0"/>
              </a:rPr>
              <a:t>tutela del lavoro delle donne e dell’infanzia </a:t>
            </a:r>
            <a:r>
              <a:rPr lang="it-IT" sz="2000" dirty="0">
                <a:latin typeface="Calibri" panose="020F0502020204030204" pitchFamily="34" charset="0"/>
                <a:ea typeface="Calibri" panose="020F0502020204030204" pitchFamily="34" charset="0"/>
                <a:cs typeface="Calibri" panose="020F0502020204030204" pitchFamily="34" charset="0"/>
              </a:rPr>
              <a:t>e la </a:t>
            </a:r>
            <a:r>
              <a:rPr lang="it-IT" sz="2000" b="1" dirty="0">
                <a:latin typeface="Calibri" panose="020F0502020204030204" pitchFamily="34" charset="0"/>
                <a:ea typeface="Calibri" panose="020F0502020204030204" pitchFamily="34" charset="0"/>
                <a:cs typeface="Calibri" panose="020F0502020204030204" pitchFamily="34" charset="0"/>
              </a:rPr>
              <a:t>possibilità di associarsi in sindacati</a:t>
            </a:r>
            <a:r>
              <a:rPr lang="it-IT" sz="2000" dirty="0">
                <a:latin typeface="Calibri" panose="020F0502020204030204" pitchFamily="34" charset="0"/>
                <a:ea typeface="Calibri" panose="020F0502020204030204" pitchFamily="34" charset="0"/>
                <a:cs typeface="Calibri" panose="020F0502020204030204" pitchFamily="34" charset="0"/>
              </a:rPr>
              <a:t>.</a:t>
            </a:r>
          </a:p>
          <a:p>
            <a:pPr>
              <a:spcAft>
                <a:spcPts val="200"/>
              </a:spcAft>
            </a:pPr>
            <a:r>
              <a:rPr lang="it-IT" sz="2000" dirty="0">
                <a:latin typeface="Calibri" panose="020F0502020204030204" pitchFamily="34" charset="0"/>
                <a:ea typeface="Calibri" panose="020F0502020204030204" pitchFamily="34" charset="0"/>
                <a:cs typeface="Calibri" panose="020F0502020204030204" pitchFamily="34" charset="0"/>
              </a:rPr>
              <a:t>Nel </a:t>
            </a:r>
            <a:r>
              <a:rPr lang="it-IT" sz="2000" b="1" dirty="0">
                <a:latin typeface="Calibri" panose="020F0502020204030204" pitchFamily="34" charset="0"/>
                <a:ea typeface="Calibri" panose="020F0502020204030204" pitchFamily="34" charset="0"/>
                <a:cs typeface="Calibri" panose="020F0502020204030204" pitchFamily="34" charset="0"/>
              </a:rPr>
              <a:t>1864</a:t>
            </a:r>
            <a:r>
              <a:rPr lang="it-IT" sz="2000" dirty="0">
                <a:latin typeface="Calibri" panose="020F0502020204030204" pitchFamily="34" charset="0"/>
                <a:ea typeface="Calibri" panose="020F0502020204030204" pitchFamily="34" charset="0"/>
                <a:cs typeface="Calibri" panose="020F0502020204030204" pitchFamily="34" charset="0"/>
              </a:rPr>
              <a:t>, a Londra, venne fondata l’Associazione Internazionale dei lavoratori o </a:t>
            </a:r>
            <a:r>
              <a:rPr lang="it-IT" sz="2000" b="1" dirty="0">
                <a:latin typeface="Calibri" panose="020F0502020204030204" pitchFamily="34" charset="0"/>
                <a:ea typeface="Calibri" panose="020F0502020204030204" pitchFamily="34" charset="0"/>
                <a:cs typeface="Calibri" panose="020F0502020204030204" pitchFamily="34" charset="0"/>
              </a:rPr>
              <a:t>Prima Internazionale</a:t>
            </a:r>
            <a:r>
              <a:rPr lang="it-IT" sz="2000" dirty="0">
                <a:latin typeface="Calibri" panose="020F0502020204030204" pitchFamily="34" charset="0"/>
                <a:ea typeface="Calibri" panose="020F0502020204030204" pitchFamily="34" charset="0"/>
                <a:cs typeface="Calibri" panose="020F0502020204030204" pitchFamily="34" charset="0"/>
              </a:rPr>
              <a:t>, con l’intento di riunire democratici, socialisti riformisti, comunisti, sindacalisti e anarchici.</a:t>
            </a:r>
          </a:p>
        </p:txBody>
      </p:sp>
      <p:pic>
        <p:nvPicPr>
          <p:cNvPr id="2" name="Immagine 1" descr="Immagine che contiene schizzo, disegno, vestiti, dipinto&#10;&#10;Il contenuto generato dall'IA potrebbe non essere corretto.">
            <a:extLst>
              <a:ext uri="{FF2B5EF4-FFF2-40B4-BE49-F238E27FC236}">
                <a16:creationId xmlns:a16="http://schemas.microsoft.com/office/drawing/2014/main" id="{85C23A3E-50C7-FA8C-B633-5B64E4424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0008" y="944482"/>
            <a:ext cx="3751871" cy="4676086"/>
          </a:xfrm>
          <a:prstGeom prst="rect">
            <a:avLst/>
          </a:prstGeom>
        </p:spPr>
      </p:pic>
    </p:spTree>
    <p:extLst>
      <p:ext uri="{BB962C8B-B14F-4D97-AF65-F5344CB8AC3E}">
        <p14:creationId xmlns:p14="http://schemas.microsoft.com/office/powerpoint/2010/main" val="3025197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F8B0E20-109F-9A3F-F287-951FC34D80B2}"/>
              </a:ext>
            </a:extLst>
          </p:cNvPr>
          <p:cNvSpPr txBox="1"/>
          <p:nvPr/>
        </p:nvSpPr>
        <p:spPr>
          <a:xfrm>
            <a:off x="916891" y="904725"/>
            <a:ext cx="4450239" cy="3603551"/>
          </a:xfrm>
          <a:prstGeom prst="rect">
            <a:avLst/>
          </a:prstGeom>
          <a:noFill/>
        </p:spPr>
        <p:txBody>
          <a:bodyPr wrap="square" rtlCol="0">
            <a:spAutoFit/>
          </a:bodyPr>
          <a:lstStyle/>
          <a:p>
            <a:pPr>
              <a:spcAft>
                <a:spcPts val="500"/>
              </a:spcAft>
            </a:pPr>
            <a:r>
              <a:rPr lang="it-IT" sz="2400" b="1" dirty="0">
                <a:solidFill>
                  <a:srgbClr val="D02756"/>
                </a:solidFill>
              </a:rPr>
              <a:t>6. I diritti delle donne</a:t>
            </a:r>
            <a:endParaRPr lang="it-IT" sz="2000" i="1" dirty="0"/>
          </a:p>
          <a:p>
            <a:pPr>
              <a:spcAft>
                <a:spcPts val="200"/>
              </a:spcAft>
            </a:pPr>
            <a:r>
              <a:rPr lang="it-IT" sz="2000" dirty="0">
                <a:cs typeface="Calibri" panose="020F0502020204030204" pitchFamily="34" charset="0"/>
              </a:rPr>
              <a:t>Tra il </a:t>
            </a:r>
            <a:r>
              <a:rPr lang="it-IT" sz="2000" b="1" dirty="0">
                <a:cs typeface="Calibri" panose="020F0502020204030204" pitchFamily="34" charset="0"/>
              </a:rPr>
              <a:t>19</a:t>
            </a:r>
            <a:r>
              <a:rPr lang="it-IT" sz="2000" dirty="0">
                <a:cs typeface="Calibri" panose="020F0502020204030204" pitchFamily="34" charset="0"/>
              </a:rPr>
              <a:t> e il </a:t>
            </a:r>
            <a:r>
              <a:rPr lang="it-IT" sz="2000" b="1" dirty="0">
                <a:cs typeface="Calibri" panose="020F0502020204030204" pitchFamily="34" charset="0"/>
              </a:rPr>
              <a:t>20 luglio 1848</a:t>
            </a:r>
            <a:r>
              <a:rPr lang="it-IT" sz="2000" dirty="0">
                <a:cs typeface="Calibri" panose="020F0502020204030204" pitchFamily="34" charset="0"/>
              </a:rPr>
              <a:t>, nella piccola città di </a:t>
            </a:r>
            <a:r>
              <a:rPr lang="it-IT" sz="2000" b="1" dirty="0">
                <a:cs typeface="Calibri" panose="020F0502020204030204" pitchFamily="34" charset="0"/>
              </a:rPr>
              <a:t>Seneca Falls</a:t>
            </a:r>
            <a:r>
              <a:rPr lang="it-IT" sz="2000" dirty="0">
                <a:cs typeface="Calibri" panose="020F0502020204030204" pitchFamily="34" charset="0"/>
              </a:rPr>
              <a:t>, nello Stato di New York, ebbe luogo il </a:t>
            </a:r>
            <a:r>
              <a:rPr lang="it-IT" sz="2000" b="1" dirty="0">
                <a:cs typeface="Calibri" panose="020F0502020204030204" pitchFamily="34" charset="0"/>
              </a:rPr>
              <a:t>primo congresso per i diritti delle donne</a:t>
            </a:r>
            <a:r>
              <a:rPr lang="it-IT" sz="2000" dirty="0">
                <a:cs typeface="Calibri" panose="020F0502020204030204" pitchFamily="34" charset="0"/>
              </a:rPr>
              <a:t>, organizzato da </a:t>
            </a:r>
            <a:r>
              <a:rPr lang="it-IT" sz="2000" b="1" dirty="0">
                <a:cs typeface="Calibri" panose="020F0502020204030204" pitchFamily="34" charset="0"/>
              </a:rPr>
              <a:t>Lucretia Mott </a:t>
            </a:r>
            <a:r>
              <a:rPr lang="it-IT" sz="2000" dirty="0">
                <a:cs typeface="Calibri" panose="020F0502020204030204" pitchFamily="34" charset="0"/>
              </a:rPr>
              <a:t>ed </a:t>
            </a:r>
            <a:r>
              <a:rPr lang="it-IT" sz="2000" b="1" dirty="0">
                <a:cs typeface="Calibri" panose="020F0502020204030204" pitchFamily="34" charset="0"/>
              </a:rPr>
              <a:t>Elizabeth Cady Stanton</a:t>
            </a:r>
            <a:r>
              <a:rPr lang="it-IT" sz="2000" dirty="0">
                <a:cs typeface="Calibri" panose="020F0502020204030204" pitchFamily="34" charset="0"/>
              </a:rPr>
              <a:t>. Durante il congresso venne redatto un importante documento, la </a:t>
            </a:r>
            <a:r>
              <a:rPr lang="it-IT" sz="2000" b="1" i="1" dirty="0">
                <a:cs typeface="Calibri" panose="020F0502020204030204" pitchFamily="34" charset="0"/>
              </a:rPr>
              <a:t>Dichiarazione dei sentimenti</a:t>
            </a:r>
            <a:r>
              <a:rPr lang="it-IT" sz="2000" dirty="0">
                <a:cs typeface="Calibri" panose="020F0502020204030204" pitchFamily="34" charset="0"/>
              </a:rPr>
              <a:t>, in cui veniva rivendicato il </a:t>
            </a:r>
            <a:r>
              <a:rPr lang="it-IT" sz="2000" b="1" dirty="0">
                <a:cs typeface="Calibri" panose="020F0502020204030204" pitchFamily="34" charset="0"/>
              </a:rPr>
              <a:t>diritto al suffragio universale</a:t>
            </a:r>
            <a:r>
              <a:rPr lang="it-IT" sz="2000" dirty="0">
                <a:cs typeface="Calibri" panose="020F0502020204030204" pitchFamily="34" charset="0"/>
              </a:rPr>
              <a:t>. Dal congresso di Seneca Falls, </a:t>
            </a:r>
          </a:p>
        </p:txBody>
      </p:sp>
      <p:pic>
        <p:nvPicPr>
          <p:cNvPr id="5" name="Immagine 4" descr="Immagine che contiene schizzo, disegno, persona, cartone animato&#10;&#10;Il contenuto generato dall'IA potrebbe non essere corretto.">
            <a:extLst>
              <a:ext uri="{FF2B5EF4-FFF2-40B4-BE49-F238E27FC236}">
                <a16:creationId xmlns:a16="http://schemas.microsoft.com/office/drawing/2014/main" id="{26CFBF07-8232-92FD-CA84-E69AB35DA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094" y="1140980"/>
            <a:ext cx="6161433" cy="3013313"/>
          </a:xfrm>
          <a:prstGeom prst="rect">
            <a:avLst/>
          </a:prstGeom>
        </p:spPr>
      </p:pic>
      <p:sp>
        <p:nvSpPr>
          <p:cNvPr id="8" name="CasellaDiTesto 7">
            <a:extLst>
              <a:ext uri="{FF2B5EF4-FFF2-40B4-BE49-F238E27FC236}">
                <a16:creationId xmlns:a16="http://schemas.microsoft.com/office/drawing/2014/main" id="{EE732224-9492-623C-7E1E-4620F892D2E7}"/>
              </a:ext>
            </a:extLst>
          </p:cNvPr>
          <p:cNvSpPr txBox="1"/>
          <p:nvPr/>
        </p:nvSpPr>
        <p:spPr>
          <a:xfrm>
            <a:off x="920610" y="4398947"/>
            <a:ext cx="10678355" cy="1015663"/>
          </a:xfrm>
          <a:prstGeom prst="rect">
            <a:avLst/>
          </a:prstGeom>
          <a:noFill/>
        </p:spPr>
        <p:txBody>
          <a:bodyPr wrap="square">
            <a:spAutoFit/>
          </a:bodyPr>
          <a:lstStyle/>
          <a:p>
            <a:r>
              <a:rPr lang="it-IT" sz="2000" dirty="0">
                <a:cs typeface="Calibri" panose="020F0502020204030204" pitchFamily="34" charset="0"/>
              </a:rPr>
              <a:t>inoltre, nacque il </a:t>
            </a:r>
            <a:r>
              <a:rPr lang="it-IT" sz="2000" b="1" dirty="0">
                <a:cs typeface="Calibri" panose="020F0502020204030204" pitchFamily="34" charset="0"/>
              </a:rPr>
              <a:t>movimento femminista statunitense</a:t>
            </a:r>
            <a:r>
              <a:rPr lang="it-IT" sz="2000" dirty="0">
                <a:cs typeface="Calibri" panose="020F0502020204030204" pitchFamily="34" charset="0"/>
              </a:rPr>
              <a:t>, che non solo lottò per i </a:t>
            </a:r>
            <a:r>
              <a:rPr lang="it-IT" sz="2000" b="1" dirty="0">
                <a:cs typeface="Calibri" panose="020F0502020204030204" pitchFamily="34" charset="0"/>
              </a:rPr>
              <a:t>diritti delle donne </a:t>
            </a:r>
            <a:r>
              <a:rPr lang="it-IT" sz="2000" dirty="0">
                <a:cs typeface="Calibri" panose="020F0502020204030204" pitchFamily="34" charset="0"/>
              </a:rPr>
              <a:t>ma anche per l’</a:t>
            </a:r>
            <a:r>
              <a:rPr lang="it-IT" sz="2000" b="1" dirty="0">
                <a:cs typeface="Calibri" panose="020F0502020204030204" pitchFamily="34" charset="0"/>
              </a:rPr>
              <a:t>abolizione</a:t>
            </a:r>
            <a:r>
              <a:rPr lang="it-IT" sz="2000" dirty="0">
                <a:cs typeface="Calibri" panose="020F0502020204030204" pitchFamily="34" charset="0"/>
              </a:rPr>
              <a:t> </a:t>
            </a:r>
            <a:r>
              <a:rPr lang="it-IT" sz="2000" b="1" dirty="0">
                <a:cs typeface="Calibri" panose="020F0502020204030204" pitchFamily="34" charset="0"/>
              </a:rPr>
              <a:t>della schiavitù</a:t>
            </a:r>
            <a:r>
              <a:rPr lang="it-IT" sz="2000" dirty="0">
                <a:cs typeface="Calibri" panose="020F0502020204030204" pitchFamily="34" charset="0"/>
              </a:rPr>
              <a:t>. Le due cause troveranno spazio nel </a:t>
            </a:r>
            <a:r>
              <a:rPr lang="it-IT" sz="2000" b="1" dirty="0">
                <a:cs typeface="Calibri" panose="020F0502020204030204" pitchFamily="34" charset="0"/>
              </a:rPr>
              <a:t>1851</a:t>
            </a:r>
            <a:r>
              <a:rPr lang="it-IT" sz="2000" dirty="0">
                <a:cs typeface="Calibri" panose="020F0502020204030204" pitchFamily="34" charset="0"/>
              </a:rPr>
              <a:t> in un importante discorso tenuto per la prima volta da una donna di origine africana, </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Sojourner Truth</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endParaRPr lang="it-IT" sz="2000" dirty="0"/>
          </a:p>
        </p:txBody>
      </p:sp>
    </p:spTree>
    <p:extLst>
      <p:ext uri="{BB962C8B-B14F-4D97-AF65-F5344CB8AC3E}">
        <p14:creationId xmlns:p14="http://schemas.microsoft.com/office/powerpoint/2010/main" val="1314482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ria aperta, trasporto, cielo, nave&#10;&#10;Il contenuto generato dall'IA potrebbe non essere corretto.">
            <a:extLst>
              <a:ext uri="{FF2B5EF4-FFF2-40B4-BE49-F238E27FC236}">
                <a16:creationId xmlns:a16="http://schemas.microsoft.com/office/drawing/2014/main" id="{F7FB0023-F8EE-7950-05D3-4A3BA7C06097}"/>
              </a:ext>
            </a:extLst>
          </p:cNvPr>
          <p:cNvPicPr>
            <a:picLocks noChangeAspect="1"/>
          </p:cNvPicPr>
          <p:nvPr/>
        </p:nvPicPr>
        <p:blipFill>
          <a:blip r:embed="rId2">
            <a:extLst>
              <a:ext uri="{28A0092B-C50C-407E-A947-70E740481C1C}">
                <a14:useLocalDpi xmlns:a14="http://schemas.microsoft.com/office/drawing/2010/main" val="0"/>
              </a:ext>
            </a:extLst>
          </a:blip>
          <a:srcRect r="35209"/>
          <a:stretch/>
        </p:blipFill>
        <p:spPr>
          <a:xfrm>
            <a:off x="7156175" y="1008952"/>
            <a:ext cx="5035825" cy="4944323"/>
          </a:xfrm>
          <a:prstGeom prst="rect">
            <a:avLst/>
          </a:prstGeom>
        </p:spPr>
      </p:pic>
      <p:sp>
        <p:nvSpPr>
          <p:cNvPr id="5" name="CasellaDiTesto 4">
            <a:extLst>
              <a:ext uri="{FF2B5EF4-FFF2-40B4-BE49-F238E27FC236}">
                <a16:creationId xmlns:a16="http://schemas.microsoft.com/office/drawing/2014/main" id="{6A01044B-1D20-16D0-964D-67EA2C406300}"/>
              </a:ext>
            </a:extLst>
          </p:cNvPr>
          <p:cNvSpPr txBox="1"/>
          <p:nvPr/>
        </p:nvSpPr>
        <p:spPr>
          <a:xfrm>
            <a:off x="916893" y="904725"/>
            <a:ext cx="6239282" cy="5527154"/>
          </a:xfrm>
          <a:prstGeom prst="rect">
            <a:avLst/>
          </a:prstGeom>
          <a:noFill/>
        </p:spPr>
        <p:txBody>
          <a:bodyPr wrap="square" rtlCol="0">
            <a:spAutoFit/>
          </a:bodyPr>
          <a:lstStyle/>
          <a:p>
            <a:pPr>
              <a:spcAft>
                <a:spcPts val="500"/>
              </a:spcAft>
            </a:pPr>
            <a:r>
              <a:rPr lang="it-IT" sz="2400" b="1" dirty="0">
                <a:solidFill>
                  <a:srgbClr val="D02756"/>
                </a:solidFill>
              </a:rPr>
              <a:t>1. L’industrializzazione in Europa</a:t>
            </a:r>
            <a:endParaRPr lang="it-IT" sz="2000" dirty="0"/>
          </a:p>
          <a:p>
            <a:pPr>
              <a:spcAft>
                <a:spcPts val="200"/>
              </a:spcAft>
            </a:pPr>
            <a:r>
              <a:rPr lang="it-IT" sz="2000" dirty="0"/>
              <a:t>Nella prima metà dell’Ottocento, i </a:t>
            </a:r>
            <a:r>
              <a:rPr lang="it-IT" sz="2000" b="1" dirty="0"/>
              <a:t>Paesi europei </a:t>
            </a:r>
            <a:r>
              <a:rPr lang="it-IT" sz="2000" dirty="0"/>
              <a:t>non avevano conosciuto lo stesso sviluppo industriale che aveva caratterizzato il Regno Unito. Ciò era dovuto a una serie di fattori, come la </a:t>
            </a:r>
            <a:r>
              <a:rPr lang="it-IT" sz="2000" b="1" dirty="0"/>
              <a:t>limitata rete commerciale </a:t>
            </a:r>
            <a:r>
              <a:rPr lang="it-IT" sz="2000" dirty="0"/>
              <a:t>in cui vendere i propri prodotti, la </a:t>
            </a:r>
            <a:r>
              <a:rPr lang="it-IT" sz="2000" b="1" dirty="0"/>
              <a:t>scarsità di materie prime</a:t>
            </a:r>
            <a:r>
              <a:rPr lang="it-IT" sz="2000" dirty="0"/>
              <a:t>, la presenza di </a:t>
            </a:r>
            <a:r>
              <a:rPr lang="it-IT" sz="2000" b="1" dirty="0"/>
              <a:t>tasse e dazi doganali </a:t>
            </a:r>
            <a:r>
              <a:rPr lang="it-IT" sz="2000" dirty="0"/>
              <a:t>che ostacolavano il libero mercato e i </a:t>
            </a:r>
            <a:r>
              <a:rPr lang="it-IT" sz="2000" b="1" dirty="0"/>
              <a:t>minori investimenti nell’industria </a:t>
            </a:r>
            <a:r>
              <a:rPr lang="it-IT" sz="2000" dirty="0"/>
              <a:t>da parte dei grandi proprietari terrieri che preferivano impiegare il proprio denaro nell’accumulo di altre terre. Per sostenere l’industrializzazione della propria economia, diversi Stati europei iniziarono quindi ad attuare una serie di provvedimenti che agevolavano l’</a:t>
            </a:r>
            <a:r>
              <a:rPr lang="it-IT" sz="2000" b="1" dirty="0"/>
              <a:t>innovazione tecnica</a:t>
            </a:r>
            <a:r>
              <a:rPr lang="it-IT" sz="2000" dirty="0"/>
              <a:t>:</a:t>
            </a:r>
          </a:p>
          <a:p>
            <a:pPr marL="342900" indent="-342900">
              <a:spcAft>
                <a:spcPts val="200"/>
              </a:spcAft>
              <a:buFont typeface="Arial" panose="020B0604020202020204" pitchFamily="34" charset="0"/>
              <a:buChar char="•"/>
            </a:pPr>
            <a:r>
              <a:rPr lang="it-IT" sz="2000" dirty="0">
                <a:ea typeface="Calibri" panose="020F0502020204030204" pitchFamily="34" charset="0"/>
              </a:rPr>
              <a:t>f</a:t>
            </a:r>
            <a:r>
              <a:rPr lang="it-IT" sz="2000" dirty="0">
                <a:effectLst/>
                <a:ea typeface="Calibri" panose="020F0502020204030204" pitchFamily="34" charset="0"/>
              </a:rPr>
              <a:t>urono create </a:t>
            </a:r>
            <a:r>
              <a:rPr lang="it-IT" sz="2000" b="1" dirty="0">
                <a:effectLst/>
                <a:ea typeface="Calibri" panose="020F0502020204030204" pitchFamily="34" charset="0"/>
              </a:rPr>
              <a:t>scuole tecniche per meccanici e ingegneri</a:t>
            </a:r>
            <a:r>
              <a:rPr lang="it-IT" sz="2000" dirty="0">
                <a:ea typeface="Calibri" panose="020F0502020204030204" pitchFamily="34" charset="0"/>
              </a:rPr>
              <a:t>;</a:t>
            </a:r>
          </a:p>
          <a:p>
            <a:pPr marL="342900" indent="-342900">
              <a:spcAft>
                <a:spcPts val="200"/>
              </a:spcAft>
              <a:buFont typeface="Arial" panose="020B0604020202020204" pitchFamily="34" charset="0"/>
              <a:buChar char="•"/>
            </a:pPr>
            <a:r>
              <a:rPr lang="it-IT" sz="2000" dirty="0">
                <a:effectLst/>
                <a:ea typeface="Calibri" panose="020F0502020204030204" pitchFamily="34" charset="0"/>
              </a:rPr>
              <a:t>furono organizzate diverse </a:t>
            </a:r>
            <a:r>
              <a:rPr lang="it-IT" sz="2000" b="1" dirty="0">
                <a:effectLst/>
                <a:ea typeface="Calibri" panose="020F0502020204030204" pitchFamily="34" charset="0"/>
              </a:rPr>
              <a:t>esposizioni internazionali</a:t>
            </a:r>
            <a:r>
              <a:rPr lang="it-IT" sz="2000" dirty="0">
                <a:effectLst/>
                <a:ea typeface="Calibri" panose="020F0502020204030204" pitchFamily="34" charset="0"/>
              </a:rPr>
              <a:t>;</a:t>
            </a:r>
          </a:p>
          <a:p>
            <a:pPr marL="342900" indent="-342900">
              <a:spcAft>
                <a:spcPts val="200"/>
              </a:spcAft>
              <a:buFont typeface="Arial" panose="020B0604020202020204" pitchFamily="34" charset="0"/>
              <a:buChar char="•"/>
            </a:pPr>
            <a:r>
              <a:rPr lang="it-IT" sz="2000" dirty="0">
                <a:ea typeface="Calibri" panose="020F0502020204030204" pitchFamily="34" charset="0"/>
              </a:rPr>
              <a:t>furono istituite </a:t>
            </a:r>
            <a:r>
              <a:rPr lang="it-IT" sz="2000" b="1" dirty="0">
                <a:ea typeface="Calibri" panose="020F0502020204030204" pitchFamily="34" charset="0"/>
              </a:rPr>
              <a:t>banche di investimento</a:t>
            </a:r>
            <a:r>
              <a:rPr lang="it-IT" sz="2000" dirty="0">
                <a:ea typeface="Calibri" panose="020F0502020204030204" pitchFamily="34" charset="0"/>
              </a:rPr>
              <a:t>.</a:t>
            </a:r>
          </a:p>
        </p:txBody>
      </p:sp>
    </p:spTree>
    <p:extLst>
      <p:ext uri="{BB962C8B-B14F-4D97-AF65-F5344CB8AC3E}">
        <p14:creationId xmlns:p14="http://schemas.microsoft.com/office/powerpoint/2010/main" val="4014257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8B00A-978B-0E27-0FC7-9575E47A6C09}"/>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10EB5AF6-F734-C4E8-5285-D99F5E314179}"/>
              </a:ext>
            </a:extLst>
          </p:cNvPr>
          <p:cNvSpPr txBox="1"/>
          <p:nvPr/>
        </p:nvSpPr>
        <p:spPr>
          <a:xfrm>
            <a:off x="916894" y="904725"/>
            <a:ext cx="8685063" cy="1323439"/>
          </a:xfrm>
          <a:prstGeom prst="rect">
            <a:avLst/>
          </a:prstGeom>
          <a:noFill/>
        </p:spPr>
        <p:txBody>
          <a:bodyPr wrap="square" rtlCol="0">
            <a:spAutoFit/>
          </a:bodyPr>
          <a:lstStyle/>
          <a:p>
            <a:pPr>
              <a:spcAft>
                <a:spcPts val="200"/>
              </a:spcAft>
            </a:pPr>
            <a:r>
              <a:rPr lang="it-IT" sz="2000" dirty="0"/>
              <a:t>Verso la metà dell’Ottocento, la scoperta di </a:t>
            </a:r>
            <a:r>
              <a:rPr lang="it-IT" sz="2000" b="1" dirty="0"/>
              <a:t>grandi giacimenti in Belgio e Germania </a:t>
            </a:r>
            <a:r>
              <a:rPr lang="it-IT" sz="2000" dirty="0"/>
              <a:t>rese disponibili grandi quantità di materie prime e stimolò lo sviluppo industriale in alcuni Paesi europei. In particolare, sorsero numerose </a:t>
            </a:r>
            <a:r>
              <a:rPr lang="it-IT" sz="2000" b="1" dirty="0"/>
              <a:t>industrie siderurgiche e meccaniche</a:t>
            </a:r>
            <a:r>
              <a:rPr lang="it-IT" sz="2000" dirty="0"/>
              <a:t> e furono potenziate le infrastrutture.</a:t>
            </a:r>
          </a:p>
        </p:txBody>
      </p:sp>
      <p:pic>
        <p:nvPicPr>
          <p:cNvPr id="3" name="Immagine 2" descr="Immagine che contiene uomo, vestiti, persone, gruppo&#10;&#10;Il contenuto generato dall'IA potrebbe non essere corretto.">
            <a:extLst>
              <a:ext uri="{FF2B5EF4-FFF2-40B4-BE49-F238E27FC236}">
                <a16:creationId xmlns:a16="http://schemas.microsoft.com/office/drawing/2014/main" id="{A66433F4-8488-C3AE-4FC6-B94A1E477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585" y="2357373"/>
            <a:ext cx="5770981" cy="3725111"/>
          </a:xfrm>
          <a:prstGeom prst="rect">
            <a:avLst/>
          </a:prstGeom>
        </p:spPr>
      </p:pic>
      <p:sp>
        <p:nvSpPr>
          <p:cNvPr id="6" name="CasellaDiTesto 5">
            <a:extLst>
              <a:ext uri="{FF2B5EF4-FFF2-40B4-BE49-F238E27FC236}">
                <a16:creationId xmlns:a16="http://schemas.microsoft.com/office/drawing/2014/main" id="{17A88F67-CFD6-A786-481C-44A26AC2DDD9}"/>
              </a:ext>
            </a:extLst>
          </p:cNvPr>
          <p:cNvSpPr txBox="1"/>
          <p:nvPr/>
        </p:nvSpPr>
        <p:spPr>
          <a:xfrm>
            <a:off x="916894" y="2228164"/>
            <a:ext cx="4986949" cy="3170099"/>
          </a:xfrm>
          <a:prstGeom prst="rect">
            <a:avLst/>
          </a:prstGeom>
          <a:noFill/>
        </p:spPr>
        <p:txBody>
          <a:bodyPr wrap="square">
            <a:spAutoFit/>
          </a:bodyPr>
          <a:lstStyle/>
          <a:p>
            <a:pPr>
              <a:spcAft>
                <a:spcPts val="200"/>
              </a:spcAft>
            </a:pPr>
            <a:r>
              <a:rPr lang="it-IT" sz="2000" dirty="0"/>
              <a:t>In altri Paesi europei, invece, non si verificò lo stesso sviluppo industriale. In </a:t>
            </a:r>
            <a:r>
              <a:rPr lang="it-IT" sz="2000" b="1" dirty="0"/>
              <a:t>Italia</a:t>
            </a:r>
            <a:r>
              <a:rPr lang="it-IT" sz="2000" dirty="0"/>
              <a:t>, per esempio, l’economia rimase prettamente agricola: </a:t>
            </a:r>
            <a:r>
              <a:rPr lang="it-IT" sz="2000" b="1" dirty="0"/>
              <a:t>alcune regioni del Centro-Nord </a:t>
            </a:r>
            <a:r>
              <a:rPr lang="it-IT" sz="2000" dirty="0"/>
              <a:t>furono interessate dalla meccanizzazione della produzione agricola, da un’industrializzazione avanzata nei settori tessile e meccanico e dalla costruzione delle prime tratte ferroviarie; nel </a:t>
            </a:r>
            <a:r>
              <a:rPr lang="it-IT" sz="2000" b="1" dirty="0"/>
              <a:t>Sud Italia</a:t>
            </a:r>
            <a:r>
              <a:rPr lang="it-IT" sz="2000" dirty="0"/>
              <a:t>, solo la zona di </a:t>
            </a:r>
            <a:r>
              <a:rPr lang="it-IT" sz="2000" b="1" dirty="0"/>
              <a:t>Napoli</a:t>
            </a:r>
            <a:r>
              <a:rPr lang="it-IT" sz="2000" dirty="0"/>
              <a:t> conobbe uno sviluppo simile.</a:t>
            </a:r>
          </a:p>
        </p:txBody>
      </p:sp>
    </p:spTree>
    <p:extLst>
      <p:ext uri="{BB962C8B-B14F-4D97-AF65-F5344CB8AC3E}">
        <p14:creationId xmlns:p14="http://schemas.microsoft.com/office/powerpoint/2010/main" val="1200252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11AB1-5F45-9EDE-0E8A-DFC3D6943EF4}"/>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9786DA05-D32A-6529-6EE9-7BD2EAF40FF4}"/>
              </a:ext>
            </a:extLst>
          </p:cNvPr>
          <p:cNvSpPr txBox="1"/>
          <p:nvPr/>
        </p:nvSpPr>
        <p:spPr>
          <a:xfrm>
            <a:off x="916892" y="904725"/>
            <a:ext cx="10642317" cy="1323439"/>
          </a:xfrm>
          <a:prstGeom prst="rect">
            <a:avLst/>
          </a:prstGeom>
          <a:noFill/>
        </p:spPr>
        <p:txBody>
          <a:bodyPr wrap="square" rtlCol="0">
            <a:spAutoFit/>
          </a:bodyPr>
          <a:lstStyle/>
          <a:p>
            <a:pPr>
              <a:spcAft>
                <a:spcPts val="200"/>
              </a:spcAft>
            </a:pPr>
            <a:r>
              <a:rPr lang="it-IT" sz="2000" dirty="0"/>
              <a:t>Nella seconda metà dell’Ottocento la </a:t>
            </a:r>
            <a:r>
              <a:rPr lang="it-IT" sz="2000" b="1" dirty="0"/>
              <a:t>produzione industriale</a:t>
            </a:r>
            <a:r>
              <a:rPr lang="it-IT" sz="2000" dirty="0"/>
              <a:t> passò da una piccola economia di mercato alla </a:t>
            </a:r>
            <a:r>
              <a:rPr lang="it-IT" sz="2000" b="1" dirty="0"/>
              <a:t>grande produzione in scala</a:t>
            </a:r>
            <a:r>
              <a:rPr lang="it-IT" sz="2000" dirty="0"/>
              <a:t>. Per limitare le perdite finanziarie si fece ricorso a </a:t>
            </a:r>
            <a:r>
              <a:rPr lang="it-IT" sz="2000" b="1" dirty="0"/>
              <a:t>nuove forme di investimento</a:t>
            </a:r>
            <a:r>
              <a:rPr lang="it-IT" sz="2000" dirty="0"/>
              <a:t>: nacquero le </a:t>
            </a:r>
            <a:r>
              <a:rPr lang="it-IT" sz="2000" b="1" dirty="0"/>
              <a:t>società per</a:t>
            </a:r>
            <a:r>
              <a:rPr lang="it-IT" sz="2000" dirty="0"/>
              <a:t> </a:t>
            </a:r>
            <a:r>
              <a:rPr lang="it-IT" sz="2000" b="1" dirty="0"/>
              <a:t>azioni</a:t>
            </a:r>
            <a:r>
              <a:rPr lang="it-IT" sz="2000" dirty="0"/>
              <a:t>, in cui ogni partecipante è proprietario di una quota di un’azienda in base alla percentuale di capitali versati. Inoltre, le industrie iniziarono a unirsi</a:t>
            </a:r>
          </a:p>
        </p:txBody>
      </p:sp>
      <p:pic>
        <p:nvPicPr>
          <p:cNvPr id="3" name="Immagine 2" descr="Immagine che contiene schizzo, disegno, dipinto, cavallo&#10;&#10;Il contenuto generato dall'IA potrebbe non essere corretto.">
            <a:extLst>
              <a:ext uri="{FF2B5EF4-FFF2-40B4-BE49-F238E27FC236}">
                <a16:creationId xmlns:a16="http://schemas.microsoft.com/office/drawing/2014/main" id="{A8545879-46F0-18DE-767E-C22011FEE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129" y="2390718"/>
            <a:ext cx="7513348" cy="3373977"/>
          </a:xfrm>
          <a:prstGeom prst="rect">
            <a:avLst/>
          </a:prstGeom>
        </p:spPr>
      </p:pic>
      <p:sp>
        <p:nvSpPr>
          <p:cNvPr id="6" name="CasellaDiTesto 5">
            <a:extLst>
              <a:ext uri="{FF2B5EF4-FFF2-40B4-BE49-F238E27FC236}">
                <a16:creationId xmlns:a16="http://schemas.microsoft.com/office/drawing/2014/main" id="{EE2E7975-171D-8E14-7155-6E75057AF03A}"/>
              </a:ext>
            </a:extLst>
          </p:cNvPr>
          <p:cNvSpPr txBox="1"/>
          <p:nvPr/>
        </p:nvSpPr>
        <p:spPr>
          <a:xfrm>
            <a:off x="916892" y="2162119"/>
            <a:ext cx="3028943" cy="4093428"/>
          </a:xfrm>
          <a:prstGeom prst="rect">
            <a:avLst/>
          </a:prstGeom>
          <a:noFill/>
        </p:spPr>
        <p:txBody>
          <a:bodyPr wrap="square">
            <a:spAutoFit/>
          </a:bodyPr>
          <a:lstStyle/>
          <a:p>
            <a:r>
              <a:rPr lang="it-IT" sz="2000" dirty="0"/>
              <a:t>tra di loro dando vita a </a:t>
            </a:r>
            <a:r>
              <a:rPr lang="it-IT" sz="2000" b="1" i="1" dirty="0"/>
              <a:t>trust</a:t>
            </a:r>
            <a:r>
              <a:rPr lang="it-IT" sz="2000" dirty="0"/>
              <a:t>, coalizioni di diverse società sotto un’unica direzione al fine di abbattere la concorrenza e controllare il mercato, o a </a:t>
            </a:r>
            <a:r>
              <a:rPr lang="it-IT" sz="2000" b="1" dirty="0"/>
              <a:t>cartelli</a:t>
            </a:r>
            <a:r>
              <a:rPr lang="it-IT" sz="2000" dirty="0"/>
              <a:t>, l’unione di società operanti nello stesso settore che mantengono la propria indipendenza ma insieme stipulano accordi sul controllo dei prezzi per spartirsi il mercato.</a:t>
            </a:r>
          </a:p>
        </p:txBody>
      </p:sp>
    </p:spTree>
    <p:extLst>
      <p:ext uri="{BB962C8B-B14F-4D97-AF65-F5344CB8AC3E}">
        <p14:creationId xmlns:p14="http://schemas.microsoft.com/office/powerpoint/2010/main" val="2371674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6B01D7C-DBE7-E293-E426-127BF515E2CE}"/>
              </a:ext>
            </a:extLst>
          </p:cNvPr>
          <p:cNvSpPr txBox="1"/>
          <p:nvPr/>
        </p:nvSpPr>
        <p:spPr>
          <a:xfrm>
            <a:off x="916893" y="904725"/>
            <a:ext cx="6398307" cy="5501506"/>
          </a:xfrm>
          <a:prstGeom prst="rect">
            <a:avLst/>
          </a:prstGeom>
          <a:noFill/>
        </p:spPr>
        <p:txBody>
          <a:bodyPr wrap="square" rtlCol="0">
            <a:spAutoFit/>
          </a:bodyPr>
          <a:lstStyle/>
          <a:p>
            <a:pPr>
              <a:spcAft>
                <a:spcPts val="500"/>
              </a:spcAft>
            </a:pPr>
            <a:r>
              <a:rPr lang="it-IT" sz="2400" b="1" dirty="0">
                <a:solidFill>
                  <a:srgbClr val="D02756"/>
                </a:solidFill>
              </a:rPr>
              <a:t>2. Il progresso scientifico e tecnico</a:t>
            </a:r>
            <a:endParaRPr lang="it-IT" sz="2000" dirty="0"/>
          </a:p>
          <a:p>
            <a:pPr>
              <a:spcAft>
                <a:spcPts val="200"/>
              </a:spcAft>
            </a:pPr>
            <a:r>
              <a:rPr lang="it-IT" sz="2000" dirty="0"/>
              <a:t>In breve tempo la produzione industriale aumentò. La straordinaria crescita industriale ed economica fu resa possibile dalla </a:t>
            </a:r>
            <a:r>
              <a:rPr lang="it-IT" sz="2000" b="1" dirty="0"/>
              <a:t>collaborazione sempre più stretta fra scienza e tecnica</a:t>
            </a:r>
            <a:r>
              <a:rPr lang="it-IT" sz="2000" dirty="0"/>
              <a:t>, </a:t>
            </a:r>
            <a:r>
              <a:rPr lang="it-IT" sz="2000" b="1" dirty="0"/>
              <a:t>fra produzione industriale e ricerca</a:t>
            </a:r>
            <a:r>
              <a:rPr lang="it-IT" sz="2000" dirty="0"/>
              <a:t>. Numerose furono le </a:t>
            </a:r>
            <a:r>
              <a:rPr lang="it-IT" sz="2000" b="1" dirty="0"/>
              <a:t>innovazioni scientifiche </a:t>
            </a:r>
            <a:r>
              <a:rPr lang="it-IT" sz="2000" dirty="0"/>
              <a:t>dell’epoca, che non solo influenzarono l’industria ma anche la vita delle persone:</a:t>
            </a:r>
          </a:p>
          <a:p>
            <a:pPr marL="342900" indent="-342900">
              <a:spcAft>
                <a:spcPts val="200"/>
              </a:spcAft>
              <a:buFont typeface="Arial" panose="020B0604020202020204" pitchFamily="34" charset="0"/>
              <a:buChar char="•"/>
            </a:pPr>
            <a:r>
              <a:rPr lang="it-IT" sz="2000" dirty="0">
                <a:effectLst/>
                <a:ea typeface="Calibri" panose="020F0502020204030204" pitchFamily="34" charset="0"/>
                <a:cs typeface="Calibri" panose="020F0502020204030204" pitchFamily="34" charset="0"/>
              </a:rPr>
              <a:t>se il carbone e il ferro avevano caratterizzato la Rivoluzione industriale in Inghilterra, ora venne messa a punto una nuova lega metallica, l’</a:t>
            </a:r>
            <a:r>
              <a:rPr lang="it-IT" sz="2000" b="1" dirty="0">
                <a:effectLst/>
                <a:ea typeface="Calibri" panose="020F0502020204030204" pitchFamily="34" charset="0"/>
                <a:cs typeface="Calibri" panose="020F0502020204030204" pitchFamily="34" charset="0"/>
              </a:rPr>
              <a:t>acciaio</a:t>
            </a:r>
            <a:r>
              <a:rPr lang="it-IT" sz="2000" dirty="0">
                <a:effectLst/>
                <a:ea typeface="Calibri" panose="020F0502020204030204" pitchFamily="34" charset="0"/>
                <a:cs typeface="Calibri" panose="020F0502020204030204" pitchFamily="34" charset="0"/>
              </a:rPr>
              <a:t>, più flessibile e resistente, che non solo venne impiegata nell’industria ma anche nella costruzione di strade ed edifici;</a:t>
            </a:r>
          </a:p>
          <a:p>
            <a:pPr marL="342900" indent="-342900">
              <a:spcAft>
                <a:spcPts val="200"/>
              </a:spcAft>
              <a:buFont typeface="Arial" panose="020B0604020202020204" pitchFamily="34" charset="0"/>
              <a:buChar char="•"/>
            </a:pPr>
            <a:r>
              <a:rPr lang="it-IT" sz="2000" dirty="0">
                <a:ea typeface="Calibri" panose="020F0502020204030204" pitchFamily="34" charset="0"/>
                <a:cs typeface="Calibri" panose="020F0502020204030204" pitchFamily="34" charset="0"/>
              </a:rPr>
              <a:t>la scoperta della </a:t>
            </a:r>
            <a:r>
              <a:rPr lang="it-IT" sz="2000" b="1" dirty="0">
                <a:ea typeface="Calibri" panose="020F0502020204030204" pitchFamily="34" charset="0"/>
                <a:cs typeface="Calibri" panose="020F0502020204030204" pitchFamily="34" charset="0"/>
              </a:rPr>
              <a:t>corrente alternata </a:t>
            </a:r>
            <a:r>
              <a:rPr lang="it-IT" sz="2000" dirty="0">
                <a:ea typeface="Calibri" panose="020F0502020204030204" pitchFamily="34" charset="0"/>
                <a:cs typeface="Calibri" panose="020F0502020204030204" pitchFamily="34" charset="0"/>
              </a:rPr>
              <a:t>da parte di Nikola Tesla rese possibile trasportare l’elettricità a grandi distanze. L’elettricità venne impiegata nel </a:t>
            </a:r>
            <a:r>
              <a:rPr lang="it-IT" sz="2000" b="1" dirty="0">
                <a:ea typeface="Calibri" panose="020F0502020204030204" pitchFamily="34" charset="0"/>
                <a:cs typeface="Calibri" panose="020F0502020204030204" pitchFamily="34" charset="0"/>
              </a:rPr>
              <a:t>riscaldamento</a:t>
            </a:r>
            <a:r>
              <a:rPr lang="it-IT" sz="2000" dirty="0">
                <a:ea typeface="Calibri" panose="020F0502020204030204" pitchFamily="34" charset="0"/>
                <a:cs typeface="Calibri" panose="020F0502020204030204" pitchFamily="34" charset="0"/>
              </a:rPr>
              <a:t>, nei </a:t>
            </a:r>
            <a:r>
              <a:rPr lang="it-IT" sz="2000" b="1" dirty="0">
                <a:ea typeface="Calibri" panose="020F0502020204030204" pitchFamily="34" charset="0"/>
                <a:cs typeface="Calibri" panose="020F0502020204030204" pitchFamily="34" charset="0"/>
              </a:rPr>
              <a:t>trasporti</a:t>
            </a:r>
            <a:r>
              <a:rPr lang="it-IT" sz="2000" dirty="0">
                <a:ea typeface="Calibri" panose="020F0502020204030204" pitchFamily="34" charset="0"/>
                <a:cs typeface="Calibri" panose="020F0502020204030204" pitchFamily="34" charset="0"/>
              </a:rPr>
              <a:t> e nell’</a:t>
            </a:r>
            <a:r>
              <a:rPr lang="it-IT" sz="2000" b="1" dirty="0">
                <a:ea typeface="Calibri" panose="020F0502020204030204" pitchFamily="34" charset="0"/>
                <a:cs typeface="Calibri" panose="020F0502020204030204" pitchFamily="34" charset="0"/>
              </a:rPr>
              <a:t>illuminazione</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urbana</a:t>
            </a:r>
            <a:r>
              <a:rPr lang="it-IT" sz="2000" dirty="0">
                <a:ea typeface="Calibri" panose="020F0502020204030204" pitchFamily="34" charset="0"/>
                <a:cs typeface="Calibri" panose="020F0502020204030204" pitchFamily="34" charset="0"/>
              </a:rPr>
              <a:t>: nel </a:t>
            </a:r>
            <a:r>
              <a:rPr lang="it-IT" sz="2000" b="1" dirty="0">
                <a:ea typeface="Calibri" panose="020F0502020204030204" pitchFamily="34" charset="0"/>
                <a:cs typeface="Calibri" panose="020F0502020204030204" pitchFamily="34" charset="0"/>
              </a:rPr>
              <a:t>1880</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Thomas</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Edison</a:t>
            </a:r>
            <a:r>
              <a:rPr lang="it-IT" sz="2000" dirty="0">
                <a:ea typeface="Calibri" panose="020F0502020204030204" pitchFamily="34" charset="0"/>
                <a:cs typeface="Calibri" panose="020F0502020204030204" pitchFamily="34" charset="0"/>
              </a:rPr>
              <a:t> inventò la </a:t>
            </a:r>
            <a:r>
              <a:rPr lang="it-IT" sz="2000" b="1" dirty="0">
                <a:ea typeface="Calibri" panose="020F0502020204030204" pitchFamily="34" charset="0"/>
                <a:cs typeface="Calibri" panose="020F0502020204030204" pitchFamily="34" charset="0"/>
              </a:rPr>
              <a:t>lampadina a incandescenza.</a:t>
            </a:r>
            <a:endParaRPr lang="it-IT" sz="2000" dirty="0">
              <a:ea typeface="Calibri" panose="020F0502020204030204" pitchFamily="34" charset="0"/>
              <a:cs typeface="Calibri" panose="020F0502020204030204" pitchFamily="34" charset="0"/>
            </a:endParaRPr>
          </a:p>
        </p:txBody>
      </p:sp>
      <p:pic>
        <p:nvPicPr>
          <p:cNvPr id="4" name="Immagine 3" descr="Immagine che contiene schizzo, interno, bianco e nero, modellato&#10;&#10;Il contenuto generato dall'IA potrebbe non essere corretto.">
            <a:extLst>
              <a:ext uri="{FF2B5EF4-FFF2-40B4-BE49-F238E27FC236}">
                <a16:creationId xmlns:a16="http://schemas.microsoft.com/office/drawing/2014/main" id="{97865A3A-7130-DE54-2297-616E4C7DF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274" y="1182359"/>
            <a:ext cx="4549606" cy="3339945"/>
          </a:xfrm>
          <a:prstGeom prst="rect">
            <a:avLst/>
          </a:prstGeom>
        </p:spPr>
      </p:pic>
    </p:spTree>
    <p:extLst>
      <p:ext uri="{BB962C8B-B14F-4D97-AF65-F5344CB8AC3E}">
        <p14:creationId xmlns:p14="http://schemas.microsoft.com/office/powerpoint/2010/main" val="63048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1F85B-703C-A08D-C471-B89A3A7717DB}"/>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B84AE0CA-C2E2-BC6A-87FA-B44C60A66A53}"/>
              </a:ext>
            </a:extLst>
          </p:cNvPr>
          <p:cNvSpPr txBox="1"/>
          <p:nvPr/>
        </p:nvSpPr>
        <p:spPr>
          <a:xfrm>
            <a:off x="916893" y="904725"/>
            <a:ext cx="6398307" cy="4452501"/>
          </a:xfrm>
          <a:prstGeom prst="rect">
            <a:avLst/>
          </a:prstGeom>
          <a:noFill/>
        </p:spPr>
        <p:txBody>
          <a:bodyPr wrap="square" rtlCol="0">
            <a:spAutoFit/>
          </a:bodyPr>
          <a:lstStyle/>
          <a:p>
            <a:pPr marL="342900" indent="-342900">
              <a:spcAft>
                <a:spcPts val="200"/>
              </a:spcAft>
              <a:buFont typeface="Arial" panose="020B0604020202020204" pitchFamily="34" charset="0"/>
              <a:buChar char="•"/>
            </a:pPr>
            <a:r>
              <a:rPr lang="it-IT" sz="2000" dirty="0">
                <a:ea typeface="Calibri" panose="020F0502020204030204" pitchFamily="34" charset="0"/>
                <a:cs typeface="Calibri" panose="020F0502020204030204" pitchFamily="34" charset="0"/>
              </a:rPr>
              <a:t>la diffusione dell’elettricità rese possibile nuove invenzioni che cambiarono le comunicazioni: il </a:t>
            </a:r>
            <a:r>
              <a:rPr lang="it-IT" sz="2000" b="1" dirty="0">
                <a:ea typeface="Calibri" panose="020F0502020204030204" pitchFamily="34" charset="0"/>
                <a:cs typeface="Calibri" panose="020F0502020204030204" pitchFamily="34" charset="0"/>
              </a:rPr>
              <a:t>telegrafo</a:t>
            </a:r>
            <a:r>
              <a:rPr lang="it-IT" sz="2000" dirty="0">
                <a:ea typeface="Calibri" panose="020F0502020204030204" pitchFamily="34" charset="0"/>
                <a:cs typeface="Calibri" panose="020F0502020204030204" pitchFamily="34" charset="0"/>
              </a:rPr>
              <a:t>, inventato da </a:t>
            </a:r>
            <a:r>
              <a:rPr lang="it-IT" sz="2000" b="1" dirty="0">
                <a:ea typeface="Calibri" panose="020F0502020204030204" pitchFamily="34" charset="0"/>
                <a:cs typeface="Calibri" panose="020F0502020204030204" pitchFamily="34" charset="0"/>
              </a:rPr>
              <a:t>Samuel Morse</a:t>
            </a:r>
            <a:r>
              <a:rPr lang="it-IT" sz="2000" dirty="0">
                <a:ea typeface="Calibri" panose="020F0502020204030204" pitchFamily="34" charset="0"/>
                <a:cs typeface="Calibri" panose="020F0502020204030204" pitchFamily="34" charset="0"/>
              </a:rPr>
              <a:t> nel 1837, e il </a:t>
            </a:r>
            <a:r>
              <a:rPr lang="it-IT" sz="2000" b="1" dirty="0">
                <a:ea typeface="Calibri" panose="020F0502020204030204" pitchFamily="34" charset="0"/>
                <a:cs typeface="Calibri" panose="020F0502020204030204" pitchFamily="34" charset="0"/>
              </a:rPr>
              <a:t>telefono</a:t>
            </a:r>
            <a:r>
              <a:rPr lang="it-IT" sz="2000" dirty="0">
                <a:ea typeface="Calibri" panose="020F0502020204030204" pitchFamily="34" charset="0"/>
                <a:cs typeface="Calibri" panose="020F0502020204030204" pitchFamily="34" charset="0"/>
              </a:rPr>
              <a:t>, inventato da </a:t>
            </a:r>
            <a:r>
              <a:rPr lang="it-IT" sz="2000" b="1" dirty="0">
                <a:ea typeface="Calibri" panose="020F0502020204030204" pitchFamily="34" charset="0"/>
                <a:cs typeface="Calibri" panose="020F0502020204030204" pitchFamily="34" charset="0"/>
              </a:rPr>
              <a:t>Antonio Meucci</a:t>
            </a:r>
            <a:r>
              <a:rPr lang="it-IT" sz="2000" dirty="0">
                <a:ea typeface="Calibri" panose="020F0502020204030204" pitchFamily="34" charset="0"/>
                <a:cs typeface="Calibri" panose="020F0502020204030204" pitchFamily="34" charset="0"/>
              </a:rPr>
              <a:t> e messo a punto da </a:t>
            </a:r>
            <a:r>
              <a:rPr lang="it-IT" sz="2000" b="1" dirty="0">
                <a:ea typeface="Calibri" panose="020F0502020204030204" pitchFamily="34" charset="0"/>
                <a:cs typeface="Calibri" panose="020F0502020204030204" pitchFamily="34" charset="0"/>
              </a:rPr>
              <a:t>Alexander Graham Bell</a:t>
            </a:r>
            <a:r>
              <a:rPr lang="it-IT" sz="2000" dirty="0">
                <a:ea typeface="Calibri" panose="020F0502020204030204" pitchFamily="34" charset="0"/>
                <a:cs typeface="Calibri" panose="020F0502020204030204" pitchFamily="34" charset="0"/>
              </a:rPr>
              <a:t> nel 1876. Furono inventati anche il </a:t>
            </a:r>
            <a:r>
              <a:rPr lang="it-IT" sz="2000" b="1" dirty="0">
                <a:ea typeface="Calibri" panose="020F0502020204030204" pitchFamily="34" charset="0"/>
                <a:cs typeface="Calibri" panose="020F0502020204030204" pitchFamily="34" charset="0"/>
              </a:rPr>
              <a:t>tram elettrico</a:t>
            </a:r>
            <a:r>
              <a:rPr lang="it-IT" sz="2000" dirty="0">
                <a:ea typeface="Calibri" panose="020F0502020204030204" pitchFamily="34" charset="0"/>
                <a:cs typeface="Calibri" panose="020F0502020204030204" pitchFamily="34" charset="0"/>
              </a:rPr>
              <a:t>, la </a:t>
            </a:r>
            <a:r>
              <a:rPr lang="it-IT" sz="2000" b="1" dirty="0">
                <a:ea typeface="Calibri" panose="020F0502020204030204" pitchFamily="34" charset="0"/>
                <a:cs typeface="Calibri" panose="020F0502020204030204" pitchFamily="34" charset="0"/>
              </a:rPr>
              <a:t>radio</a:t>
            </a:r>
            <a:r>
              <a:rPr lang="it-IT" sz="2000" dirty="0">
                <a:ea typeface="Calibri" panose="020F0502020204030204" pitchFamily="34" charset="0"/>
                <a:cs typeface="Calibri" panose="020F0502020204030204" pitchFamily="34" charset="0"/>
              </a:rPr>
              <a:t>, il </a:t>
            </a:r>
            <a:r>
              <a:rPr lang="it-IT" sz="2000" b="1" dirty="0">
                <a:ea typeface="Calibri" panose="020F0502020204030204" pitchFamily="34" charset="0"/>
                <a:cs typeface="Calibri" panose="020F0502020204030204" pitchFamily="34" charset="0"/>
              </a:rPr>
              <a:t>grammofono</a:t>
            </a:r>
            <a:r>
              <a:rPr lang="it-IT" sz="2000" dirty="0">
                <a:ea typeface="Calibri" panose="020F0502020204030204" pitchFamily="34" charset="0"/>
                <a:cs typeface="Calibri" panose="020F0502020204030204" pitchFamily="34" charset="0"/>
              </a:rPr>
              <a:t>, la </a:t>
            </a:r>
            <a:r>
              <a:rPr lang="it-IT" sz="2000" b="1" dirty="0">
                <a:ea typeface="Calibri" panose="020F0502020204030204" pitchFamily="34" charset="0"/>
                <a:cs typeface="Calibri" panose="020F0502020204030204" pitchFamily="34" charset="0"/>
              </a:rPr>
              <a:t>fotografia</a:t>
            </a:r>
            <a:r>
              <a:rPr lang="it-IT" sz="2000" dirty="0">
                <a:ea typeface="Calibri" panose="020F0502020204030204" pitchFamily="34" charset="0"/>
                <a:cs typeface="Calibri" panose="020F0502020204030204" pitchFamily="34" charset="0"/>
              </a:rPr>
              <a:t> e il </a:t>
            </a:r>
            <a:r>
              <a:rPr lang="it-IT" sz="2000" b="1" dirty="0">
                <a:ea typeface="Calibri" panose="020F0502020204030204" pitchFamily="34" charset="0"/>
                <a:cs typeface="Calibri" panose="020F0502020204030204" pitchFamily="34" charset="0"/>
              </a:rPr>
              <a:t>cinematografo</a:t>
            </a:r>
            <a:r>
              <a:rPr lang="it-IT" sz="2000" dirty="0">
                <a:ea typeface="Calibri" panose="020F0502020204030204" pitchFamily="34" charset="0"/>
                <a:cs typeface="Calibri" panose="020F0502020204030204" pitchFamily="34" charset="0"/>
              </a:rPr>
              <a:t>;</a:t>
            </a:r>
          </a:p>
          <a:p>
            <a:pPr marL="342900" indent="-342900">
              <a:spcAft>
                <a:spcPts val="200"/>
              </a:spcAft>
              <a:buFont typeface="Arial" panose="020B0604020202020204" pitchFamily="34" charset="0"/>
              <a:buChar char="•"/>
            </a:pPr>
            <a:r>
              <a:rPr lang="it-IT" sz="2000" dirty="0">
                <a:ea typeface="Calibri" panose="020F0502020204030204" pitchFamily="34" charset="0"/>
                <a:cs typeface="Calibri" panose="020F0502020204030204" pitchFamily="34" charset="0"/>
              </a:rPr>
              <a:t>furono potenziati i </a:t>
            </a:r>
            <a:r>
              <a:rPr lang="it-IT" sz="2000" b="1" dirty="0">
                <a:ea typeface="Calibri" panose="020F0502020204030204" pitchFamily="34" charset="0"/>
                <a:cs typeface="Calibri" panose="020F0502020204030204" pitchFamily="34" charset="0"/>
              </a:rPr>
              <a:t>treni</a:t>
            </a:r>
            <a:r>
              <a:rPr lang="it-IT" sz="2000" dirty="0">
                <a:ea typeface="Calibri" panose="020F0502020204030204" pitchFamily="34" charset="0"/>
                <a:cs typeface="Calibri" panose="020F0502020204030204" pitchFamily="34" charset="0"/>
              </a:rPr>
              <a:t> e le </a:t>
            </a:r>
            <a:r>
              <a:rPr lang="it-IT" sz="2000" b="1" dirty="0">
                <a:ea typeface="Calibri" panose="020F0502020204030204" pitchFamily="34" charset="0"/>
                <a:cs typeface="Calibri" panose="020F0502020204030204" pitchFamily="34" charset="0"/>
              </a:rPr>
              <a:t>navi a vapore</a:t>
            </a:r>
            <a:r>
              <a:rPr lang="it-IT" sz="2000" dirty="0">
                <a:ea typeface="Calibri" panose="020F0502020204030204" pitchFamily="34" charset="0"/>
                <a:cs typeface="Calibri" panose="020F0502020204030204" pitchFamily="34" charset="0"/>
              </a:rPr>
              <a:t>, utilizzati per il trasporto delle merci e delle persone;</a:t>
            </a:r>
          </a:p>
          <a:p>
            <a:pPr marL="342900" indent="-342900">
              <a:spcAft>
                <a:spcPts val="200"/>
              </a:spcAft>
              <a:buFont typeface="Arial" panose="020B0604020202020204" pitchFamily="34" charset="0"/>
              <a:buChar char="•"/>
            </a:pPr>
            <a:r>
              <a:rPr lang="it-IT" sz="2000" dirty="0">
                <a:ea typeface="Calibri" panose="020F0502020204030204" pitchFamily="34" charset="0"/>
                <a:cs typeface="Calibri" panose="020F0502020204030204" pitchFamily="34" charset="0"/>
              </a:rPr>
              <a:t>gli studi nel campo della chimica conobbero un grande sviluppo, che rese possibile la produzione di </a:t>
            </a:r>
            <a:r>
              <a:rPr lang="it-IT" sz="2000" b="1" dirty="0">
                <a:ea typeface="Calibri" panose="020F0502020204030204" pitchFamily="34" charset="0"/>
                <a:cs typeface="Calibri" panose="020F0502020204030204" pitchFamily="34" charset="0"/>
              </a:rPr>
              <a:t>materiali</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tessili artificiali</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carta</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coloranti</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plastica</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ceramica</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medicinali</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esplosivi</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concimi</a:t>
            </a:r>
            <a:r>
              <a:rPr lang="it-IT" sz="2000" dirty="0">
                <a:ea typeface="Calibri" panose="020F0502020204030204" pitchFamily="34" charset="0"/>
                <a:cs typeface="Calibri" panose="020F0502020204030204" pitchFamily="34" charset="0"/>
              </a:rPr>
              <a:t> e persino </a:t>
            </a:r>
            <a:r>
              <a:rPr lang="it-IT" sz="2000" b="1" dirty="0">
                <a:ea typeface="Calibri" panose="020F0502020204030204" pitchFamily="34" charset="0"/>
                <a:cs typeface="Calibri" panose="020F0502020204030204" pitchFamily="34" charset="0"/>
              </a:rPr>
              <a:t>alluminio</a:t>
            </a:r>
            <a:r>
              <a:rPr lang="it-IT" sz="2000" dirty="0">
                <a:ea typeface="Calibri" panose="020F0502020204030204" pitchFamily="34" charset="0"/>
                <a:cs typeface="Calibri" panose="020F0502020204030204" pitchFamily="34" charset="0"/>
              </a:rPr>
              <a:t>, e la nascita dell’</a:t>
            </a:r>
            <a:r>
              <a:rPr lang="it-IT" sz="2000" b="1" dirty="0">
                <a:ea typeface="Calibri" panose="020F0502020204030204" pitchFamily="34" charset="0"/>
                <a:cs typeface="Calibri" panose="020F0502020204030204" pitchFamily="34" charset="0"/>
              </a:rPr>
              <a:t>industria</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chimica.</a:t>
            </a:r>
            <a:endParaRPr lang="it-IT" sz="2000" dirty="0">
              <a:ea typeface="Calibri" panose="020F0502020204030204" pitchFamily="34" charset="0"/>
              <a:cs typeface="Calibri" panose="020F0502020204030204" pitchFamily="34" charset="0"/>
            </a:endParaRPr>
          </a:p>
        </p:txBody>
      </p:sp>
      <p:pic>
        <p:nvPicPr>
          <p:cNvPr id="4" name="Immagine 3" descr="Immagine che contiene vestiti, dipinto, Viso umano, uomo&#10;&#10;Il contenuto generato dall'IA potrebbe non essere corretto.">
            <a:extLst>
              <a:ext uri="{FF2B5EF4-FFF2-40B4-BE49-F238E27FC236}">
                <a16:creationId xmlns:a16="http://schemas.microsoft.com/office/drawing/2014/main" id="{E535A698-4E0A-98CB-37F7-4F0F229A2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013" y="919370"/>
            <a:ext cx="3378472" cy="5019260"/>
          </a:xfrm>
          <a:prstGeom prst="rect">
            <a:avLst/>
          </a:prstGeom>
        </p:spPr>
      </p:pic>
    </p:spTree>
    <p:extLst>
      <p:ext uri="{BB962C8B-B14F-4D97-AF65-F5344CB8AC3E}">
        <p14:creationId xmlns:p14="http://schemas.microsoft.com/office/powerpoint/2010/main" val="1254014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867C3-11CB-03B7-98C7-3380CFAC0D90}"/>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917FFB11-E3DD-7F8E-BCFC-5F57721A2FCB}"/>
              </a:ext>
            </a:extLst>
          </p:cNvPr>
          <p:cNvSpPr txBox="1"/>
          <p:nvPr/>
        </p:nvSpPr>
        <p:spPr>
          <a:xfrm>
            <a:off x="916894" y="904725"/>
            <a:ext cx="5354698" cy="4119076"/>
          </a:xfrm>
          <a:prstGeom prst="rect">
            <a:avLst/>
          </a:prstGeom>
          <a:noFill/>
        </p:spPr>
        <p:txBody>
          <a:bodyPr wrap="square" rtlCol="0">
            <a:spAutoFit/>
          </a:bodyPr>
          <a:lstStyle/>
          <a:p>
            <a:pPr marL="342900" indent="-342900">
              <a:spcAft>
                <a:spcPts val="200"/>
              </a:spcAft>
              <a:buFont typeface="Arial" panose="020B0604020202020204" pitchFamily="34" charset="0"/>
              <a:buChar char="•"/>
            </a:pPr>
            <a:r>
              <a:rPr lang="it-IT" sz="2000" dirty="0">
                <a:ea typeface="Calibri" panose="020F0502020204030204" pitchFamily="34" charset="0"/>
                <a:cs typeface="Calibri" panose="020F0502020204030204" pitchFamily="34" charset="0"/>
              </a:rPr>
              <a:t>nuove scoperte e invenzioni caratterizzarono anche il campo della </a:t>
            </a:r>
            <a:r>
              <a:rPr lang="it-IT" sz="2000" b="1" dirty="0">
                <a:ea typeface="Calibri" panose="020F0502020204030204" pitchFamily="34" charset="0"/>
                <a:cs typeface="Calibri" panose="020F0502020204030204" pitchFamily="34" charset="0"/>
              </a:rPr>
              <a:t>medicina</a:t>
            </a:r>
            <a:r>
              <a:rPr lang="it-IT" sz="2000" dirty="0">
                <a:ea typeface="Calibri" panose="020F0502020204030204" pitchFamily="34" charset="0"/>
                <a:cs typeface="Calibri" panose="020F0502020204030204" pitchFamily="34" charset="0"/>
              </a:rPr>
              <a:t>: furono inventati nuovi farmaci, come l’</a:t>
            </a:r>
            <a:r>
              <a:rPr lang="it-IT" sz="2000" b="1" dirty="0">
                <a:ea typeface="Calibri" panose="020F0502020204030204" pitchFamily="34" charset="0"/>
                <a:cs typeface="Calibri" panose="020F0502020204030204" pitchFamily="34" charset="0"/>
              </a:rPr>
              <a:t>aspirina</a:t>
            </a:r>
            <a:r>
              <a:rPr lang="it-IT" sz="2000" dirty="0">
                <a:ea typeface="Calibri" panose="020F0502020204030204" pitchFamily="34" charset="0"/>
                <a:cs typeface="Calibri" panose="020F0502020204030204" pitchFamily="34" charset="0"/>
              </a:rPr>
              <a:t>, furono scoperti il bacillo della tubercolosi e il ciclo della malaria e introdotti gli anestetici nelle operazioni chirurgiche. </a:t>
            </a:r>
            <a:r>
              <a:rPr lang="it-IT" sz="2000" b="1" dirty="0">
                <a:ea typeface="Calibri" panose="020F0502020204030204" pitchFamily="34" charset="0"/>
                <a:cs typeface="Calibri" panose="020F0502020204030204" pitchFamily="34" charset="0"/>
              </a:rPr>
              <a:t>Louis</a:t>
            </a:r>
            <a:r>
              <a:rPr lang="it-IT" sz="2000" dirty="0">
                <a:ea typeface="Calibri" panose="020F0502020204030204" pitchFamily="34" charset="0"/>
                <a:cs typeface="Calibri" panose="020F0502020204030204" pitchFamily="34" charset="0"/>
              </a:rPr>
              <a:t> </a:t>
            </a:r>
            <a:r>
              <a:rPr lang="it-IT" sz="2000" b="1" dirty="0">
                <a:ea typeface="Calibri" panose="020F0502020204030204" pitchFamily="34" charset="0"/>
                <a:cs typeface="Calibri" panose="020F0502020204030204" pitchFamily="34" charset="0"/>
              </a:rPr>
              <a:t>Pasteur</a:t>
            </a:r>
            <a:r>
              <a:rPr lang="it-IT" sz="2000" dirty="0">
                <a:ea typeface="Calibri" panose="020F0502020204030204" pitchFamily="34" charset="0"/>
                <a:cs typeface="Calibri" panose="020F0502020204030204" pitchFamily="34" charset="0"/>
              </a:rPr>
              <a:t> mise a punto il metodo della </a:t>
            </a:r>
            <a:r>
              <a:rPr lang="it-IT" sz="2000" b="1" dirty="0">
                <a:ea typeface="Calibri" panose="020F0502020204030204" pitchFamily="34" charset="0"/>
                <a:cs typeface="Calibri" panose="020F0502020204030204" pitchFamily="34" charset="0"/>
              </a:rPr>
              <a:t>pastorizzazione</a:t>
            </a:r>
            <a:r>
              <a:rPr lang="it-IT" sz="2000" dirty="0">
                <a:ea typeface="Calibri" panose="020F0502020204030204" pitchFamily="34" charset="0"/>
                <a:cs typeface="Calibri" panose="020F0502020204030204" pitchFamily="34" charset="0"/>
              </a:rPr>
              <a:t>, mentre il medico </a:t>
            </a:r>
            <a:r>
              <a:rPr lang="it-IT" sz="2000" b="1" dirty="0" err="1">
                <a:ea typeface="Calibri" panose="020F0502020204030204" pitchFamily="34" charset="0"/>
                <a:cs typeface="Calibri" panose="020F0502020204030204" pitchFamily="34" charset="0"/>
              </a:rPr>
              <a:t>Ign</a:t>
            </a:r>
            <a:r>
              <a:rPr lang="it-IT" sz="2000" b="1" dirty="0" err="1">
                <a:latin typeface="Calibri" panose="020F0502020204030204" pitchFamily="34" charset="0"/>
                <a:ea typeface="Calibri" panose="020F0502020204030204" pitchFamily="34" charset="0"/>
                <a:cs typeface="Calibri" panose="020F0502020204030204" pitchFamily="34" charset="0"/>
              </a:rPr>
              <a:t>ác</a:t>
            </a:r>
            <a:r>
              <a:rPr lang="it-IT" sz="2000" b="1" dirty="0">
                <a:latin typeface="Calibri" panose="020F0502020204030204" pitchFamily="34" charset="0"/>
                <a:ea typeface="Calibri" panose="020F0502020204030204" pitchFamily="34" charset="0"/>
                <a:cs typeface="Calibri" panose="020F0502020204030204" pitchFamily="34" charset="0"/>
              </a:rPr>
              <a:t> </a:t>
            </a:r>
            <a:r>
              <a:rPr lang="it-IT" sz="2000" b="1" dirty="0" err="1">
                <a:latin typeface="Calibri" panose="020F0502020204030204" pitchFamily="34" charset="0"/>
                <a:ea typeface="Calibri" panose="020F0502020204030204" pitchFamily="34" charset="0"/>
                <a:cs typeface="Calibri" panose="020F0502020204030204" pitchFamily="34" charset="0"/>
              </a:rPr>
              <a:t>Fülöp</a:t>
            </a:r>
            <a:r>
              <a:rPr lang="it-IT" sz="2000" b="1" dirty="0">
                <a:latin typeface="Calibri" panose="020F0502020204030204" pitchFamily="34" charset="0"/>
                <a:ea typeface="Calibri" panose="020F0502020204030204" pitchFamily="34" charset="0"/>
                <a:cs typeface="Calibri" panose="020F0502020204030204" pitchFamily="34" charset="0"/>
              </a:rPr>
              <a:t> Semmelweis </a:t>
            </a:r>
            <a:r>
              <a:rPr lang="it-IT" sz="2000" dirty="0">
                <a:latin typeface="Calibri" panose="020F0502020204030204" pitchFamily="34" charset="0"/>
                <a:ea typeface="Calibri" panose="020F0502020204030204" pitchFamily="34" charset="0"/>
                <a:cs typeface="Calibri" panose="020F0502020204030204" pitchFamily="34" charset="0"/>
              </a:rPr>
              <a:t>si rese conto che l’</a:t>
            </a:r>
            <a:r>
              <a:rPr lang="it-IT" sz="2000" b="1" dirty="0">
                <a:latin typeface="Calibri" panose="020F0502020204030204" pitchFamily="34" charset="0"/>
                <a:ea typeface="Calibri" panose="020F0502020204030204" pitchFamily="34" charset="0"/>
                <a:cs typeface="Calibri" panose="020F0502020204030204" pitchFamily="34" charset="0"/>
              </a:rPr>
              <a:t>assenza</a:t>
            </a:r>
            <a:r>
              <a:rPr lang="it-IT" sz="2000" dirty="0">
                <a:latin typeface="Calibri" panose="020F0502020204030204" pitchFamily="34" charset="0"/>
                <a:ea typeface="Calibri" panose="020F0502020204030204" pitchFamily="34" charset="0"/>
                <a:cs typeface="Calibri" panose="020F0502020204030204" pitchFamily="34" charset="0"/>
              </a:rPr>
              <a:t> </a:t>
            </a:r>
            <a:r>
              <a:rPr lang="it-IT" sz="2000" b="1" dirty="0">
                <a:latin typeface="Calibri" panose="020F0502020204030204" pitchFamily="34" charset="0"/>
                <a:ea typeface="Calibri" panose="020F0502020204030204" pitchFamily="34" charset="0"/>
                <a:cs typeface="Calibri" panose="020F0502020204030204" pitchFamily="34" charset="0"/>
              </a:rPr>
              <a:t>di igiene </a:t>
            </a:r>
            <a:r>
              <a:rPr lang="it-IT" sz="2000" dirty="0">
                <a:latin typeface="Calibri" panose="020F0502020204030204" pitchFamily="34" charset="0"/>
                <a:ea typeface="Calibri" panose="020F0502020204030204" pitchFamily="34" charset="0"/>
                <a:cs typeface="Calibri" panose="020F0502020204030204" pitchFamily="34" charset="0"/>
              </a:rPr>
              <a:t>dei medici negli ospedali determinava la morte di numerose donne partorienti per </a:t>
            </a:r>
            <a:r>
              <a:rPr lang="it-IT" sz="2000" b="1" dirty="0">
                <a:latin typeface="Calibri" panose="020F0502020204030204" pitchFamily="34" charset="0"/>
                <a:ea typeface="Calibri" panose="020F0502020204030204" pitchFamily="34" charset="0"/>
                <a:cs typeface="Calibri" panose="020F0502020204030204" pitchFamily="34" charset="0"/>
              </a:rPr>
              <a:t>infezione</a:t>
            </a:r>
            <a:r>
              <a:rPr lang="it-IT" sz="2000" dirty="0">
                <a:latin typeface="Calibri" panose="020F0502020204030204" pitchFamily="34" charset="0"/>
                <a:ea typeface="Calibri" panose="020F0502020204030204" pitchFamily="34" charset="0"/>
                <a:cs typeface="Calibri" panose="020F0502020204030204" pitchFamily="34" charset="0"/>
              </a:rPr>
              <a:t>;</a:t>
            </a:r>
            <a:endParaRPr lang="it-IT" sz="2000" dirty="0">
              <a:ea typeface="Calibri" panose="020F0502020204030204" pitchFamily="34" charset="0"/>
              <a:cs typeface="Calibri" panose="020F0502020204030204" pitchFamily="34" charset="0"/>
            </a:endParaRPr>
          </a:p>
          <a:p>
            <a:pPr marL="342900" indent="-342900">
              <a:spcAft>
                <a:spcPts val="200"/>
              </a:spcAft>
              <a:buFont typeface="Arial" panose="020B0604020202020204" pitchFamily="34" charset="0"/>
              <a:buChar char="•"/>
            </a:pPr>
            <a:r>
              <a:rPr lang="it-IT" sz="2000" dirty="0">
                <a:ea typeface="Calibri" panose="020F0502020204030204" pitchFamily="34" charset="0"/>
                <a:cs typeface="Calibri" panose="020F0502020204030204" pitchFamily="34" charset="0"/>
              </a:rPr>
              <a:t>nel </a:t>
            </a:r>
            <a:r>
              <a:rPr lang="it-IT" sz="2000" b="1" dirty="0">
                <a:ea typeface="Calibri" panose="020F0502020204030204" pitchFamily="34" charset="0"/>
                <a:cs typeface="Calibri" panose="020F0502020204030204" pitchFamily="34" charset="0"/>
              </a:rPr>
              <a:t>1853</a:t>
            </a:r>
            <a:r>
              <a:rPr lang="it-IT" sz="2000" dirty="0">
                <a:ea typeface="Calibri" panose="020F0502020204030204" pitchFamily="34" charset="0"/>
                <a:cs typeface="Calibri" panose="020F0502020204030204" pitchFamily="34" charset="0"/>
              </a:rPr>
              <a:t> fu brevettato il </a:t>
            </a:r>
            <a:r>
              <a:rPr lang="it-IT" sz="2000" b="1" dirty="0">
                <a:ea typeface="Calibri" panose="020F0502020204030204" pitchFamily="34" charset="0"/>
                <a:cs typeface="Calibri" panose="020F0502020204030204" pitchFamily="34" charset="0"/>
              </a:rPr>
              <a:t>primo motore a scoppio</a:t>
            </a:r>
            <a:r>
              <a:rPr lang="it-IT" sz="2000" dirty="0">
                <a:ea typeface="Calibri" panose="020F0502020204030204" pitchFamily="34" charset="0"/>
                <a:cs typeface="Calibri" panose="020F0502020204030204" pitchFamily="34" charset="0"/>
              </a:rPr>
              <a:t>.</a:t>
            </a:r>
          </a:p>
        </p:txBody>
      </p:sp>
      <p:pic>
        <p:nvPicPr>
          <p:cNvPr id="4" name="Immagine 3" descr="Immagine che contiene persona, Viso umano, interno, vestiti&#10;&#10;Il contenuto generato dall'IA potrebbe non essere corretto.">
            <a:extLst>
              <a:ext uri="{FF2B5EF4-FFF2-40B4-BE49-F238E27FC236}">
                <a16:creationId xmlns:a16="http://schemas.microsoft.com/office/drawing/2014/main" id="{3E8A10CE-F981-078A-68FA-BEA3557D6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2496" y="983974"/>
            <a:ext cx="4352610" cy="4890052"/>
          </a:xfrm>
          <a:prstGeom prst="rect">
            <a:avLst/>
          </a:prstGeom>
        </p:spPr>
      </p:pic>
    </p:spTree>
    <p:extLst>
      <p:ext uri="{BB962C8B-B14F-4D97-AF65-F5344CB8AC3E}">
        <p14:creationId xmlns:p14="http://schemas.microsoft.com/office/powerpoint/2010/main" val="3728482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40983EBC-8B4D-700C-4255-11F314C632F4}"/>
              </a:ext>
            </a:extLst>
          </p:cNvPr>
          <p:cNvSpPr txBox="1"/>
          <p:nvPr/>
        </p:nvSpPr>
        <p:spPr>
          <a:xfrm>
            <a:off x="916892" y="904725"/>
            <a:ext cx="10662195" cy="1449115"/>
          </a:xfrm>
          <a:prstGeom prst="rect">
            <a:avLst/>
          </a:prstGeom>
          <a:noFill/>
        </p:spPr>
        <p:txBody>
          <a:bodyPr wrap="square" rtlCol="0">
            <a:spAutoFit/>
          </a:bodyPr>
          <a:lstStyle/>
          <a:p>
            <a:pPr>
              <a:spcAft>
                <a:spcPts val="500"/>
              </a:spcAft>
            </a:pPr>
            <a:r>
              <a:rPr lang="it-IT" sz="2400" b="1" dirty="0">
                <a:solidFill>
                  <a:srgbClr val="D02756"/>
                </a:solidFill>
              </a:rPr>
              <a:t>3. I cambiamenti nella società</a:t>
            </a:r>
            <a:endParaRPr lang="it-IT" sz="2000" dirty="0"/>
          </a:p>
          <a:p>
            <a:pPr>
              <a:spcAft>
                <a:spcPts val="200"/>
              </a:spcAft>
            </a:pPr>
            <a:r>
              <a:rPr lang="it-IT" sz="2000" dirty="0">
                <a:cs typeface="Calibri" panose="020F0502020204030204" pitchFamily="34" charset="0"/>
              </a:rPr>
              <a:t>Nell’Ottocento continuò la </a:t>
            </a:r>
            <a:r>
              <a:rPr lang="it-IT" sz="2000" b="1" dirty="0">
                <a:cs typeface="Calibri" panose="020F0502020204030204" pitchFamily="34" charset="0"/>
              </a:rPr>
              <a:t>crescita demografica</a:t>
            </a:r>
            <a:r>
              <a:rPr lang="it-IT" sz="2000" dirty="0">
                <a:cs typeface="Calibri" panose="020F0502020204030204" pitchFamily="34" charset="0"/>
              </a:rPr>
              <a:t> iniziata nel secolo precedente, grazie all’aumento della natalità e alle migliori condizioni igienico-sanitarie. A fine secolo la popolazione europea superò i 400 milioni di individui.</a:t>
            </a:r>
          </a:p>
        </p:txBody>
      </p:sp>
      <p:pic>
        <p:nvPicPr>
          <p:cNvPr id="3" name="Immagine 2" descr="Immagine che contiene vestiti, donna, funerale, schizzo&#10;&#10;Il contenuto generato dall'IA potrebbe non essere corretto.">
            <a:extLst>
              <a:ext uri="{FF2B5EF4-FFF2-40B4-BE49-F238E27FC236}">
                <a16:creationId xmlns:a16="http://schemas.microsoft.com/office/drawing/2014/main" id="{CC752845-C1EB-E9E7-B9D9-67B772D2A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0955" y="2240547"/>
            <a:ext cx="5667157" cy="3041374"/>
          </a:xfrm>
          <a:prstGeom prst="rect">
            <a:avLst/>
          </a:prstGeom>
        </p:spPr>
      </p:pic>
      <p:sp>
        <p:nvSpPr>
          <p:cNvPr id="7" name="CasellaDiTesto 6">
            <a:extLst>
              <a:ext uri="{FF2B5EF4-FFF2-40B4-BE49-F238E27FC236}">
                <a16:creationId xmlns:a16="http://schemas.microsoft.com/office/drawing/2014/main" id="{72D1B8E0-FC8E-D910-5D58-2DE744F11715}"/>
              </a:ext>
            </a:extLst>
          </p:cNvPr>
          <p:cNvSpPr txBox="1"/>
          <p:nvPr/>
        </p:nvSpPr>
        <p:spPr>
          <a:xfrm>
            <a:off x="916892" y="2240547"/>
            <a:ext cx="4995038" cy="4144724"/>
          </a:xfrm>
          <a:prstGeom prst="rect">
            <a:avLst/>
          </a:prstGeom>
          <a:noFill/>
        </p:spPr>
        <p:txBody>
          <a:bodyPr wrap="square">
            <a:spAutoFit/>
          </a:bodyPr>
          <a:lstStyle/>
          <a:p>
            <a:pPr>
              <a:spcAft>
                <a:spcPts val="200"/>
              </a:spcAft>
            </a:pPr>
            <a:r>
              <a:rPr lang="it-IT" sz="2000" dirty="0">
                <a:cs typeface="Calibri" panose="020F0502020204030204" pitchFamily="34" charset="0"/>
              </a:rPr>
              <a:t>Questo periodo di crescita, tuttavia, fu caratterizzato da diverse crisi:</a:t>
            </a:r>
          </a:p>
          <a:p>
            <a:pPr marL="342900" marR="0" lvl="0"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 partire dalla metà del secolo si verificarono le primi </a:t>
            </a:r>
            <a:r>
              <a:rPr kumimoji="0" lang="it-IT"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crisi</a:t>
            </a:r>
            <a:r>
              <a:rPr kumimoji="0" lang="it-IT"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a:t>
            </a:r>
            <a:r>
              <a:rPr kumimoji="0" lang="it-IT"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di</a:t>
            </a:r>
            <a:r>
              <a:rPr kumimoji="0" lang="it-IT"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a:t>
            </a:r>
            <a:r>
              <a:rPr kumimoji="0" lang="it-IT"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sovrapproduzione</a:t>
            </a:r>
            <a:r>
              <a:rPr kumimoji="0" lang="it-IT"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dovute all’eccessiva produzioni di merci rispetto alla richiesta effettiva del mercato, che determinavano un calo generale dei prezzi e la diminuzione dei salari, con il conseguente aumento del numero dei disoccupati;</a:t>
            </a:r>
          </a:p>
          <a:p>
            <a:pPr marL="342900" marR="0" lvl="0"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alle crisi di sovrapproduzione si aggiunse anche una grave </a:t>
            </a:r>
            <a:r>
              <a:rPr kumimoji="0" lang="it-IT"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carestia</a:t>
            </a:r>
            <a:r>
              <a:rPr kumimoji="0" lang="it-IT"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a:t>
            </a:r>
            <a:r>
              <a:rPr kumimoji="0" lang="it-IT" sz="2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agricola</a:t>
            </a:r>
            <a:r>
              <a:rPr kumimoji="0" lang="it-IT"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che colpì in particolar modo l’Irlanda.</a:t>
            </a:r>
          </a:p>
        </p:txBody>
      </p:sp>
    </p:spTree>
    <p:extLst>
      <p:ext uri="{BB962C8B-B14F-4D97-AF65-F5344CB8AC3E}">
        <p14:creationId xmlns:p14="http://schemas.microsoft.com/office/powerpoint/2010/main" val="2499567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D740-A592-815F-B505-4C4266F59CCF}"/>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B723BEA5-608A-B146-84B4-67D288BBCCEE}"/>
              </a:ext>
            </a:extLst>
          </p:cNvPr>
          <p:cNvSpPr txBox="1"/>
          <p:nvPr/>
        </p:nvSpPr>
        <p:spPr>
          <a:xfrm>
            <a:off x="916892" y="904725"/>
            <a:ext cx="5632995" cy="5350183"/>
          </a:xfrm>
          <a:prstGeom prst="rect">
            <a:avLst/>
          </a:prstGeom>
          <a:noFill/>
        </p:spPr>
        <p:txBody>
          <a:bodyPr wrap="square" rtlCol="0">
            <a:spAutoFit/>
          </a:bodyPr>
          <a:lstStyle/>
          <a:p>
            <a:pPr>
              <a:spcAft>
                <a:spcPts val="200"/>
              </a:spcAft>
            </a:pPr>
            <a:r>
              <a:rPr lang="it-IT" sz="2000" dirty="0">
                <a:cs typeface="Calibri" panose="020F0502020204030204" pitchFamily="34" charset="0"/>
              </a:rPr>
              <a:t>Lo sviluppo industriale dell’Ottocento consolidò il </a:t>
            </a:r>
            <a:r>
              <a:rPr lang="it-IT" sz="2000" b="1" dirty="0">
                <a:cs typeface="Calibri" panose="020F0502020204030204" pitchFamily="34" charset="0"/>
              </a:rPr>
              <a:t>capitalismo</a:t>
            </a:r>
            <a:r>
              <a:rPr lang="it-IT" sz="2000" dirty="0">
                <a:cs typeface="Calibri" panose="020F0502020204030204" pitchFamily="34" charset="0"/>
              </a:rPr>
              <a:t>, il sistema economico basato sulla proprietà privata dei mezzi di produzione e alla conseguente divisione sociale tra chi possiede i capitali da investire nella produzione, al fine di ottenere un profitto da reinvestire nuovamente in altre imprese o accumulare (il </a:t>
            </a:r>
            <a:r>
              <a:rPr lang="it-IT" sz="2000" b="1" dirty="0">
                <a:cs typeface="Calibri" panose="020F0502020204030204" pitchFamily="34" charset="0"/>
              </a:rPr>
              <a:t>capitalista</a:t>
            </a:r>
            <a:r>
              <a:rPr lang="it-IT" sz="2000" dirty="0">
                <a:cs typeface="Calibri" panose="020F0502020204030204" pitchFamily="34" charset="0"/>
              </a:rPr>
              <a:t>), e chi non possedendo tali risorse economiche viene impiegato nel ciclo produttivo in cambio di un salario (l’</a:t>
            </a:r>
            <a:r>
              <a:rPr lang="it-IT" sz="2000" b="1" dirty="0">
                <a:cs typeface="Calibri" panose="020F0502020204030204" pitchFamily="34" charset="0"/>
              </a:rPr>
              <a:t>operaio</a:t>
            </a:r>
            <a:r>
              <a:rPr lang="it-IT" sz="2000" dirty="0">
                <a:cs typeface="Calibri" panose="020F0502020204030204" pitchFamily="34" charset="0"/>
              </a:rPr>
              <a:t>).</a:t>
            </a:r>
          </a:p>
          <a:p>
            <a:pPr>
              <a:spcAft>
                <a:spcPts val="200"/>
              </a:spcAft>
            </a:pPr>
            <a:r>
              <a:rPr lang="it-IT" sz="2000" dirty="0">
                <a:cs typeface="Calibri" panose="020F0502020204030204" pitchFamily="34" charset="0"/>
              </a:rPr>
              <a:t>In tale sistema economico la classe sociale che disponeva di capitali da investire nella produzione industriale era la </a:t>
            </a:r>
            <a:r>
              <a:rPr lang="it-IT" sz="2000" b="1" dirty="0">
                <a:cs typeface="Calibri" panose="020F0502020204030204" pitchFamily="34" charset="0"/>
              </a:rPr>
              <a:t>borghesia</a:t>
            </a:r>
            <a:r>
              <a:rPr lang="it-IT" sz="2000" dirty="0">
                <a:cs typeface="Calibri" panose="020F0502020204030204" pitchFamily="34" charset="0"/>
              </a:rPr>
              <a:t>: l’Ottocento fu il secolo in cui la borghesia si affermò in ambito economico e politico, riuscendo a concentrare nelle proprie mani grandi ricchezze e occupando nella società posti di rilievo sia nel settore privato sia in quello pubblico.</a:t>
            </a:r>
          </a:p>
        </p:txBody>
      </p:sp>
      <p:pic>
        <p:nvPicPr>
          <p:cNvPr id="3" name="Immagine 2" descr="Immagine che contiene vestiti, interno, persona, arredo&#10;&#10;Il contenuto generato dall'IA potrebbe non essere corretto.">
            <a:extLst>
              <a:ext uri="{FF2B5EF4-FFF2-40B4-BE49-F238E27FC236}">
                <a16:creationId xmlns:a16="http://schemas.microsoft.com/office/drawing/2014/main" id="{59469313-EC07-730C-4DDF-CBE397DFA7C0}"/>
              </a:ext>
            </a:extLst>
          </p:cNvPr>
          <p:cNvPicPr>
            <a:picLocks noChangeAspect="1"/>
          </p:cNvPicPr>
          <p:nvPr/>
        </p:nvPicPr>
        <p:blipFill>
          <a:blip r:embed="rId2">
            <a:extLst>
              <a:ext uri="{28A0092B-C50C-407E-A947-70E740481C1C}">
                <a14:useLocalDpi xmlns:a14="http://schemas.microsoft.com/office/drawing/2010/main" val="0"/>
              </a:ext>
            </a:extLst>
          </a:blip>
          <a:srcRect l="20441" r="-1"/>
          <a:stretch/>
        </p:blipFill>
        <p:spPr>
          <a:xfrm>
            <a:off x="6619461" y="904725"/>
            <a:ext cx="5092967" cy="5106956"/>
          </a:xfrm>
          <a:prstGeom prst="rect">
            <a:avLst/>
          </a:prstGeom>
        </p:spPr>
      </p:pic>
    </p:spTree>
    <p:extLst>
      <p:ext uri="{BB962C8B-B14F-4D97-AF65-F5344CB8AC3E}">
        <p14:creationId xmlns:p14="http://schemas.microsoft.com/office/powerpoint/2010/main" val="124909122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1550</Words>
  <Application>Microsoft Macintosh PowerPoint</Application>
  <PresentationFormat>Widescreen</PresentationFormat>
  <Paragraphs>39</Paragraphs>
  <Slides>13</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13</vt:i4>
      </vt:variant>
    </vt:vector>
  </HeadingPairs>
  <TitlesOfParts>
    <vt:vector size="17"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Stefano Querio</dc:creator>
  <cp:lastModifiedBy>Roberto Grancia</cp:lastModifiedBy>
  <cp:revision>38</cp:revision>
  <dcterms:created xsi:type="dcterms:W3CDTF">2024-01-12T11:51:10Z</dcterms:created>
  <dcterms:modified xsi:type="dcterms:W3CDTF">2025-03-31T15:26:20Z</dcterms:modified>
</cp:coreProperties>
</file>