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21"/>
  </p:notesMasterIdLst>
  <p:sldIdLst>
    <p:sldId id="256" r:id="rId2"/>
    <p:sldId id="257" r:id="rId3"/>
    <p:sldId id="264" r:id="rId4"/>
    <p:sldId id="265" r:id="rId5"/>
    <p:sldId id="266" r:id="rId6"/>
    <p:sldId id="267" r:id="rId7"/>
    <p:sldId id="268" r:id="rId8"/>
    <p:sldId id="269" r:id="rId9"/>
    <p:sldId id="270" r:id="rId10"/>
    <p:sldId id="271" r:id="rId11"/>
    <p:sldId id="272" r:id="rId12"/>
    <p:sldId id="273" r:id="rId13"/>
    <p:sldId id="274" r:id="rId14"/>
    <p:sldId id="275" r:id="rId15"/>
    <p:sldId id="276" r:id="rId16"/>
    <p:sldId id="277" r:id="rId17"/>
    <p:sldId id="278" r:id="rId18"/>
    <p:sldId id="279" r:id="rId19"/>
    <p:sldId id="280" r:id="rId20"/>
  </p:sldIdLst>
  <p:sldSz cx="9144000" cy="5143500" type="screen16x9"/>
  <p:notesSz cx="6858000" cy="9144000"/>
  <p:defaultTextStyle>
    <a:defPPr>
      <a:defRPr lang="it-IT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F0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160"/>
    <p:restoredTop sz="94694"/>
  </p:normalViewPr>
  <p:slideViewPr>
    <p:cSldViewPr snapToGrid="0" snapToObjects="1">
      <p:cViewPr varScale="1">
        <p:scale>
          <a:sx n="156" d="100"/>
          <a:sy n="156" d="100"/>
        </p:scale>
        <p:origin x="1088" y="16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1D35A7-A60D-C443-92F8-628C0ACD955E}" type="datetimeFigureOut">
              <a:rPr lang="it-IT" smtClean="0"/>
              <a:t>24/02/25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D27210-8C6C-D84F-B139-3FC1B15A94C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55006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 descr="Immagine che contiene paesaggio, aria aperta, albero, abete rosso&#10;&#10;Descrizione generata automaticamente">
            <a:extLst>
              <a:ext uri="{FF2B5EF4-FFF2-40B4-BE49-F238E27FC236}">
                <a16:creationId xmlns:a16="http://schemas.microsoft.com/office/drawing/2014/main" id="{616887A3-3AC3-5A5D-97FF-858F1736C2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6042" b="5286"/>
          <a:stretch/>
        </p:blipFill>
        <p:spPr>
          <a:xfrm>
            <a:off x="0" y="0"/>
            <a:ext cx="9144000" cy="46244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0443" y="609599"/>
            <a:ext cx="8171234" cy="3028545"/>
          </a:xfrm>
        </p:spPr>
        <p:txBody>
          <a:bodyPr anchor="ctr">
            <a:noAutofit/>
          </a:bodyPr>
          <a:lstStyle>
            <a:lvl1pPr algn="ctr">
              <a:defRPr sz="5000" b="1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sp>
        <p:nvSpPr>
          <p:cNvPr id="13" name="Freeform 6">
            <a:extLst>
              <a:ext uri="{FF2B5EF4-FFF2-40B4-BE49-F238E27FC236}">
                <a16:creationId xmlns:a16="http://schemas.microsoft.com/office/drawing/2014/main" id="{2C1025C5-686D-718F-EFD6-B23CD85A655F}"/>
              </a:ext>
            </a:extLst>
          </p:cNvPr>
          <p:cNvSpPr/>
          <p:nvPr userDrawn="1"/>
        </p:nvSpPr>
        <p:spPr bwMode="auto">
          <a:xfrm rot="10800000">
            <a:off x="251518" y="411510"/>
            <a:ext cx="1686521" cy="2503500"/>
          </a:xfrm>
          <a:custGeom>
            <a:avLst/>
            <a:gdLst/>
            <a:ahLst/>
            <a:cxnLst/>
            <a:rect l="l" t="t" r="r" b="b"/>
            <a:pathLst>
              <a:path w="10000" h="10000">
                <a:moveTo>
                  <a:pt x="8761" y="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9126"/>
                </a:lnTo>
                <a:lnTo>
                  <a:pt x="8761" y="9127"/>
                </a:lnTo>
                <a:lnTo>
                  <a:pt x="8761" y="0"/>
                </a:lnTo>
                <a:close/>
              </a:path>
            </a:pathLst>
          </a:custGeom>
          <a:solidFill>
            <a:schemeClr val="accent4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it-IT" dirty="0"/>
          </a:p>
        </p:txBody>
      </p:sp>
      <p:sp>
        <p:nvSpPr>
          <p:cNvPr id="14" name="Freeform 6">
            <a:extLst>
              <a:ext uri="{FF2B5EF4-FFF2-40B4-BE49-F238E27FC236}">
                <a16:creationId xmlns:a16="http://schemas.microsoft.com/office/drawing/2014/main" id="{1E268642-A58C-E5BD-5CF2-9252D0C93A5F}"/>
              </a:ext>
            </a:extLst>
          </p:cNvPr>
          <p:cNvSpPr/>
          <p:nvPr userDrawn="1"/>
        </p:nvSpPr>
        <p:spPr bwMode="auto">
          <a:xfrm>
            <a:off x="7164288" y="1341340"/>
            <a:ext cx="1686521" cy="2503500"/>
          </a:xfrm>
          <a:custGeom>
            <a:avLst/>
            <a:gdLst/>
            <a:ahLst/>
            <a:cxnLst/>
            <a:rect l="l" t="t" r="r" b="b"/>
            <a:pathLst>
              <a:path w="10000" h="10000">
                <a:moveTo>
                  <a:pt x="8761" y="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9126"/>
                </a:lnTo>
                <a:lnTo>
                  <a:pt x="8761" y="9127"/>
                </a:lnTo>
                <a:lnTo>
                  <a:pt x="8761" y="0"/>
                </a:lnTo>
                <a:close/>
              </a:path>
            </a:pathLst>
          </a:custGeom>
          <a:solidFill>
            <a:schemeClr val="accent4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it-IT" dirty="0"/>
          </a:p>
        </p:txBody>
      </p:sp>
      <p:sp>
        <p:nvSpPr>
          <p:cNvPr id="30" name="Rectangle 8" title="Divider Bar">
            <a:extLst>
              <a:ext uri="{FF2B5EF4-FFF2-40B4-BE49-F238E27FC236}">
                <a16:creationId xmlns:a16="http://schemas.microsoft.com/office/drawing/2014/main" id="{452AE339-2F79-5F13-E747-267E3AA529FE}"/>
              </a:ext>
            </a:extLst>
          </p:cNvPr>
          <p:cNvSpPr/>
          <p:nvPr userDrawn="1"/>
        </p:nvSpPr>
        <p:spPr>
          <a:xfrm rot="5400000">
            <a:off x="4289997" y="289498"/>
            <a:ext cx="564005" cy="9144000"/>
          </a:xfrm>
          <a:prstGeom prst="rect">
            <a:avLst/>
          </a:prstGeom>
          <a:solidFill>
            <a:srgbClr val="FCF0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 dirty="0">
              <a:solidFill>
                <a:srgbClr val="00B050"/>
              </a:solidFill>
            </a:endParaRPr>
          </a:p>
        </p:txBody>
      </p:sp>
      <p:pic>
        <p:nvPicPr>
          <p:cNvPr id="31" name="Immagine 30">
            <a:extLst>
              <a:ext uri="{FF2B5EF4-FFF2-40B4-BE49-F238E27FC236}">
                <a16:creationId xmlns:a16="http://schemas.microsoft.com/office/drawing/2014/main" id="{7F258A0D-2F49-A4FF-CFEB-4891E8AB952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18" y="4659983"/>
            <a:ext cx="360040" cy="379823"/>
          </a:xfrm>
          <a:prstGeom prst="rect">
            <a:avLst/>
          </a:prstGeom>
        </p:spPr>
      </p:pic>
      <p:sp>
        <p:nvSpPr>
          <p:cNvPr id="32" name="Segnaposto data 31">
            <a:extLst>
              <a:ext uri="{FF2B5EF4-FFF2-40B4-BE49-F238E27FC236}">
                <a16:creationId xmlns:a16="http://schemas.microsoft.com/office/drawing/2014/main" id="{C3FF1E6F-40B9-A2AB-BA73-D0F45657C6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8865A-713D-1E41-A39E-41F8A0579A5D}" type="datetime1">
              <a:rPr lang="it-IT" smtClean="0"/>
              <a:t>24/02/25</a:t>
            </a:fld>
            <a:endParaRPr lang="it-IT"/>
          </a:p>
        </p:txBody>
      </p:sp>
      <p:sp>
        <p:nvSpPr>
          <p:cNvPr id="33" name="Segnaposto piè di pagina 32">
            <a:extLst>
              <a:ext uri="{FF2B5EF4-FFF2-40B4-BE49-F238E27FC236}">
                <a16:creationId xmlns:a16="http://schemas.microsoft.com/office/drawing/2014/main" id="{A2D0E1F5-3120-C73A-1614-F4BF67D080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800">
                <a:solidFill>
                  <a:schemeClr val="tx1"/>
                </a:solidFill>
              </a:defRPr>
            </a:lvl1pPr>
          </a:lstStyle>
          <a:p>
            <a:r>
              <a:rPr lang="it-IT" dirty="0"/>
              <a:t>© 2025 S. Lattes &amp; C. Editori </a:t>
            </a:r>
            <a:r>
              <a:rPr lang="it-IT" dirty="0" err="1"/>
              <a:t>SpA</a:t>
            </a:r>
            <a:r>
              <a:rPr lang="it-IT" dirty="0"/>
              <a:t> Torino</a:t>
            </a:r>
          </a:p>
        </p:txBody>
      </p:sp>
      <p:sp>
        <p:nvSpPr>
          <p:cNvPr id="34" name="Segnaposto numero diapositiva 33">
            <a:extLst>
              <a:ext uri="{FF2B5EF4-FFF2-40B4-BE49-F238E27FC236}">
                <a16:creationId xmlns:a16="http://schemas.microsoft.com/office/drawing/2014/main" id="{24455B8C-20E8-4D47-FBF4-E94EC4F786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D0C06-4601-E344-B17A-2C7B02E6EBE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90444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 title="Divider Bar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C74A3BF-F8D9-E543-AA29-A16F51D1ED7D}"/>
              </a:ext>
            </a:extLst>
          </p:cNvPr>
          <p:cNvSpPr/>
          <p:nvPr userDrawn="1"/>
        </p:nvSpPr>
        <p:spPr>
          <a:xfrm rot="5400000">
            <a:off x="4228660" y="-4228657"/>
            <a:ext cx="686683" cy="9144000"/>
          </a:xfrm>
          <a:prstGeom prst="rect">
            <a:avLst/>
          </a:prstGeom>
          <a:solidFill>
            <a:srgbClr val="F6C9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 dirty="0">
              <a:solidFill>
                <a:srgbClr val="00B05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"/>
            <a:ext cx="9132664" cy="686684"/>
          </a:xfrm>
        </p:spPr>
        <p:txBody>
          <a:bodyPr anchor="ctr">
            <a:noAutofit/>
          </a:bodyPr>
          <a:lstStyle>
            <a:lvl1pPr algn="ctr">
              <a:defRPr sz="2800" b="1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990000"/>
            <a:ext cx="7886700" cy="3263504"/>
          </a:xfrm>
        </p:spPr>
        <p:txBody>
          <a:bodyPr>
            <a:noAutofit/>
          </a:bodyPr>
          <a:lstStyle>
            <a:lvl1pPr marL="0" indent="0">
              <a:lnSpc>
                <a:spcPts val="1580"/>
              </a:lnSpc>
              <a:spcBef>
                <a:spcPts val="0"/>
              </a:spcBef>
              <a:buNone/>
              <a:defRPr sz="12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it-IT" dirty="0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24" name="Rectangle 8" title="Divider Bar">
            <a:extLst>
              <a:ext uri="{FF2B5EF4-FFF2-40B4-BE49-F238E27FC236}">
                <a16:creationId xmlns:a16="http://schemas.microsoft.com/office/drawing/2014/main" id="{83BA0112-DCD0-34D5-3C7B-C7D347C298E1}"/>
              </a:ext>
            </a:extLst>
          </p:cNvPr>
          <p:cNvSpPr/>
          <p:nvPr userDrawn="1"/>
        </p:nvSpPr>
        <p:spPr>
          <a:xfrm rot="5400000">
            <a:off x="4289997" y="289498"/>
            <a:ext cx="564005" cy="9144000"/>
          </a:xfrm>
          <a:prstGeom prst="rect">
            <a:avLst/>
          </a:prstGeom>
          <a:solidFill>
            <a:srgbClr val="FCF0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 dirty="0">
              <a:solidFill>
                <a:srgbClr val="00B050"/>
              </a:solidFill>
            </a:endParaRPr>
          </a:p>
        </p:txBody>
      </p:sp>
      <p:pic>
        <p:nvPicPr>
          <p:cNvPr id="25" name="Immagine 24">
            <a:extLst>
              <a:ext uri="{FF2B5EF4-FFF2-40B4-BE49-F238E27FC236}">
                <a16:creationId xmlns:a16="http://schemas.microsoft.com/office/drawing/2014/main" id="{3F8E8A55-CD6E-6222-107D-6B7AA0F3F3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18" y="4659983"/>
            <a:ext cx="360040" cy="379823"/>
          </a:xfrm>
          <a:prstGeom prst="rect">
            <a:avLst/>
          </a:prstGeom>
        </p:spPr>
      </p:pic>
      <p:sp>
        <p:nvSpPr>
          <p:cNvPr id="26" name="Segnaposto data 25">
            <a:extLst>
              <a:ext uri="{FF2B5EF4-FFF2-40B4-BE49-F238E27FC236}">
                <a16:creationId xmlns:a16="http://schemas.microsoft.com/office/drawing/2014/main" id="{7C010CCA-3106-AB7C-2305-39E385795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DD261-E4FC-8C43-A8D0-DCC83BA37C03}" type="datetime1">
              <a:rPr lang="it-IT" smtClean="0"/>
              <a:t>24/02/25</a:t>
            </a:fld>
            <a:endParaRPr lang="it-IT"/>
          </a:p>
        </p:txBody>
      </p:sp>
      <p:sp>
        <p:nvSpPr>
          <p:cNvPr id="27" name="Segnaposto piè di pagina 26">
            <a:extLst>
              <a:ext uri="{FF2B5EF4-FFF2-40B4-BE49-F238E27FC236}">
                <a16:creationId xmlns:a16="http://schemas.microsoft.com/office/drawing/2014/main" id="{C3C61088-2D91-532F-DE4F-8DD4A9F342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800">
                <a:solidFill>
                  <a:schemeClr val="tx1"/>
                </a:solidFill>
              </a:defRPr>
            </a:lvl1pPr>
          </a:lstStyle>
          <a:p>
            <a:r>
              <a:rPr lang="it-IT" dirty="0"/>
              <a:t>© 2025 S. Lattes &amp; C. Editori </a:t>
            </a:r>
            <a:r>
              <a:rPr lang="it-IT" dirty="0" err="1"/>
              <a:t>SpA</a:t>
            </a:r>
            <a:r>
              <a:rPr lang="it-IT" dirty="0"/>
              <a:t> Torino</a:t>
            </a:r>
          </a:p>
        </p:txBody>
      </p:sp>
      <p:sp>
        <p:nvSpPr>
          <p:cNvPr id="28" name="Segnaposto numero diapositiva 27">
            <a:extLst>
              <a:ext uri="{FF2B5EF4-FFF2-40B4-BE49-F238E27FC236}">
                <a16:creationId xmlns:a16="http://schemas.microsoft.com/office/drawing/2014/main" id="{5254211E-6B3C-41AC-BBFA-36F2B8288B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D0C06-4601-E344-B17A-2C7B02E6EBE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02816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 title="Divider Bar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C74A3BF-F8D9-E543-AA29-A16F51D1ED7D}"/>
              </a:ext>
            </a:extLst>
          </p:cNvPr>
          <p:cNvSpPr/>
          <p:nvPr userDrawn="1"/>
        </p:nvSpPr>
        <p:spPr>
          <a:xfrm rot="5400000">
            <a:off x="4228660" y="-4228657"/>
            <a:ext cx="686683" cy="9144000"/>
          </a:xfrm>
          <a:prstGeom prst="rect">
            <a:avLst/>
          </a:prstGeom>
          <a:solidFill>
            <a:srgbClr val="F6C9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 dirty="0">
              <a:solidFill>
                <a:srgbClr val="00B05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1" y="1"/>
            <a:ext cx="8521104" cy="686684"/>
          </a:xfrm>
        </p:spPr>
        <p:txBody>
          <a:bodyPr anchor="ctr">
            <a:noAutofit/>
          </a:bodyPr>
          <a:lstStyle>
            <a:lvl1pPr algn="l">
              <a:defRPr sz="1800" b="1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990000"/>
            <a:ext cx="7886700" cy="3263504"/>
          </a:xfrm>
        </p:spPr>
        <p:txBody>
          <a:bodyPr>
            <a:noAutofit/>
          </a:bodyPr>
          <a:lstStyle>
            <a:lvl1pPr marL="0" indent="0">
              <a:lnSpc>
                <a:spcPts val="1580"/>
              </a:lnSpc>
              <a:spcBef>
                <a:spcPts val="0"/>
              </a:spcBef>
              <a:buNone/>
              <a:defRPr sz="12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it-IT" dirty="0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8" name="Rectangle 8" title="Divider Bar">
            <a:extLst>
              <a:ext uri="{FF2B5EF4-FFF2-40B4-BE49-F238E27FC236}">
                <a16:creationId xmlns:a16="http://schemas.microsoft.com/office/drawing/2014/main" id="{1CD99A8D-103A-CFD0-B617-71880ED3A824}"/>
              </a:ext>
            </a:extLst>
          </p:cNvPr>
          <p:cNvSpPr/>
          <p:nvPr userDrawn="1"/>
        </p:nvSpPr>
        <p:spPr>
          <a:xfrm rot="5400000">
            <a:off x="4289997" y="289498"/>
            <a:ext cx="564005" cy="9144000"/>
          </a:xfrm>
          <a:prstGeom prst="rect">
            <a:avLst/>
          </a:prstGeom>
          <a:solidFill>
            <a:srgbClr val="FCF0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 dirty="0">
              <a:solidFill>
                <a:srgbClr val="00B050"/>
              </a:solidFill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D61AAC41-0B1B-DFB2-5392-A88EA00815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18" y="4659983"/>
            <a:ext cx="360040" cy="379823"/>
          </a:xfrm>
          <a:prstGeom prst="rect">
            <a:avLst/>
          </a:prstGeom>
        </p:spPr>
      </p:pic>
      <p:sp>
        <p:nvSpPr>
          <p:cNvPr id="10" name="Segnaposto data 9">
            <a:extLst>
              <a:ext uri="{FF2B5EF4-FFF2-40B4-BE49-F238E27FC236}">
                <a16:creationId xmlns:a16="http://schemas.microsoft.com/office/drawing/2014/main" id="{644E915A-0C06-DE8B-2B7C-83A6E2F284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F71F7-FCC2-1D46-AF52-E78A9F3EA643}" type="datetime1">
              <a:rPr lang="it-IT" smtClean="0"/>
              <a:t>24/02/25</a:t>
            </a:fld>
            <a:endParaRPr lang="it-IT"/>
          </a:p>
        </p:txBody>
      </p:sp>
      <p:sp>
        <p:nvSpPr>
          <p:cNvPr id="12" name="Segnaposto piè di pagina 11">
            <a:extLst>
              <a:ext uri="{FF2B5EF4-FFF2-40B4-BE49-F238E27FC236}">
                <a16:creationId xmlns:a16="http://schemas.microsoft.com/office/drawing/2014/main" id="{5182E6BD-7260-916F-9FBF-00648621E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800">
                <a:solidFill>
                  <a:schemeClr val="tx1"/>
                </a:solidFill>
              </a:defRPr>
            </a:lvl1pPr>
          </a:lstStyle>
          <a:p>
            <a:r>
              <a:rPr lang="it-IT" dirty="0"/>
              <a:t>© 2025 S. Lattes &amp; C. Editori </a:t>
            </a:r>
            <a:r>
              <a:rPr lang="it-IT" dirty="0" err="1"/>
              <a:t>SpA</a:t>
            </a:r>
            <a:r>
              <a:rPr lang="it-IT" dirty="0"/>
              <a:t> Torino</a:t>
            </a:r>
          </a:p>
        </p:txBody>
      </p:sp>
      <p:sp>
        <p:nvSpPr>
          <p:cNvPr id="13" name="Segnaposto numero diapositiva 12">
            <a:extLst>
              <a:ext uri="{FF2B5EF4-FFF2-40B4-BE49-F238E27FC236}">
                <a16:creationId xmlns:a16="http://schemas.microsoft.com/office/drawing/2014/main" id="{AA989EDD-029E-6F5F-658B-C836F9277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D0C06-4601-E344-B17A-2C7B02E6EBE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858910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B94D75-BCAC-DE4E-8A43-4CFC77FD5A5A}" type="datetime1">
              <a:rPr lang="it-IT" smtClean="0"/>
              <a:t>24/02/25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 dirty="0"/>
              <a:t>© 2025 S. Lattes &amp; C. Editori </a:t>
            </a:r>
            <a:r>
              <a:rPr lang="it-IT" dirty="0" err="1"/>
              <a:t>SpA</a:t>
            </a:r>
            <a:r>
              <a:rPr lang="it-IT" dirty="0"/>
              <a:t> Torino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ED0C06-4601-E344-B17A-2C7B02E6EBE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5482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2" r:id="rId3"/>
  </p:sldLayoutIdLst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25E1376-829D-0744-82B1-B50BE9BD2BD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anchor="ctr"/>
          <a:lstStyle/>
          <a:p>
            <a:r>
              <a:rPr lang="it-IT" sz="3600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Unità</a:t>
            </a:r>
            <a:r>
              <a:rPr lang="it-IT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 5</a:t>
            </a:r>
            <a:br>
              <a:rPr lang="it-IT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</a:rPr>
            </a:br>
            <a:r>
              <a:rPr lang="it-IT" sz="6600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Climi e ambienti</a:t>
            </a:r>
          </a:p>
        </p:txBody>
      </p:sp>
    </p:spTree>
    <p:extLst>
      <p:ext uri="{BB962C8B-B14F-4D97-AF65-F5344CB8AC3E}">
        <p14:creationId xmlns:p14="http://schemas.microsoft.com/office/powerpoint/2010/main" val="2910105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FF570E71-837F-F746-A846-54715CE473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Le aree climatiche europee</a:t>
            </a:r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A79F5386-D618-B94B-9BA1-48F091FB59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990000"/>
            <a:ext cx="5405373" cy="3263504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it-IT" sz="1400" b="1" dirty="0">
                <a:solidFill>
                  <a:srgbClr val="FF0000"/>
                </a:solidFill>
              </a:rPr>
              <a:t>A ogni clima il suo ambiente</a:t>
            </a:r>
          </a:p>
          <a:p>
            <a:r>
              <a:rPr lang="it-IT" dirty="0"/>
              <a:t>Le </a:t>
            </a:r>
            <a:r>
              <a:rPr lang="it-IT" b="1" dirty="0"/>
              <a:t>aree climatiche </a:t>
            </a:r>
            <a:r>
              <a:rPr lang="it-IT" dirty="0"/>
              <a:t>sono zone con condizioni climatiche simili. </a:t>
            </a:r>
          </a:p>
          <a:p>
            <a:r>
              <a:rPr lang="it-IT" b="1" dirty="0"/>
              <a:t>Le aree climatiche europee sono quattro</a:t>
            </a:r>
            <a:r>
              <a:rPr lang="it-IT" dirty="0"/>
              <a:t> e presentano al loro interno </a:t>
            </a:r>
            <a:r>
              <a:rPr lang="it-IT" b="1" dirty="0"/>
              <a:t>specifici ambienti naturali</a:t>
            </a:r>
            <a:r>
              <a:rPr lang="it-IT" dirty="0"/>
              <a:t>.</a:t>
            </a:r>
          </a:p>
          <a:p>
            <a:endParaRPr lang="it-IT" dirty="0"/>
          </a:p>
          <a:p>
            <a:pPr>
              <a:spcAft>
                <a:spcPts val="600"/>
              </a:spcAft>
            </a:pPr>
            <a:r>
              <a:rPr lang="it-IT" sz="1400" b="1" dirty="0">
                <a:solidFill>
                  <a:srgbClr val="FF0000"/>
                </a:solidFill>
              </a:rPr>
              <a:t>L’area subartica</a:t>
            </a:r>
          </a:p>
          <a:p>
            <a:r>
              <a:rPr lang="it-IT" dirty="0"/>
              <a:t>Vi appartengono le regioni nordiche. Quest’area è caratterizzata da </a:t>
            </a:r>
            <a:r>
              <a:rPr lang="it-IT" b="1" dirty="0"/>
              <a:t>inverni molto lunghi ed</a:t>
            </a:r>
            <a:r>
              <a:rPr lang="it-IT" dirty="0"/>
              <a:t> </a:t>
            </a:r>
            <a:r>
              <a:rPr lang="it-IT" b="1" dirty="0"/>
              <a:t>estati brevi</a:t>
            </a:r>
            <a:r>
              <a:rPr lang="it-IT" dirty="0"/>
              <a:t>; nei brevi periodi di disgelo si formano praterie ricche di acquitrini: la </a:t>
            </a:r>
            <a:r>
              <a:rPr lang="it-IT" b="1" dirty="0"/>
              <a:t>tundra. </a:t>
            </a:r>
          </a:p>
          <a:p>
            <a:endParaRPr lang="it-IT" b="1" dirty="0">
              <a:solidFill>
                <a:srgbClr val="00B0F0"/>
              </a:solidFill>
            </a:endParaRPr>
          </a:p>
          <a:p>
            <a:pPr>
              <a:spcAft>
                <a:spcPts val="600"/>
              </a:spcAft>
            </a:pPr>
            <a:r>
              <a:rPr lang="it-IT" sz="1400" b="1" dirty="0">
                <a:solidFill>
                  <a:srgbClr val="FF0000"/>
                </a:solidFill>
              </a:rPr>
              <a:t>L’area continentale</a:t>
            </a:r>
          </a:p>
          <a:p>
            <a:r>
              <a:rPr lang="it-IT" dirty="0"/>
              <a:t>Ne fanno parte </a:t>
            </a:r>
            <a:r>
              <a:rPr lang="it-IT" b="1" dirty="0"/>
              <a:t>l’Europa centrale</a:t>
            </a:r>
            <a:r>
              <a:rPr lang="it-IT" dirty="0"/>
              <a:t>, le </a:t>
            </a:r>
            <a:r>
              <a:rPr lang="it-IT" b="1" dirty="0"/>
              <a:t>regioni baltiche</a:t>
            </a:r>
            <a:r>
              <a:rPr lang="it-IT" dirty="0"/>
              <a:t>, </a:t>
            </a:r>
            <a:r>
              <a:rPr lang="it-IT" b="1" dirty="0"/>
              <a:t>parte dei Balcani</a:t>
            </a:r>
            <a:r>
              <a:rPr lang="it-IT" dirty="0"/>
              <a:t>, della </a:t>
            </a:r>
            <a:r>
              <a:rPr lang="it-IT" b="1" dirty="0"/>
              <a:t>Francia</a:t>
            </a:r>
            <a:r>
              <a:rPr lang="it-IT" dirty="0"/>
              <a:t> e della </a:t>
            </a:r>
            <a:r>
              <a:rPr lang="it-IT" b="1" dirty="0"/>
              <a:t>Spagna</a:t>
            </a:r>
            <a:r>
              <a:rPr lang="it-IT" dirty="0"/>
              <a:t>. Gli </a:t>
            </a:r>
            <a:r>
              <a:rPr lang="it-IT" b="1" dirty="0"/>
              <a:t>inverni sono lunghi, rigidi e asciutti</a:t>
            </a:r>
            <a:r>
              <a:rPr lang="it-IT" dirty="0"/>
              <a:t>, le </a:t>
            </a:r>
            <a:r>
              <a:rPr lang="it-IT" b="1" dirty="0"/>
              <a:t>estati sono brevi, calde e piovose</a:t>
            </a:r>
            <a:r>
              <a:rPr lang="it-IT" dirty="0"/>
              <a:t>. Vi si trovano ambienti naturali molto diversi: a nord la </a:t>
            </a:r>
            <a:r>
              <a:rPr lang="it-IT" b="1" dirty="0"/>
              <a:t>taiga</a:t>
            </a:r>
            <a:r>
              <a:rPr lang="it-IT" dirty="0"/>
              <a:t>, al centro </a:t>
            </a:r>
            <a:r>
              <a:rPr lang="it-IT" b="1" dirty="0"/>
              <a:t>foreste di latifoglie</a:t>
            </a:r>
            <a:r>
              <a:rPr lang="it-IT" dirty="0"/>
              <a:t>, insieme a </a:t>
            </a:r>
            <a:r>
              <a:rPr lang="it-IT" b="1" dirty="0"/>
              <a:t>steppe</a:t>
            </a:r>
            <a:r>
              <a:rPr lang="it-IT" dirty="0"/>
              <a:t> e </a:t>
            </a:r>
            <a:r>
              <a:rPr lang="it-IT" b="1" dirty="0"/>
              <a:t>praterie</a:t>
            </a:r>
            <a:r>
              <a:rPr lang="it-IT" dirty="0"/>
              <a:t>.</a:t>
            </a:r>
          </a:p>
        </p:txBody>
      </p:sp>
      <p:pic>
        <p:nvPicPr>
          <p:cNvPr id="2" name="Immagine 1" descr="shutterstock_22522478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9009" y="1135395"/>
            <a:ext cx="2658432" cy="1773174"/>
          </a:xfrm>
          <a:prstGeom prst="rect">
            <a:avLst/>
          </a:prstGeom>
        </p:spPr>
      </p:pic>
      <p:pic>
        <p:nvPicPr>
          <p:cNvPr id="3" name="Immagine 2" descr="shutterstock_32802644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5955" y="3250066"/>
            <a:ext cx="2901486" cy="1148988"/>
          </a:xfrm>
          <a:prstGeom prst="rect">
            <a:avLst/>
          </a:prstGeom>
        </p:spPr>
      </p:pic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3DB8EBEE-3F16-3A49-29AB-833C42632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© 2025 S. Lattes &amp; C. Editori SpA Torino</a:t>
            </a:r>
            <a:endParaRPr lang="it-IT" dirty="0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8392D9C3-3528-8DE4-DF85-83F38E67C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D0C06-4601-E344-B17A-2C7B02E6EBE2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977324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DD89B313-7CE6-814A-8EF5-5514FCA22D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Le aree climatiche europee</a:t>
            </a:r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797F9B09-0BCD-B749-95D9-E997FFD673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990000"/>
            <a:ext cx="4851085" cy="3263504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it-IT" sz="1400" b="1" dirty="0">
                <a:solidFill>
                  <a:srgbClr val="FF0000"/>
                </a:solidFill>
              </a:rPr>
              <a:t>L’area atlantica</a:t>
            </a:r>
          </a:p>
          <a:p>
            <a:r>
              <a:rPr lang="it-IT" dirty="0"/>
              <a:t>Caratterizza le coste occidentali del continente, affacciate sull’Oceano Atlantico: le </a:t>
            </a:r>
            <a:r>
              <a:rPr lang="it-IT" b="1" dirty="0"/>
              <a:t>Isole Britanniche</a:t>
            </a:r>
            <a:r>
              <a:rPr lang="it-IT" dirty="0"/>
              <a:t>, la </a:t>
            </a:r>
          </a:p>
          <a:p>
            <a:r>
              <a:rPr lang="it-IT" b="1" dirty="0"/>
              <a:t>Danimarca</a:t>
            </a:r>
            <a:r>
              <a:rPr lang="it-IT" dirty="0"/>
              <a:t> e la </a:t>
            </a:r>
            <a:r>
              <a:rPr lang="it-IT" b="1" dirty="0"/>
              <a:t>Scandinavia</a:t>
            </a:r>
            <a:r>
              <a:rPr lang="it-IT" dirty="0"/>
              <a:t> meridionale; ha </a:t>
            </a:r>
            <a:r>
              <a:rPr lang="it-IT" b="1" dirty="0"/>
              <a:t>temperature non eccessivamente fredde</a:t>
            </a:r>
            <a:r>
              <a:rPr lang="it-IT" dirty="0"/>
              <a:t>, venti e piogge invece molto intensi. Insieme ai </a:t>
            </a:r>
            <a:r>
              <a:rPr lang="it-IT" b="1" dirty="0"/>
              <a:t>boschi di latifoglie </a:t>
            </a:r>
            <a:r>
              <a:rPr lang="it-IT" dirty="0"/>
              <a:t>si trova qui, lungo le coste, la </a:t>
            </a:r>
            <a:r>
              <a:rPr lang="it-IT" b="1" dirty="0"/>
              <a:t>brughiera</a:t>
            </a:r>
            <a:r>
              <a:rPr lang="it-IT" dirty="0"/>
              <a:t>. </a:t>
            </a:r>
            <a:endParaRPr lang="it-IT" b="1" dirty="0">
              <a:solidFill>
                <a:srgbClr val="00B0F0"/>
              </a:solidFill>
            </a:endParaRPr>
          </a:p>
          <a:p>
            <a:endParaRPr lang="it-IT" b="1" dirty="0">
              <a:solidFill>
                <a:srgbClr val="00B0F0"/>
              </a:solidFill>
            </a:endParaRPr>
          </a:p>
          <a:p>
            <a:pPr lvl="0">
              <a:spcAft>
                <a:spcPts val="600"/>
              </a:spcAft>
            </a:pPr>
            <a:r>
              <a:rPr lang="it-IT" sz="1400" b="1" dirty="0">
                <a:solidFill>
                  <a:srgbClr val="FF0000"/>
                </a:solidFill>
              </a:rPr>
              <a:t>L’area atlantica</a:t>
            </a:r>
          </a:p>
          <a:p>
            <a:r>
              <a:rPr lang="it-IT" dirty="0"/>
              <a:t>Ne fanno parte la </a:t>
            </a:r>
            <a:r>
              <a:rPr lang="it-IT" b="1" dirty="0"/>
              <a:t>Spagna sud-orientale</a:t>
            </a:r>
            <a:r>
              <a:rPr lang="it-IT" dirty="0"/>
              <a:t>, la </a:t>
            </a:r>
            <a:r>
              <a:rPr lang="it-IT" b="1" dirty="0"/>
              <a:t>Francia meridionale</a:t>
            </a:r>
            <a:r>
              <a:rPr lang="it-IT" dirty="0"/>
              <a:t>, la quasi totalità dell’</a:t>
            </a:r>
            <a:r>
              <a:rPr lang="it-IT" b="1" dirty="0"/>
              <a:t>Italia</a:t>
            </a:r>
            <a:r>
              <a:rPr lang="it-IT" dirty="0"/>
              <a:t>, le </a:t>
            </a:r>
            <a:r>
              <a:rPr lang="it-IT" b="1" dirty="0"/>
              <a:t>coste adriatiche dei Balcani</a:t>
            </a:r>
            <a:r>
              <a:rPr lang="it-IT" dirty="0"/>
              <a:t> e la </a:t>
            </a:r>
            <a:r>
              <a:rPr lang="it-IT" b="1" dirty="0"/>
              <a:t>Grecia</a:t>
            </a:r>
            <a:r>
              <a:rPr lang="it-IT" dirty="0"/>
              <a:t>. Vi sono </a:t>
            </a:r>
            <a:r>
              <a:rPr lang="it-IT" b="1" dirty="0"/>
              <a:t>estati calde e secche e inverni miti</a:t>
            </a:r>
            <a:r>
              <a:rPr lang="it-IT" dirty="0"/>
              <a:t>. La vegetazione comprende viti, ulivi e soprattutto la </a:t>
            </a:r>
            <a:r>
              <a:rPr lang="it-IT" b="1" dirty="0"/>
              <a:t>macchia mediterranea.  </a:t>
            </a:r>
          </a:p>
        </p:txBody>
      </p:sp>
      <p:pic>
        <p:nvPicPr>
          <p:cNvPr id="3" name="Immagine 2" descr="shutterstock_139380611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4506" y="2301593"/>
            <a:ext cx="2883228" cy="2162421"/>
          </a:xfrm>
          <a:prstGeom prst="rect">
            <a:avLst/>
          </a:prstGeom>
        </p:spPr>
      </p:pic>
      <p:pic>
        <p:nvPicPr>
          <p:cNvPr id="2" name="Immagine 1" descr="shutterstock_180258241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9120" y="777524"/>
            <a:ext cx="2926577" cy="1952027"/>
          </a:xfrm>
          <a:prstGeom prst="rect">
            <a:avLst/>
          </a:prstGeom>
        </p:spPr>
      </p:pic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61E5A2DA-6235-CCC0-A1D6-4144FCFA21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© 2025 S. Lattes &amp; C. Editori SpA Torino</a:t>
            </a:r>
            <a:endParaRPr lang="it-IT" dirty="0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410CB5EE-BB8C-F9F8-1638-26C1CEC457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D0C06-4601-E344-B17A-2C7B02E6EBE2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666461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AF369210-E59C-8D40-B730-C50E7E0F5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L’Artide</a:t>
            </a:r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93086B93-2B3D-5C47-92AA-7ECE783302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it-IT" sz="1400" b="1" dirty="0">
                <a:solidFill>
                  <a:srgbClr val="FF0000"/>
                </a:solidFill>
              </a:rPr>
              <a:t>Un continente di ghiaccio</a:t>
            </a:r>
          </a:p>
          <a:p>
            <a:r>
              <a:rPr lang="it-IT" dirty="0"/>
              <a:t>All’estremo nord dell’Europa troviamo l’</a:t>
            </a:r>
            <a:r>
              <a:rPr lang="it-IT" b="1" dirty="0"/>
              <a:t>Artide</a:t>
            </a:r>
            <a:br>
              <a:rPr lang="it-IT" b="1" dirty="0"/>
            </a:br>
            <a:r>
              <a:rPr lang="it-IT" dirty="0"/>
              <a:t>formata dalla </a:t>
            </a:r>
            <a:r>
              <a:rPr lang="it-IT" b="1" dirty="0"/>
              <a:t>banchisa polare</a:t>
            </a:r>
            <a:r>
              <a:rPr lang="it-IT" dirty="0"/>
              <a:t>. </a:t>
            </a:r>
          </a:p>
          <a:p>
            <a:r>
              <a:rPr lang="it-IT" dirty="0"/>
              <a:t>Include le </a:t>
            </a:r>
            <a:r>
              <a:rPr lang="it-IT" b="1" dirty="0"/>
              <a:t>estreme regioni settentrionali </a:t>
            </a:r>
            <a:br>
              <a:rPr lang="it-IT" b="1" dirty="0"/>
            </a:br>
            <a:r>
              <a:rPr lang="it-IT" b="1" dirty="0"/>
              <a:t>di Russia</a:t>
            </a:r>
            <a:r>
              <a:rPr lang="it-IT" dirty="0"/>
              <a:t>, </a:t>
            </a:r>
            <a:r>
              <a:rPr lang="it-IT" b="1" dirty="0"/>
              <a:t>Alaska</a:t>
            </a:r>
            <a:r>
              <a:rPr lang="it-IT" dirty="0"/>
              <a:t>, </a:t>
            </a:r>
            <a:r>
              <a:rPr lang="it-IT" b="1" dirty="0"/>
              <a:t>Canada</a:t>
            </a:r>
            <a:r>
              <a:rPr lang="it-IT" dirty="0"/>
              <a:t>, </a:t>
            </a:r>
            <a:r>
              <a:rPr lang="it-IT" b="1" dirty="0"/>
              <a:t>Groenlandia</a:t>
            </a:r>
            <a:r>
              <a:rPr lang="it-IT" dirty="0"/>
              <a:t>, </a:t>
            </a:r>
            <a:br>
              <a:rPr lang="it-IT" dirty="0"/>
            </a:br>
            <a:r>
              <a:rPr lang="it-IT" b="1" dirty="0"/>
              <a:t>Islanda</a:t>
            </a:r>
            <a:r>
              <a:rPr lang="it-IT" dirty="0"/>
              <a:t>, </a:t>
            </a:r>
            <a:r>
              <a:rPr lang="it-IT" b="1" dirty="0"/>
              <a:t>Finlandia</a:t>
            </a:r>
            <a:r>
              <a:rPr lang="it-IT" dirty="0"/>
              <a:t>, </a:t>
            </a:r>
            <a:r>
              <a:rPr lang="it-IT" b="1" dirty="0"/>
              <a:t>Svezia</a:t>
            </a:r>
            <a:r>
              <a:rPr lang="it-IT" dirty="0"/>
              <a:t>, </a:t>
            </a:r>
            <a:r>
              <a:rPr lang="it-IT" b="1" dirty="0"/>
              <a:t>Norvegia</a:t>
            </a:r>
            <a:r>
              <a:rPr lang="it-IT" dirty="0"/>
              <a:t>.</a:t>
            </a:r>
          </a:p>
          <a:p>
            <a:endParaRPr lang="it-IT" b="1" dirty="0">
              <a:solidFill>
                <a:srgbClr val="00B0F0"/>
              </a:solidFill>
            </a:endParaRPr>
          </a:p>
          <a:p>
            <a:pPr>
              <a:spcAft>
                <a:spcPts val="600"/>
              </a:spcAft>
            </a:pPr>
            <a:r>
              <a:rPr lang="it-IT" sz="1400" b="1" dirty="0">
                <a:solidFill>
                  <a:srgbClr val="FF0000"/>
                </a:solidFill>
              </a:rPr>
              <a:t>La “Terra del sole a mezzanotte”</a:t>
            </a:r>
          </a:p>
          <a:p>
            <a:r>
              <a:rPr lang="it-IT" dirty="0"/>
              <a:t>È uno degli ambienti più freddi e inospitali </a:t>
            </a:r>
            <a:br>
              <a:rPr lang="it-IT" dirty="0"/>
            </a:br>
            <a:r>
              <a:rPr lang="it-IT" dirty="0"/>
              <a:t>della Terra: a causa della latitudine, i raggi </a:t>
            </a:r>
            <a:br>
              <a:rPr lang="it-IT" dirty="0"/>
            </a:br>
            <a:r>
              <a:rPr lang="it-IT" dirty="0"/>
              <a:t>del Sole vi arrivano obliqui. Inoltre la calotta ghiacciata riflette il 90% delle radiazioni solari. </a:t>
            </a:r>
          </a:p>
          <a:p>
            <a:r>
              <a:rPr lang="it-IT" dirty="0"/>
              <a:t>L’Artide è conosciuta come la “</a:t>
            </a:r>
            <a:r>
              <a:rPr lang="it-IT" b="1" dirty="0"/>
              <a:t>terra del Sole di mezzanotte</a:t>
            </a:r>
            <a:r>
              <a:rPr lang="it-IT" dirty="0"/>
              <a:t>”, per il fatto che oltre</a:t>
            </a:r>
            <a:br>
              <a:rPr lang="it-IT"/>
            </a:br>
            <a:r>
              <a:rPr lang="it-IT"/>
              <a:t>il </a:t>
            </a:r>
            <a:r>
              <a:rPr lang="it-IT" dirty="0"/>
              <a:t>Circolo Polare Artico da aprile a luglio il Sole tramonta verso mezzanotte.</a:t>
            </a:r>
          </a:p>
          <a:p>
            <a:endParaRPr lang="it-IT" dirty="0"/>
          </a:p>
        </p:txBody>
      </p:sp>
      <p:pic>
        <p:nvPicPr>
          <p:cNvPr id="2" name="Immagine 1" descr="shutterstock_132583483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5259" y="1070861"/>
            <a:ext cx="4100091" cy="2004945"/>
          </a:xfrm>
          <a:prstGeom prst="rect">
            <a:avLst/>
          </a:prstGeom>
        </p:spPr>
      </p:pic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B057D661-D64B-1F75-B195-9E63C937A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© 2025 S. Lattes &amp; C. Editori SpA Torino</a:t>
            </a:r>
            <a:endParaRPr lang="it-IT" dirty="0"/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98C945AB-E278-9D6C-EA58-923D07B27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D0C06-4601-E344-B17A-2C7B02E6EBE2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12399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079588ED-8D5A-A649-B45D-349DFDA4A9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L’Artide</a:t>
            </a:r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E90348B0-B586-A940-A6F4-2F76C6480C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990000"/>
            <a:ext cx="3616215" cy="3263504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it-IT" sz="1400" b="1" dirty="0">
                <a:solidFill>
                  <a:srgbClr val="FF0000"/>
                </a:solidFill>
              </a:rPr>
              <a:t>Un ambiente privo di vegetazione</a:t>
            </a:r>
          </a:p>
          <a:p>
            <a:r>
              <a:rPr lang="it-IT" dirty="0"/>
              <a:t>L’Artide è priva di vegetazione e vi abitano solo alcuni mammiferi: </a:t>
            </a:r>
            <a:r>
              <a:rPr lang="it-IT" b="1" dirty="0"/>
              <a:t>orsi polari</a:t>
            </a:r>
            <a:r>
              <a:rPr lang="it-IT" dirty="0"/>
              <a:t>, </a:t>
            </a:r>
            <a:r>
              <a:rPr lang="it-IT" b="1" dirty="0"/>
              <a:t>foche</a:t>
            </a:r>
            <a:r>
              <a:rPr lang="it-IT" dirty="0"/>
              <a:t>, </a:t>
            </a:r>
            <a:r>
              <a:rPr lang="it-IT" b="1" dirty="0"/>
              <a:t>trichechi</a:t>
            </a:r>
            <a:r>
              <a:rPr lang="it-IT" dirty="0"/>
              <a:t>, </a:t>
            </a:r>
            <a:r>
              <a:rPr lang="it-IT" b="1" dirty="0"/>
              <a:t>otarie</a:t>
            </a:r>
            <a:r>
              <a:rPr lang="it-IT" dirty="0"/>
              <a:t> e moltissimi </a:t>
            </a:r>
            <a:r>
              <a:rPr lang="it-IT" b="1" dirty="0"/>
              <a:t>uccelli</a:t>
            </a:r>
            <a:r>
              <a:rPr lang="it-IT" dirty="0"/>
              <a:t>. Le acque sono popolate dai </a:t>
            </a:r>
            <a:r>
              <a:rPr lang="it-IT" b="1" dirty="0"/>
              <a:t>grandi cetacei</a:t>
            </a:r>
            <a:r>
              <a:rPr lang="it-IT" dirty="0"/>
              <a:t> e da molti pesci, soprattutto aringhe.</a:t>
            </a:r>
          </a:p>
        </p:txBody>
      </p:sp>
      <p:pic>
        <p:nvPicPr>
          <p:cNvPr id="2" name="Immagine 1" descr="orsipolari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4041" y="1094227"/>
            <a:ext cx="4402692" cy="2961630"/>
          </a:xfrm>
          <a:prstGeom prst="rect">
            <a:avLst/>
          </a:prstGeom>
        </p:spPr>
      </p:pic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264983C7-F3A8-2877-0CE7-173FA05BFF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© 2025 S. Lattes &amp; C. Editori SpA Torino</a:t>
            </a:r>
            <a:endParaRPr lang="it-IT" dirty="0"/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12A97B96-DA3C-5100-440D-FBA795D35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D0C06-4601-E344-B17A-2C7B02E6EBE2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54923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19B2F0EF-69E6-2949-8949-0407D32E99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La tundra</a:t>
            </a:r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F2258B09-33D7-2C47-8ED4-02FED23761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990000"/>
            <a:ext cx="4906529" cy="3263504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it-IT" sz="1400" b="1" dirty="0">
                <a:solidFill>
                  <a:srgbClr val="FF0000"/>
                </a:solidFill>
              </a:rPr>
              <a:t>Un ambiente freddo e inospitale</a:t>
            </a:r>
          </a:p>
          <a:p>
            <a:r>
              <a:rPr lang="it-IT" dirty="0"/>
              <a:t>La tundra si trova infatti nelle zone più a nord dell’Europa e dell’America. Nelle zone dove si sviluppa la tundra ci sono </a:t>
            </a:r>
            <a:r>
              <a:rPr lang="it-IT" b="1" dirty="0"/>
              <a:t>inverni molto lunghi</a:t>
            </a:r>
            <a:r>
              <a:rPr lang="it-IT" dirty="0"/>
              <a:t>. In </a:t>
            </a:r>
            <a:r>
              <a:rPr lang="it-IT" b="1" dirty="0"/>
              <a:t>estate la temperatura non supera i 10 gradi</a:t>
            </a:r>
            <a:r>
              <a:rPr lang="it-IT" dirty="0"/>
              <a:t>. In questo periodo la neve si scioglie ma l’acqua si ferma in superficie. Per questo si formano tanti </a:t>
            </a:r>
            <a:r>
              <a:rPr lang="it-IT" b="1" dirty="0"/>
              <a:t>laghetti</a:t>
            </a:r>
            <a:r>
              <a:rPr lang="it-IT" dirty="0"/>
              <a:t> e </a:t>
            </a:r>
            <a:r>
              <a:rPr lang="it-IT" b="1" dirty="0"/>
              <a:t>stagni</a:t>
            </a:r>
            <a:r>
              <a:rPr lang="it-IT" dirty="0"/>
              <a:t>.</a:t>
            </a:r>
          </a:p>
          <a:p>
            <a:endParaRPr lang="it-IT" dirty="0"/>
          </a:p>
          <a:p>
            <a:pPr>
              <a:spcAft>
                <a:spcPts val="600"/>
              </a:spcAft>
            </a:pPr>
            <a:r>
              <a:rPr lang="it-IT" sz="1400" b="1" dirty="0">
                <a:solidFill>
                  <a:srgbClr val="FF0000"/>
                </a:solidFill>
              </a:rPr>
              <a:t>Poche specie si adattano a questo ambiente</a:t>
            </a:r>
          </a:p>
          <a:p>
            <a:r>
              <a:rPr lang="it-IT" dirty="0"/>
              <a:t>Nella tundra cresce vegetazione molto bassa. In estate il suolo è coperto da </a:t>
            </a:r>
            <a:r>
              <a:rPr lang="it-IT" b="1" dirty="0"/>
              <a:t>muschi</a:t>
            </a:r>
            <a:r>
              <a:rPr lang="it-IT" dirty="0"/>
              <a:t> e </a:t>
            </a:r>
            <a:r>
              <a:rPr lang="it-IT" b="1" dirty="0"/>
              <a:t>licheni</a:t>
            </a:r>
            <a:r>
              <a:rPr lang="it-IT" dirty="0"/>
              <a:t> con piccoli alberi</a:t>
            </a:r>
          </a:p>
          <a:p>
            <a:r>
              <a:rPr lang="it-IT" dirty="0"/>
              <a:t>come il </a:t>
            </a:r>
            <a:r>
              <a:rPr lang="it-IT" b="1" dirty="0"/>
              <a:t>rododendro</a:t>
            </a:r>
            <a:r>
              <a:rPr lang="it-IT" dirty="0"/>
              <a:t> e il </a:t>
            </a:r>
            <a:r>
              <a:rPr lang="it-IT" b="1" dirty="0"/>
              <a:t>mirtillo</a:t>
            </a:r>
            <a:r>
              <a:rPr lang="it-IT" dirty="0"/>
              <a:t>. È popolata da uccelli, come la </a:t>
            </a:r>
            <a:r>
              <a:rPr lang="it-IT" b="1" dirty="0"/>
              <a:t>civetta delle nevi </a:t>
            </a:r>
            <a:r>
              <a:rPr lang="it-IT" dirty="0"/>
              <a:t>e la </a:t>
            </a:r>
            <a:r>
              <a:rPr lang="it-IT" b="1" dirty="0"/>
              <a:t>pernice bianca</a:t>
            </a:r>
            <a:r>
              <a:rPr lang="it-IT" dirty="0"/>
              <a:t>. </a:t>
            </a:r>
          </a:p>
          <a:p>
            <a:r>
              <a:rPr lang="it-IT" dirty="0"/>
              <a:t>In estate arrivano anche branchi di </a:t>
            </a:r>
            <a:r>
              <a:rPr lang="it-IT" b="1" dirty="0"/>
              <a:t>renne</a:t>
            </a:r>
            <a:r>
              <a:rPr lang="it-IT" dirty="0"/>
              <a:t>, il </a:t>
            </a:r>
            <a:r>
              <a:rPr lang="it-IT" b="1" dirty="0"/>
              <a:t>bue muschiato</a:t>
            </a:r>
            <a:r>
              <a:rPr lang="it-IT" dirty="0"/>
              <a:t>, la </a:t>
            </a:r>
            <a:r>
              <a:rPr lang="it-IT" b="1" dirty="0"/>
              <a:t>lepre polare</a:t>
            </a:r>
            <a:r>
              <a:rPr lang="it-IT" dirty="0"/>
              <a:t>, la </a:t>
            </a:r>
            <a:r>
              <a:rPr lang="it-IT" b="1" dirty="0"/>
              <a:t>volpe artica </a:t>
            </a:r>
            <a:r>
              <a:rPr lang="it-IT" dirty="0"/>
              <a:t>e un piccolo roditore, il </a:t>
            </a:r>
            <a:r>
              <a:rPr lang="it-IT" b="1" dirty="0"/>
              <a:t>lemming</a:t>
            </a:r>
            <a:r>
              <a:rPr lang="it-IT" dirty="0"/>
              <a:t>.</a:t>
            </a:r>
          </a:p>
        </p:txBody>
      </p:sp>
      <p:pic>
        <p:nvPicPr>
          <p:cNvPr id="2" name="Immagine 1" descr="bu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8686" y="893157"/>
            <a:ext cx="1913680" cy="1397369"/>
          </a:xfrm>
          <a:prstGeom prst="rect">
            <a:avLst/>
          </a:prstGeom>
        </p:spPr>
      </p:pic>
      <p:pic>
        <p:nvPicPr>
          <p:cNvPr id="3" name="Immagine 2" descr="renn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2058" y="1965930"/>
            <a:ext cx="1867616" cy="1365518"/>
          </a:xfrm>
          <a:prstGeom prst="rect">
            <a:avLst/>
          </a:prstGeom>
        </p:spPr>
      </p:pic>
      <p:pic>
        <p:nvPicPr>
          <p:cNvPr id="6" name="Immagine 5" descr="volp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4167" y="3070151"/>
            <a:ext cx="1867616" cy="1371644"/>
          </a:xfrm>
          <a:prstGeom prst="rect">
            <a:avLst/>
          </a:prstGeom>
        </p:spPr>
      </p:pic>
      <p:sp>
        <p:nvSpPr>
          <p:cNvPr id="9" name="Segnaposto piè di pagina 8">
            <a:extLst>
              <a:ext uri="{FF2B5EF4-FFF2-40B4-BE49-F238E27FC236}">
                <a16:creationId xmlns:a16="http://schemas.microsoft.com/office/drawing/2014/main" id="{4D32143A-0223-F416-B6F9-7A42B6367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© 2025 S. Lattes &amp; C. Editori SpA Torino</a:t>
            </a:r>
            <a:endParaRPr lang="it-IT" dirty="0"/>
          </a:p>
        </p:txBody>
      </p:sp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id="{77C336AF-0DDC-FD6E-2FCC-EE4F36735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D0C06-4601-E344-B17A-2C7B02E6EBE2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445504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19B2F0EF-69E6-2949-8949-0407D32E99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La taiga</a:t>
            </a:r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F2258B09-33D7-2C47-8ED4-02FED23761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it-IT" sz="1400" b="1" dirty="0">
                <a:solidFill>
                  <a:srgbClr val="FF0000"/>
                </a:solidFill>
              </a:rPr>
              <a:t>Il regno delle foreste</a:t>
            </a:r>
          </a:p>
          <a:p>
            <a:r>
              <a:rPr lang="it-IT" dirty="0"/>
              <a:t>La taiga è una </a:t>
            </a:r>
            <a:r>
              <a:rPr lang="it-IT" b="1" dirty="0"/>
              <a:t>foresta di conifere</a:t>
            </a:r>
            <a:r>
              <a:rPr lang="it-IT" dirty="0"/>
              <a:t>. Si trova in Europa centro-settentrionale. Nelle zone in cui si trova </a:t>
            </a:r>
            <a:r>
              <a:rPr lang="it-IT" b="1" dirty="0"/>
              <a:t>il clima è abbastanza freddo, con inverni lunghi e rigidi ed estati brevi e piovose</a:t>
            </a:r>
            <a:r>
              <a:rPr lang="it-IT" dirty="0"/>
              <a:t>.</a:t>
            </a:r>
          </a:p>
          <a:p>
            <a:endParaRPr lang="it-IT" dirty="0"/>
          </a:p>
          <a:p>
            <a:pPr>
              <a:spcAft>
                <a:spcPts val="600"/>
              </a:spcAft>
            </a:pPr>
            <a:r>
              <a:rPr lang="it-IT" sz="1400" b="1" dirty="0">
                <a:solidFill>
                  <a:srgbClr val="FF0000"/>
                </a:solidFill>
              </a:rPr>
              <a:t>La taiga ospita fauna e flora molto varie</a:t>
            </a:r>
          </a:p>
          <a:p>
            <a:r>
              <a:rPr lang="it-IT" dirty="0"/>
              <a:t>Nella taiga crescono le </a:t>
            </a:r>
            <a:r>
              <a:rPr lang="it-IT" b="1" dirty="0"/>
              <a:t>conifere</a:t>
            </a:r>
            <a:r>
              <a:rPr lang="it-IT" dirty="0"/>
              <a:t>, soprattutto pini, </a:t>
            </a:r>
            <a:br>
              <a:rPr lang="it-IT" dirty="0"/>
            </a:br>
            <a:r>
              <a:rPr lang="it-IT" dirty="0"/>
              <a:t>abeti e larici. </a:t>
            </a:r>
          </a:p>
          <a:p>
            <a:r>
              <a:rPr lang="it-IT" dirty="0"/>
              <a:t>Nel sottobosco si trovano </a:t>
            </a:r>
            <a:r>
              <a:rPr lang="it-IT" b="1" dirty="0"/>
              <a:t>rododendri</a:t>
            </a:r>
            <a:r>
              <a:rPr lang="it-IT" dirty="0"/>
              <a:t> e </a:t>
            </a:r>
            <a:r>
              <a:rPr lang="it-IT" b="1" dirty="0"/>
              <a:t>mirtilli</a:t>
            </a:r>
            <a:r>
              <a:rPr lang="it-IT" dirty="0"/>
              <a:t>. </a:t>
            </a:r>
          </a:p>
          <a:p>
            <a:r>
              <a:rPr lang="it-IT" dirty="0"/>
              <a:t>La taiga è abitata prevalentemente da </a:t>
            </a:r>
            <a:r>
              <a:rPr lang="it-IT" b="1" dirty="0"/>
              <a:t>linci</a:t>
            </a:r>
            <a:r>
              <a:rPr lang="it-IT" dirty="0"/>
              <a:t>, </a:t>
            </a:r>
            <a:r>
              <a:rPr lang="it-IT" b="1" dirty="0"/>
              <a:t>alci</a:t>
            </a:r>
            <a:r>
              <a:rPr lang="it-IT" dirty="0"/>
              <a:t>, </a:t>
            </a:r>
            <a:r>
              <a:rPr lang="it-IT" b="1" dirty="0"/>
              <a:t>cervi</a:t>
            </a:r>
            <a:r>
              <a:rPr lang="it-IT" dirty="0"/>
              <a:t>, </a:t>
            </a:r>
            <a:br>
              <a:rPr lang="it-IT" dirty="0"/>
            </a:br>
            <a:r>
              <a:rPr lang="it-IT" b="1" dirty="0"/>
              <a:t>volpi</a:t>
            </a:r>
            <a:r>
              <a:rPr lang="it-IT" dirty="0"/>
              <a:t>, </a:t>
            </a:r>
            <a:r>
              <a:rPr lang="it-IT" b="1" dirty="0"/>
              <a:t>ermellini</a:t>
            </a:r>
            <a:r>
              <a:rPr lang="it-IT" dirty="0"/>
              <a:t>, </a:t>
            </a:r>
            <a:r>
              <a:rPr lang="it-IT" b="1" dirty="0"/>
              <a:t>orsi bruni </a:t>
            </a:r>
            <a:r>
              <a:rPr lang="it-IT" dirty="0"/>
              <a:t>e </a:t>
            </a:r>
            <a:r>
              <a:rPr lang="it-IT" b="1" dirty="0"/>
              <a:t>lupi</a:t>
            </a:r>
            <a:r>
              <a:rPr lang="it-IT" dirty="0"/>
              <a:t>. Si trovano anche </a:t>
            </a:r>
            <a:br>
              <a:rPr lang="it-IT" dirty="0"/>
            </a:br>
            <a:r>
              <a:rPr lang="it-IT" b="1" dirty="0"/>
              <a:t>caprioli</a:t>
            </a:r>
            <a:r>
              <a:rPr lang="it-IT" dirty="0"/>
              <a:t> e </a:t>
            </a:r>
            <a:r>
              <a:rPr lang="it-IT" b="1" dirty="0"/>
              <a:t>scoiattoli</a:t>
            </a:r>
            <a:r>
              <a:rPr lang="it-IT" dirty="0"/>
              <a:t>. Tra gli uccelli ci sono </a:t>
            </a:r>
            <a:r>
              <a:rPr lang="it-IT" b="1" dirty="0"/>
              <a:t>nocciolaia</a:t>
            </a:r>
            <a:r>
              <a:rPr lang="it-IT" dirty="0"/>
              <a:t>, </a:t>
            </a:r>
            <a:br>
              <a:rPr lang="it-IT" dirty="0"/>
            </a:br>
            <a:r>
              <a:rPr lang="it-IT" b="1" dirty="0"/>
              <a:t>gallo cedrone </a:t>
            </a:r>
            <a:r>
              <a:rPr lang="it-IT" dirty="0"/>
              <a:t>e </a:t>
            </a:r>
            <a:r>
              <a:rPr lang="it-IT" b="1" dirty="0"/>
              <a:t>picchio</a:t>
            </a:r>
            <a:r>
              <a:rPr lang="it-IT" dirty="0"/>
              <a:t>.</a:t>
            </a:r>
          </a:p>
        </p:txBody>
      </p:sp>
      <p:pic>
        <p:nvPicPr>
          <p:cNvPr id="2" name="Immagine 1" descr="linci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0679" y="1999860"/>
            <a:ext cx="3256511" cy="2343379"/>
          </a:xfrm>
          <a:prstGeom prst="rect">
            <a:avLst/>
          </a:prstGeom>
        </p:spPr>
      </p:pic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E48EB4C7-DAFE-2950-55C3-898D93640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© 2025 S. Lattes &amp; C. Editori SpA Torino</a:t>
            </a:r>
            <a:endParaRPr lang="it-IT" dirty="0"/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379570EF-A618-2477-8E60-39CA321EFB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D0C06-4601-E344-B17A-2C7B02E6EBE2}" type="slidenum">
              <a:rPr lang="it-IT" smtClean="0"/>
              <a:t>15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5991141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19B2F0EF-69E6-2949-8949-0407D32E99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La foresta temperata</a:t>
            </a:r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F2258B09-33D7-2C47-8ED4-02FED23761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990000"/>
            <a:ext cx="7884000" cy="3263504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it-IT" sz="1400" b="1" dirty="0">
                <a:solidFill>
                  <a:srgbClr val="FF0000"/>
                </a:solidFill>
              </a:rPr>
              <a:t>La foresta temperata è stata spesso distrutta dagli esseri umani</a:t>
            </a:r>
          </a:p>
          <a:p>
            <a:r>
              <a:rPr lang="it-IT" dirty="0"/>
              <a:t>La foresta temperata è formata da </a:t>
            </a:r>
            <a:r>
              <a:rPr lang="it-IT" b="1" dirty="0"/>
              <a:t>latifoglie</a:t>
            </a:r>
            <a:r>
              <a:rPr lang="it-IT" dirty="0"/>
              <a:t>. È diffusa in tutta </a:t>
            </a:r>
            <a:br>
              <a:rPr lang="it-IT" dirty="0"/>
            </a:br>
            <a:r>
              <a:rPr lang="it-IT" b="1" dirty="0"/>
              <a:t>l’Europa centrale</a:t>
            </a:r>
            <a:r>
              <a:rPr lang="it-IT" dirty="0"/>
              <a:t>, in </a:t>
            </a:r>
            <a:r>
              <a:rPr lang="it-IT" b="1" dirty="0"/>
              <a:t>America</a:t>
            </a:r>
            <a:r>
              <a:rPr lang="it-IT" dirty="0"/>
              <a:t> (Stati Uniti) e </a:t>
            </a:r>
            <a:r>
              <a:rPr lang="it-IT" b="1" dirty="0"/>
              <a:t>alcune zone </a:t>
            </a:r>
            <a:br>
              <a:rPr lang="it-IT" b="1" dirty="0"/>
            </a:br>
            <a:r>
              <a:rPr lang="it-IT" b="1" dirty="0"/>
              <a:t>dell’Asia</a:t>
            </a:r>
            <a:r>
              <a:rPr lang="it-IT" dirty="0"/>
              <a:t>. Sono aree densamente abitate. Il clima prevalente</a:t>
            </a:r>
            <a:br>
              <a:rPr lang="it-IT" dirty="0"/>
            </a:br>
            <a:r>
              <a:rPr lang="it-IT" dirty="0"/>
              <a:t>ha </a:t>
            </a:r>
            <a:r>
              <a:rPr lang="it-IT" b="1" dirty="0"/>
              <a:t>inverni freddi e nevosi, primavere miti ed estati calde</a:t>
            </a:r>
            <a:r>
              <a:rPr lang="it-IT" dirty="0"/>
              <a:t>, </a:t>
            </a:r>
            <a:br>
              <a:rPr lang="it-IT" dirty="0"/>
            </a:br>
            <a:r>
              <a:rPr lang="it-IT" dirty="0"/>
              <a:t>che favoriscono l’accrescimento delle piante. </a:t>
            </a:r>
          </a:p>
          <a:p>
            <a:endParaRPr lang="it-IT" dirty="0"/>
          </a:p>
          <a:p>
            <a:pPr>
              <a:spcAft>
                <a:spcPts val="600"/>
              </a:spcAft>
            </a:pPr>
            <a:r>
              <a:rPr lang="it-IT" sz="1400" b="1" dirty="0">
                <a:solidFill>
                  <a:srgbClr val="FF0000"/>
                </a:solidFill>
              </a:rPr>
              <a:t>Una grande varietà di piante e animali</a:t>
            </a:r>
          </a:p>
          <a:p>
            <a:r>
              <a:rPr lang="it-IT" dirty="0"/>
              <a:t>La foresta temperata è ricca soprattutto di </a:t>
            </a:r>
            <a:r>
              <a:rPr lang="it-IT" b="1" dirty="0"/>
              <a:t>lecci</a:t>
            </a:r>
            <a:r>
              <a:rPr lang="it-IT" dirty="0"/>
              <a:t>, </a:t>
            </a:r>
            <a:r>
              <a:rPr lang="it-IT" b="1" dirty="0"/>
              <a:t>betulle</a:t>
            </a:r>
            <a:r>
              <a:rPr lang="it-IT" dirty="0"/>
              <a:t>, </a:t>
            </a:r>
            <a:r>
              <a:rPr lang="it-IT" b="1" dirty="0"/>
              <a:t>olmi</a:t>
            </a:r>
            <a:r>
              <a:rPr lang="it-IT" dirty="0"/>
              <a:t>, </a:t>
            </a:r>
            <a:r>
              <a:rPr lang="it-IT" b="1" dirty="0"/>
              <a:t>frassini</a:t>
            </a:r>
            <a:r>
              <a:rPr lang="it-IT" dirty="0"/>
              <a:t>, </a:t>
            </a:r>
            <a:br>
              <a:rPr lang="it-IT" dirty="0"/>
            </a:br>
            <a:r>
              <a:rPr lang="it-IT" b="1" dirty="0"/>
              <a:t>querce</a:t>
            </a:r>
            <a:r>
              <a:rPr lang="it-IT" dirty="0"/>
              <a:t>, </a:t>
            </a:r>
            <a:r>
              <a:rPr lang="it-IT" b="1" dirty="0"/>
              <a:t>sequoie</a:t>
            </a:r>
            <a:r>
              <a:rPr lang="it-IT" dirty="0"/>
              <a:t>, </a:t>
            </a:r>
            <a:r>
              <a:rPr lang="it-IT" b="1" dirty="0"/>
              <a:t>faggi</a:t>
            </a:r>
            <a:r>
              <a:rPr lang="it-IT" dirty="0"/>
              <a:t>, </a:t>
            </a:r>
            <a:r>
              <a:rPr lang="it-IT" b="1" dirty="0"/>
              <a:t>castagni</a:t>
            </a:r>
            <a:r>
              <a:rPr lang="it-IT" dirty="0"/>
              <a:t>, </a:t>
            </a:r>
            <a:r>
              <a:rPr lang="it-IT" b="1" dirty="0"/>
              <a:t>noccioli</a:t>
            </a:r>
            <a:r>
              <a:rPr lang="it-IT" dirty="0"/>
              <a:t>, </a:t>
            </a:r>
            <a:r>
              <a:rPr lang="it-IT" b="1" dirty="0"/>
              <a:t>pioppi</a:t>
            </a:r>
            <a:r>
              <a:rPr lang="it-IT" dirty="0"/>
              <a:t> e </a:t>
            </a:r>
            <a:r>
              <a:rPr lang="it-IT" b="1" dirty="0"/>
              <a:t>aceri</a:t>
            </a:r>
            <a:r>
              <a:rPr lang="it-IT" dirty="0"/>
              <a:t>. </a:t>
            </a:r>
            <a:br>
              <a:rPr lang="it-IT" dirty="0"/>
            </a:br>
            <a:r>
              <a:rPr lang="it-IT" dirty="0"/>
              <a:t>Nel sottobosco crescono </a:t>
            </a:r>
            <a:r>
              <a:rPr lang="it-IT" b="1" dirty="0"/>
              <a:t>rododendri</a:t>
            </a:r>
            <a:r>
              <a:rPr lang="it-IT" dirty="0"/>
              <a:t>, </a:t>
            </a:r>
            <a:r>
              <a:rPr lang="it-IT" b="1" dirty="0"/>
              <a:t>ciclamini</a:t>
            </a:r>
            <a:r>
              <a:rPr lang="it-IT" dirty="0"/>
              <a:t>, la </a:t>
            </a:r>
            <a:r>
              <a:rPr lang="it-IT" b="1" dirty="0"/>
              <a:t>rosa selvatica</a:t>
            </a:r>
            <a:r>
              <a:rPr lang="it-IT" dirty="0"/>
              <a:t>, </a:t>
            </a:r>
            <a:r>
              <a:rPr lang="it-IT" b="1" dirty="0"/>
              <a:t>felci</a:t>
            </a:r>
            <a:r>
              <a:rPr lang="it-IT" dirty="0"/>
              <a:t> </a:t>
            </a:r>
            <a:br>
              <a:rPr lang="it-IT" dirty="0"/>
            </a:br>
            <a:r>
              <a:rPr lang="it-IT" dirty="0"/>
              <a:t>e diversi tipi di </a:t>
            </a:r>
            <a:r>
              <a:rPr lang="it-IT" b="1" dirty="0"/>
              <a:t>funghi</a:t>
            </a:r>
            <a:r>
              <a:rPr lang="it-IT" dirty="0"/>
              <a:t>. È popolata da molti animali: </a:t>
            </a:r>
            <a:r>
              <a:rPr lang="it-IT" b="1" dirty="0"/>
              <a:t>scoiattoli</a:t>
            </a:r>
            <a:r>
              <a:rPr lang="it-IT" dirty="0"/>
              <a:t>, </a:t>
            </a:r>
            <a:r>
              <a:rPr lang="it-IT" b="1" dirty="0"/>
              <a:t>donnole</a:t>
            </a:r>
            <a:r>
              <a:rPr lang="it-IT" dirty="0"/>
              <a:t>, </a:t>
            </a:r>
            <a:br>
              <a:rPr lang="it-IT" dirty="0"/>
            </a:br>
            <a:r>
              <a:rPr lang="it-IT" b="1" dirty="0"/>
              <a:t>daini</a:t>
            </a:r>
            <a:r>
              <a:rPr lang="it-IT" dirty="0"/>
              <a:t>, </a:t>
            </a:r>
            <a:r>
              <a:rPr lang="it-IT" b="1" dirty="0"/>
              <a:t>tassi</a:t>
            </a:r>
            <a:r>
              <a:rPr lang="it-IT" dirty="0"/>
              <a:t>, </a:t>
            </a:r>
            <a:r>
              <a:rPr lang="it-IT" b="1" dirty="0"/>
              <a:t>cinghiali</a:t>
            </a:r>
            <a:r>
              <a:rPr lang="it-IT" dirty="0"/>
              <a:t>, </a:t>
            </a:r>
            <a:r>
              <a:rPr lang="it-IT" b="1" dirty="0"/>
              <a:t>istrici</a:t>
            </a:r>
            <a:r>
              <a:rPr lang="it-IT" dirty="0"/>
              <a:t>, </a:t>
            </a:r>
            <a:r>
              <a:rPr lang="it-IT" b="1" dirty="0"/>
              <a:t>lupi</a:t>
            </a:r>
            <a:r>
              <a:rPr lang="it-IT" dirty="0"/>
              <a:t>, </a:t>
            </a:r>
            <a:r>
              <a:rPr lang="it-IT" b="1" dirty="0"/>
              <a:t>orsi</a:t>
            </a:r>
            <a:r>
              <a:rPr lang="it-IT" dirty="0"/>
              <a:t>, </a:t>
            </a:r>
            <a:r>
              <a:rPr lang="it-IT" b="1" dirty="0"/>
              <a:t>cervi</a:t>
            </a:r>
            <a:r>
              <a:rPr lang="it-IT" dirty="0"/>
              <a:t>, </a:t>
            </a:r>
            <a:r>
              <a:rPr lang="it-IT" b="1" dirty="0"/>
              <a:t>caprioli </a:t>
            </a:r>
            <a:r>
              <a:rPr lang="it-IT" dirty="0"/>
              <a:t>e </a:t>
            </a:r>
            <a:r>
              <a:rPr lang="it-IT" b="1" dirty="0"/>
              <a:t>volpi</a:t>
            </a:r>
            <a:r>
              <a:rPr lang="it-IT" dirty="0"/>
              <a:t>. </a:t>
            </a:r>
            <a:br>
              <a:rPr lang="it-IT" dirty="0"/>
            </a:br>
            <a:r>
              <a:rPr lang="it-IT" dirty="0"/>
              <a:t>Anche </a:t>
            </a:r>
            <a:r>
              <a:rPr lang="it-IT" b="1" dirty="0"/>
              <a:t>ghiri</a:t>
            </a:r>
            <a:r>
              <a:rPr lang="it-IT" dirty="0"/>
              <a:t>, </a:t>
            </a:r>
            <a:r>
              <a:rPr lang="it-IT" b="1" dirty="0"/>
              <a:t>faine</a:t>
            </a:r>
            <a:r>
              <a:rPr lang="it-IT" dirty="0"/>
              <a:t> e </a:t>
            </a:r>
            <a:r>
              <a:rPr lang="it-IT" b="1" dirty="0"/>
              <a:t>lepri</a:t>
            </a:r>
            <a:r>
              <a:rPr lang="it-IT" dirty="0"/>
              <a:t>.</a:t>
            </a:r>
          </a:p>
          <a:p>
            <a:r>
              <a:rPr lang="it-IT" dirty="0"/>
              <a:t>Tra gli uccelli  ci sono </a:t>
            </a:r>
            <a:r>
              <a:rPr lang="it-IT" b="1" dirty="0"/>
              <a:t>gufi</a:t>
            </a:r>
            <a:r>
              <a:rPr lang="it-IT" dirty="0"/>
              <a:t>, </a:t>
            </a:r>
            <a:r>
              <a:rPr lang="it-IT" b="1" dirty="0"/>
              <a:t>cinciallegre</a:t>
            </a:r>
            <a:r>
              <a:rPr lang="it-IT" dirty="0"/>
              <a:t>, </a:t>
            </a:r>
            <a:r>
              <a:rPr lang="it-IT" b="1" dirty="0"/>
              <a:t>fringuelli</a:t>
            </a:r>
            <a:r>
              <a:rPr lang="it-IT" dirty="0"/>
              <a:t>, </a:t>
            </a:r>
            <a:r>
              <a:rPr lang="it-IT" b="1" dirty="0"/>
              <a:t>usignoli</a:t>
            </a:r>
            <a:r>
              <a:rPr lang="it-IT" dirty="0"/>
              <a:t>, </a:t>
            </a:r>
            <a:r>
              <a:rPr lang="it-IT" b="1" dirty="0"/>
              <a:t>civette</a:t>
            </a:r>
            <a:r>
              <a:rPr lang="it-IT" dirty="0"/>
              <a:t>, </a:t>
            </a:r>
            <a:br>
              <a:rPr lang="it-IT" dirty="0"/>
            </a:br>
            <a:r>
              <a:rPr lang="it-IT" b="1" dirty="0"/>
              <a:t>falchi</a:t>
            </a:r>
            <a:r>
              <a:rPr lang="it-IT" dirty="0"/>
              <a:t>, </a:t>
            </a:r>
            <a:r>
              <a:rPr lang="it-IT" b="1" dirty="0"/>
              <a:t>picchi</a:t>
            </a:r>
            <a:r>
              <a:rPr lang="it-IT" dirty="0"/>
              <a:t> e </a:t>
            </a:r>
            <a:r>
              <a:rPr lang="it-IT" b="1" dirty="0"/>
              <a:t>poiane</a:t>
            </a:r>
            <a:r>
              <a:rPr lang="it-IT" dirty="0"/>
              <a:t>. Anche gli insetti sono numerosi. </a:t>
            </a:r>
          </a:p>
        </p:txBody>
      </p:sp>
      <p:pic>
        <p:nvPicPr>
          <p:cNvPr id="2" name="Immagine 1" descr="sequoi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7873" y="1212487"/>
            <a:ext cx="2054777" cy="3300648"/>
          </a:xfrm>
          <a:prstGeom prst="rect">
            <a:avLst/>
          </a:prstGeom>
        </p:spPr>
      </p:pic>
      <p:pic>
        <p:nvPicPr>
          <p:cNvPr id="3" name="Immagine 2" descr="civett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3396" y="1500631"/>
            <a:ext cx="979401" cy="1183055"/>
          </a:xfrm>
          <a:prstGeom prst="rect">
            <a:avLst/>
          </a:prstGeom>
        </p:spPr>
      </p:pic>
      <p:pic>
        <p:nvPicPr>
          <p:cNvPr id="11" name="Immagine 10" descr="dain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8897" y="3543612"/>
            <a:ext cx="1138523" cy="1032677"/>
          </a:xfrm>
          <a:prstGeom prst="rect">
            <a:avLst/>
          </a:prstGeom>
        </p:spPr>
      </p:pic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87A0426E-3FE5-384E-E15C-282EFC888E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© 2025 S. Lattes &amp; C. Editori SpA Torino</a:t>
            </a:r>
            <a:endParaRPr lang="it-IT" dirty="0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05AF0C20-FA9A-B695-7AEE-5B6F6F8429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D0C06-4601-E344-B17A-2C7B02E6EBE2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766501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19B2F0EF-69E6-2949-8949-0407D32E99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La brughiera</a:t>
            </a:r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F2258B09-33D7-2C47-8ED4-02FED23761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990000"/>
            <a:ext cx="5664976" cy="3263504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it-IT" sz="1400" b="1" dirty="0">
                <a:solidFill>
                  <a:srgbClr val="FF0000"/>
                </a:solidFill>
              </a:rPr>
              <a:t>Una distesa di erica e arbusti</a:t>
            </a:r>
          </a:p>
          <a:p>
            <a:r>
              <a:rPr lang="it-IT" dirty="0"/>
              <a:t>La brughiera è una distesa di </a:t>
            </a:r>
            <a:r>
              <a:rPr lang="it-IT" b="1" dirty="0"/>
              <a:t>erbe basse ed arbusti</a:t>
            </a:r>
            <a:r>
              <a:rPr lang="it-IT" dirty="0"/>
              <a:t>. È tipica delle </a:t>
            </a:r>
            <a:r>
              <a:rPr lang="it-IT" b="1" dirty="0"/>
              <a:t>aree costiere dell’Europa</a:t>
            </a:r>
            <a:r>
              <a:rPr lang="it-IT" dirty="0"/>
              <a:t>, affacciate sull’Oceano Atlantico</a:t>
            </a:r>
            <a:r>
              <a:rPr lang="it-IT"/>
              <a:t>. </a:t>
            </a:r>
            <a:endParaRPr lang="it-IT" dirty="0"/>
          </a:p>
          <a:p>
            <a:r>
              <a:rPr lang="it-IT" dirty="0"/>
              <a:t>Nelle zone in cui si sviluppa il </a:t>
            </a:r>
            <a:r>
              <a:rPr lang="it-IT" b="1" dirty="0"/>
              <a:t>clima è molto piovoso </a:t>
            </a:r>
            <a:r>
              <a:rPr lang="it-IT" dirty="0"/>
              <a:t>quasi tutto l’anno, con </a:t>
            </a:r>
            <a:r>
              <a:rPr lang="it-IT" b="1" dirty="0"/>
              <a:t>forte vento.</a:t>
            </a:r>
          </a:p>
          <a:p>
            <a:endParaRPr lang="it-IT" sz="1400" b="1" dirty="0"/>
          </a:p>
          <a:p>
            <a:pPr>
              <a:spcAft>
                <a:spcPts val="600"/>
              </a:spcAft>
            </a:pPr>
            <a:r>
              <a:rPr lang="it-IT" sz="1400" b="1" dirty="0">
                <a:solidFill>
                  <a:srgbClr val="FF0000"/>
                </a:solidFill>
              </a:rPr>
              <a:t>Arbusti, rettili e uccelli</a:t>
            </a:r>
          </a:p>
          <a:p>
            <a:r>
              <a:rPr lang="it-IT" dirty="0"/>
              <a:t>Nella brughiera crescono erbe basse e spontanee, come le </a:t>
            </a:r>
            <a:r>
              <a:rPr lang="it-IT" b="1" dirty="0"/>
              <a:t>graminacee</a:t>
            </a:r>
            <a:r>
              <a:rPr lang="it-IT" dirty="0"/>
              <a:t>, e numerosi arbusti sempreverdi come il </a:t>
            </a:r>
            <a:r>
              <a:rPr lang="it-IT" b="1" dirty="0"/>
              <a:t>brugo</a:t>
            </a:r>
            <a:r>
              <a:rPr lang="it-IT" dirty="0"/>
              <a:t>, l’</a:t>
            </a:r>
            <a:r>
              <a:rPr lang="it-IT" b="1" dirty="0"/>
              <a:t>erica </a:t>
            </a:r>
            <a:r>
              <a:rPr lang="it-IT" dirty="0"/>
              <a:t>e il </a:t>
            </a:r>
            <a:r>
              <a:rPr lang="it-IT" b="1" dirty="0"/>
              <a:t>ginepro</a:t>
            </a:r>
            <a:r>
              <a:rPr lang="it-IT" dirty="0"/>
              <a:t>; ci sono poi la </a:t>
            </a:r>
            <a:r>
              <a:rPr lang="it-IT" b="1" dirty="0"/>
              <a:t>ginestra</a:t>
            </a:r>
            <a:r>
              <a:rPr lang="it-IT" dirty="0"/>
              <a:t>, il </a:t>
            </a:r>
            <a:r>
              <a:rPr lang="it-IT" b="1" dirty="0"/>
              <a:t>mirtillo</a:t>
            </a:r>
            <a:r>
              <a:rPr lang="it-IT" dirty="0"/>
              <a:t>, la </a:t>
            </a:r>
            <a:r>
              <a:rPr lang="it-IT" b="1" dirty="0"/>
              <a:t>rosa selvatica </a:t>
            </a:r>
            <a:r>
              <a:rPr lang="it-IT" dirty="0"/>
              <a:t>e il </a:t>
            </a:r>
            <a:r>
              <a:rPr lang="it-IT" b="1" dirty="0"/>
              <a:t>biancospino</a:t>
            </a:r>
            <a:r>
              <a:rPr lang="it-IT" dirty="0"/>
              <a:t>. </a:t>
            </a:r>
          </a:p>
          <a:p>
            <a:r>
              <a:rPr lang="it-IT" dirty="0"/>
              <a:t>Vi sono molti uccelli: il </a:t>
            </a:r>
            <a:r>
              <a:rPr lang="it-IT" b="1" dirty="0"/>
              <a:t>falco</a:t>
            </a:r>
            <a:r>
              <a:rPr lang="it-IT" dirty="0"/>
              <a:t> e il </a:t>
            </a:r>
            <a:r>
              <a:rPr lang="it-IT" b="1" dirty="0"/>
              <a:t>gallo cedrone, </a:t>
            </a:r>
            <a:r>
              <a:rPr lang="it-IT" dirty="0"/>
              <a:t>il </a:t>
            </a:r>
            <a:r>
              <a:rPr lang="it-IT" b="1" dirty="0"/>
              <a:t>chiurlo</a:t>
            </a:r>
            <a:r>
              <a:rPr lang="it-IT" dirty="0"/>
              <a:t>, l</a:t>
            </a:r>
            <a:r>
              <a:rPr lang="it-IT" b="1" dirty="0"/>
              <a:t>’allodola</a:t>
            </a:r>
            <a:r>
              <a:rPr lang="it-IT" dirty="0"/>
              <a:t>, il </a:t>
            </a:r>
            <a:r>
              <a:rPr lang="it-IT" b="1" dirty="0"/>
              <a:t>merlo</a:t>
            </a:r>
            <a:r>
              <a:rPr lang="it-IT" dirty="0"/>
              <a:t> e la </a:t>
            </a:r>
            <a:r>
              <a:rPr lang="it-IT" b="1" dirty="0"/>
              <a:t>beccaccia</a:t>
            </a:r>
            <a:r>
              <a:rPr lang="it-IT" dirty="0"/>
              <a:t>. Tra i mammiferi ci sono </a:t>
            </a:r>
            <a:r>
              <a:rPr lang="it-IT" b="1" dirty="0"/>
              <a:t>cervi</a:t>
            </a:r>
            <a:r>
              <a:rPr lang="it-IT" dirty="0"/>
              <a:t>, </a:t>
            </a:r>
            <a:r>
              <a:rPr lang="it-IT" b="1" dirty="0"/>
              <a:t>lepri</a:t>
            </a:r>
            <a:r>
              <a:rPr lang="it-IT" dirty="0"/>
              <a:t>, </a:t>
            </a:r>
            <a:r>
              <a:rPr lang="it-IT" b="1" dirty="0"/>
              <a:t>tassi</a:t>
            </a:r>
            <a:r>
              <a:rPr lang="it-IT" dirty="0"/>
              <a:t>, </a:t>
            </a:r>
            <a:r>
              <a:rPr lang="it-IT" b="1" dirty="0"/>
              <a:t>ricci</a:t>
            </a:r>
            <a:r>
              <a:rPr lang="it-IT" dirty="0"/>
              <a:t> e </a:t>
            </a:r>
            <a:r>
              <a:rPr lang="it-IT" b="1" dirty="0"/>
              <a:t>volpi</a:t>
            </a:r>
            <a:r>
              <a:rPr lang="it-IT" dirty="0"/>
              <a:t>. </a:t>
            </a:r>
          </a:p>
          <a:p>
            <a:r>
              <a:rPr lang="it-IT" dirty="0"/>
              <a:t>Vivono nella brughiera anche rettili come il </a:t>
            </a:r>
            <a:r>
              <a:rPr lang="it-IT" b="1" dirty="0"/>
              <a:t>ramarro</a:t>
            </a:r>
            <a:r>
              <a:rPr lang="it-IT" dirty="0"/>
              <a:t> e la </a:t>
            </a:r>
            <a:r>
              <a:rPr lang="it-IT" b="1" dirty="0"/>
              <a:t>vipera</a:t>
            </a:r>
            <a:r>
              <a:rPr lang="it-IT" dirty="0"/>
              <a:t> e alcuni anfibi.</a:t>
            </a:r>
          </a:p>
        </p:txBody>
      </p:sp>
      <p:pic>
        <p:nvPicPr>
          <p:cNvPr id="2" name="Immagine 1" descr="brughier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0968" y="772471"/>
            <a:ext cx="2074382" cy="3654863"/>
          </a:xfrm>
          <a:prstGeom prst="rect">
            <a:avLst/>
          </a:prstGeom>
        </p:spPr>
      </p:pic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45FBB098-F7B9-FF80-8F04-547CE97B7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© 2025 S. Lattes &amp; C. Editori SpA Torino</a:t>
            </a:r>
            <a:endParaRPr lang="it-IT" dirty="0"/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80D1D957-1461-5DC1-507C-DE87952E6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D0C06-4601-E344-B17A-2C7B02E6EBE2}" type="slidenum">
              <a:rPr lang="it-IT" smtClean="0"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204638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19B2F0EF-69E6-2949-8949-0407D32E99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La prateria</a:t>
            </a:r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F2258B09-33D7-2C47-8ED4-02FED23761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it-IT" sz="1400" b="1" dirty="0">
                <a:solidFill>
                  <a:srgbClr val="FF0000"/>
                </a:solidFill>
              </a:rPr>
              <a:t>Molte praterie sono sfruttate per l’agricoltura</a:t>
            </a:r>
          </a:p>
          <a:p>
            <a:r>
              <a:rPr lang="it-IT" dirty="0"/>
              <a:t>La prateria è una ampia distesa ricoperta di </a:t>
            </a:r>
            <a:r>
              <a:rPr lang="it-IT" b="1" dirty="0"/>
              <a:t>erbe basse</a:t>
            </a:r>
            <a:r>
              <a:rPr lang="it-IT" dirty="0"/>
              <a:t>, con poche piante. Si trova nell’</a:t>
            </a:r>
            <a:r>
              <a:rPr lang="it-IT" b="1" dirty="0"/>
              <a:t>area centrale dell’America del Nord</a:t>
            </a:r>
            <a:r>
              <a:rPr lang="it-IT" dirty="0"/>
              <a:t>, </a:t>
            </a:r>
            <a:r>
              <a:rPr lang="it-IT" b="1" dirty="0"/>
              <a:t>dall’Europa orientale fino alla Mongolia</a:t>
            </a:r>
            <a:r>
              <a:rPr lang="it-IT" dirty="0"/>
              <a:t> e in </a:t>
            </a:r>
            <a:r>
              <a:rPr lang="it-IT" b="1" dirty="0"/>
              <a:t>alcune aree dell’Argentina</a:t>
            </a:r>
            <a:r>
              <a:rPr lang="it-IT" dirty="0"/>
              <a:t>, </a:t>
            </a:r>
            <a:r>
              <a:rPr lang="it-IT" b="1" dirty="0"/>
              <a:t>del Sudafrica </a:t>
            </a:r>
            <a:r>
              <a:rPr lang="it-IT" dirty="0"/>
              <a:t>e </a:t>
            </a:r>
            <a:r>
              <a:rPr lang="it-IT" b="1" dirty="0"/>
              <a:t>dell’Australia sud-orientale</a:t>
            </a:r>
            <a:r>
              <a:rPr lang="it-IT" dirty="0"/>
              <a:t>. Nelle zone più secche si trasforma in </a:t>
            </a:r>
            <a:r>
              <a:rPr lang="it-IT" b="1" dirty="0"/>
              <a:t>steppa</a:t>
            </a:r>
            <a:r>
              <a:rPr lang="it-IT" dirty="0"/>
              <a:t>. Il clima è caratterizzato da </a:t>
            </a:r>
            <a:r>
              <a:rPr lang="it-IT" b="1" dirty="0"/>
              <a:t>grandi piogge </a:t>
            </a:r>
            <a:r>
              <a:rPr lang="it-IT" dirty="0"/>
              <a:t>concentrate in un breve periodo dell’anno, cui segue una </a:t>
            </a:r>
            <a:r>
              <a:rPr lang="it-IT" b="1" dirty="0"/>
              <a:t>lunga siccità.</a:t>
            </a:r>
          </a:p>
          <a:p>
            <a:endParaRPr lang="it-IT" sz="1400" b="1" dirty="0"/>
          </a:p>
          <a:p>
            <a:pPr>
              <a:spcAft>
                <a:spcPts val="600"/>
              </a:spcAft>
            </a:pPr>
            <a:r>
              <a:rPr lang="it-IT" sz="1400" b="1" dirty="0">
                <a:solidFill>
                  <a:srgbClr val="FF0000"/>
                </a:solidFill>
              </a:rPr>
              <a:t>Graminacee e grandi erbivori</a:t>
            </a:r>
          </a:p>
          <a:p>
            <a:r>
              <a:rPr lang="it-IT" dirty="0"/>
              <a:t>La prateria è formata dalle </a:t>
            </a:r>
            <a:r>
              <a:rPr lang="it-IT" b="1" dirty="0"/>
              <a:t>graminacee</a:t>
            </a:r>
            <a:r>
              <a:rPr lang="it-IT" dirty="0"/>
              <a:t>. </a:t>
            </a:r>
            <a:br>
              <a:rPr lang="it-IT" dirty="0"/>
            </a:br>
            <a:r>
              <a:rPr lang="it-IT" dirty="0"/>
              <a:t>È abitata da animali erbivori, come </a:t>
            </a:r>
            <a:r>
              <a:rPr lang="it-IT" b="1" dirty="0"/>
              <a:t>bisonti</a:t>
            </a:r>
            <a:r>
              <a:rPr lang="it-IT" dirty="0"/>
              <a:t>, </a:t>
            </a:r>
            <a:br>
              <a:rPr lang="it-IT" dirty="0"/>
            </a:br>
            <a:r>
              <a:rPr lang="it-IT" b="1" dirty="0"/>
              <a:t>cavalli</a:t>
            </a:r>
            <a:r>
              <a:rPr lang="it-IT" dirty="0"/>
              <a:t>, </a:t>
            </a:r>
            <a:r>
              <a:rPr lang="it-IT" b="1" dirty="0"/>
              <a:t>antilopi</a:t>
            </a:r>
            <a:r>
              <a:rPr lang="it-IT" dirty="0"/>
              <a:t>, </a:t>
            </a:r>
            <a:r>
              <a:rPr lang="it-IT" b="1" dirty="0"/>
              <a:t>cervi</a:t>
            </a:r>
            <a:r>
              <a:rPr lang="it-IT" dirty="0"/>
              <a:t>, </a:t>
            </a:r>
            <a:r>
              <a:rPr lang="it-IT" b="1" dirty="0"/>
              <a:t>istrici</a:t>
            </a:r>
            <a:r>
              <a:rPr lang="it-IT" dirty="0"/>
              <a:t> e </a:t>
            </a:r>
            <a:r>
              <a:rPr lang="it-IT" b="1" dirty="0"/>
              <a:t>cani della </a:t>
            </a:r>
            <a:br>
              <a:rPr lang="it-IT" b="1" dirty="0"/>
            </a:br>
            <a:r>
              <a:rPr lang="it-IT" b="1" dirty="0"/>
              <a:t>prateria</a:t>
            </a:r>
            <a:r>
              <a:rPr lang="it-IT" dirty="0"/>
              <a:t>, e piccoli predatori come il </a:t>
            </a:r>
            <a:r>
              <a:rPr lang="it-IT" b="1" dirty="0"/>
              <a:t>coyote</a:t>
            </a:r>
            <a:r>
              <a:rPr lang="it-IT" dirty="0"/>
              <a:t>, </a:t>
            </a:r>
            <a:br>
              <a:rPr lang="it-IT" dirty="0"/>
            </a:br>
            <a:r>
              <a:rPr lang="it-IT" dirty="0"/>
              <a:t>la </a:t>
            </a:r>
            <a:r>
              <a:rPr lang="it-IT" b="1" dirty="0"/>
              <a:t>iena</a:t>
            </a:r>
            <a:r>
              <a:rPr lang="it-IT" dirty="0"/>
              <a:t>, lo </a:t>
            </a:r>
            <a:r>
              <a:rPr lang="it-IT" b="1" dirty="0"/>
              <a:t>sciacallo</a:t>
            </a:r>
            <a:r>
              <a:rPr lang="it-IT" dirty="0"/>
              <a:t> e il </a:t>
            </a:r>
            <a:r>
              <a:rPr lang="it-IT" b="1" dirty="0"/>
              <a:t>tasso</a:t>
            </a:r>
            <a:r>
              <a:rPr lang="it-IT" dirty="0"/>
              <a:t>. Numerosi sono </a:t>
            </a:r>
            <a:br>
              <a:rPr lang="it-IT" dirty="0"/>
            </a:br>
            <a:r>
              <a:rPr lang="it-IT" dirty="0"/>
              <a:t>anche gli uccelli predatori, come la </a:t>
            </a:r>
            <a:r>
              <a:rPr lang="it-IT" b="1" dirty="0"/>
              <a:t>poiana</a:t>
            </a:r>
            <a:r>
              <a:rPr lang="it-IT" dirty="0"/>
              <a:t>, </a:t>
            </a:r>
            <a:br>
              <a:rPr lang="it-IT" dirty="0"/>
            </a:br>
            <a:r>
              <a:rPr lang="it-IT" b="1" dirty="0"/>
              <a:t>l’aquila reale</a:t>
            </a:r>
            <a:r>
              <a:rPr lang="it-IT" dirty="0"/>
              <a:t>, la </a:t>
            </a:r>
            <a:r>
              <a:rPr lang="it-IT" b="1" dirty="0"/>
              <a:t>civetta</a:t>
            </a:r>
            <a:r>
              <a:rPr lang="it-IT" dirty="0"/>
              <a:t>, il </a:t>
            </a:r>
            <a:r>
              <a:rPr lang="it-IT" b="1" dirty="0"/>
              <a:t>falco</a:t>
            </a:r>
            <a:r>
              <a:rPr lang="it-IT" dirty="0"/>
              <a:t> e il </a:t>
            </a:r>
            <a:r>
              <a:rPr lang="it-IT" b="1" dirty="0"/>
              <a:t>gheppio</a:t>
            </a:r>
            <a:r>
              <a:rPr lang="it-IT" dirty="0"/>
              <a:t>. </a:t>
            </a:r>
            <a:br>
              <a:rPr lang="it-IT" dirty="0"/>
            </a:br>
            <a:r>
              <a:rPr lang="it-IT" dirty="0"/>
              <a:t>Inoltre ci sono moltissimi </a:t>
            </a:r>
            <a:r>
              <a:rPr lang="it-IT" b="1" dirty="0"/>
              <a:t>insetti</a:t>
            </a:r>
            <a:r>
              <a:rPr lang="it-IT" dirty="0"/>
              <a:t> e </a:t>
            </a:r>
            <a:r>
              <a:rPr lang="it-IT" b="1" dirty="0"/>
              <a:t>serpenti</a:t>
            </a:r>
            <a:r>
              <a:rPr lang="it-IT" dirty="0"/>
              <a:t>.</a:t>
            </a:r>
          </a:p>
        </p:txBody>
      </p:sp>
      <p:pic>
        <p:nvPicPr>
          <p:cNvPr id="2" name="Immagine 1" descr="prateri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530" y="2621752"/>
            <a:ext cx="4169182" cy="1770079"/>
          </a:xfrm>
          <a:prstGeom prst="rect">
            <a:avLst/>
          </a:prstGeom>
        </p:spPr>
      </p:pic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23488CD2-BEBD-CE7E-1898-6BF54E27C9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© 2025 S. Lattes &amp; C. Editori SpA Torino</a:t>
            </a:r>
            <a:endParaRPr lang="it-IT" dirty="0"/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E1B3FF5A-88F4-F5C8-8F89-4E2E7F3854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D0C06-4601-E344-B17A-2C7B02E6EBE2}" type="slidenum">
              <a:rPr lang="it-IT" smtClean="0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206519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19B2F0EF-69E6-2949-8949-0407D32E99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La macchina mediterranea</a:t>
            </a:r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F2258B09-33D7-2C47-8ED4-02FED23761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it-IT" sz="1400" b="1" dirty="0">
                <a:solidFill>
                  <a:srgbClr val="FF0000"/>
                </a:solidFill>
              </a:rPr>
              <a:t>Un ambiente influenzato dal mare</a:t>
            </a:r>
          </a:p>
          <a:p>
            <a:r>
              <a:rPr lang="it-IT" dirty="0"/>
              <a:t>La macchia mediterranea è un ambiente formato da </a:t>
            </a:r>
            <a:r>
              <a:rPr lang="it-IT" b="1" dirty="0"/>
              <a:t>pochi alberi sempreverdi </a:t>
            </a:r>
            <a:r>
              <a:rPr lang="it-IT" dirty="0"/>
              <a:t>e da una fitta </a:t>
            </a:r>
          </a:p>
          <a:p>
            <a:r>
              <a:rPr lang="it-IT" dirty="0"/>
              <a:t>boscaglia di </a:t>
            </a:r>
            <a:r>
              <a:rPr lang="it-IT" b="1" dirty="0"/>
              <a:t>arbusti</a:t>
            </a:r>
            <a:r>
              <a:rPr lang="it-IT" dirty="0"/>
              <a:t>. </a:t>
            </a:r>
            <a:r>
              <a:rPr lang="it-IT" b="1" dirty="0"/>
              <a:t>Si sviluppa in zone secche e vicine al mare</a:t>
            </a:r>
            <a:r>
              <a:rPr lang="it-IT" dirty="0"/>
              <a:t>. Appartengono a quest’area le zone dell’Europa che si affacciano sul </a:t>
            </a:r>
            <a:r>
              <a:rPr lang="it-IT" b="1" dirty="0"/>
              <a:t>Mar Mediterraneo, </a:t>
            </a:r>
            <a:r>
              <a:rPr lang="it-IT" dirty="0"/>
              <a:t>con </a:t>
            </a:r>
            <a:r>
              <a:rPr lang="it-IT" b="1" dirty="0"/>
              <a:t>estati calde e secche </a:t>
            </a:r>
            <a:r>
              <a:rPr lang="it-IT" dirty="0"/>
              <a:t>e </a:t>
            </a:r>
            <a:r>
              <a:rPr lang="it-IT" b="1" dirty="0"/>
              <a:t>inverni non troppo freddi ma abbastanza piovosi.</a:t>
            </a:r>
            <a:r>
              <a:rPr lang="it-IT" b="1" dirty="0">
                <a:solidFill>
                  <a:srgbClr val="FF0000"/>
                </a:solidFill>
              </a:rPr>
              <a:t> </a:t>
            </a:r>
          </a:p>
          <a:p>
            <a:endParaRPr lang="it-IT" sz="1400" b="1" dirty="0">
              <a:solidFill>
                <a:srgbClr val="FF0000"/>
              </a:solidFill>
            </a:endParaRPr>
          </a:p>
          <a:p>
            <a:pPr>
              <a:spcAft>
                <a:spcPts val="600"/>
              </a:spcAft>
            </a:pPr>
            <a:r>
              <a:rPr lang="it-IT" sz="1400" b="1" dirty="0">
                <a:solidFill>
                  <a:srgbClr val="FF0000"/>
                </a:solidFill>
              </a:rPr>
              <a:t>Piante aromatiche, viti e ulivi</a:t>
            </a:r>
          </a:p>
          <a:p>
            <a:r>
              <a:rPr lang="it-IT" dirty="0"/>
              <a:t>La macchia mediterranea è costituita da alberi </a:t>
            </a:r>
            <a:br>
              <a:rPr lang="it-IT" dirty="0"/>
            </a:br>
            <a:r>
              <a:rPr lang="it-IT" dirty="0"/>
              <a:t>sempreverdi e arbusti. Inoltre l’ambiente è adatto </a:t>
            </a:r>
            <a:br>
              <a:rPr lang="it-IT" dirty="0"/>
            </a:br>
            <a:r>
              <a:rPr lang="it-IT" dirty="0"/>
              <a:t>alla coltivazione di </a:t>
            </a:r>
            <a:r>
              <a:rPr lang="it-IT" b="1" dirty="0"/>
              <a:t>viti</a:t>
            </a:r>
            <a:r>
              <a:rPr lang="it-IT" dirty="0"/>
              <a:t>, </a:t>
            </a:r>
            <a:r>
              <a:rPr lang="it-IT" b="1" dirty="0"/>
              <a:t>ulivi</a:t>
            </a:r>
            <a:r>
              <a:rPr lang="it-IT" dirty="0"/>
              <a:t>, </a:t>
            </a:r>
            <a:r>
              <a:rPr lang="it-IT" b="1" dirty="0"/>
              <a:t>agrumi</a:t>
            </a:r>
            <a:r>
              <a:rPr lang="it-IT" dirty="0"/>
              <a:t> e </a:t>
            </a:r>
            <a:r>
              <a:rPr lang="it-IT" b="1" dirty="0"/>
              <a:t>ortaggi. </a:t>
            </a:r>
            <a:br>
              <a:rPr lang="it-IT" b="1" dirty="0"/>
            </a:br>
            <a:r>
              <a:rPr lang="it-IT" dirty="0"/>
              <a:t>Gli animali originari di quest’area sono </a:t>
            </a:r>
            <a:r>
              <a:rPr lang="it-IT" b="1" dirty="0"/>
              <a:t>cinghiali</a:t>
            </a:r>
            <a:r>
              <a:rPr lang="it-IT" dirty="0"/>
              <a:t>, </a:t>
            </a:r>
            <a:br>
              <a:rPr lang="it-IT" dirty="0"/>
            </a:br>
            <a:r>
              <a:rPr lang="it-IT" b="1" dirty="0"/>
              <a:t>cervi</a:t>
            </a:r>
            <a:r>
              <a:rPr lang="it-IT" dirty="0"/>
              <a:t>, </a:t>
            </a:r>
            <a:r>
              <a:rPr lang="it-IT" b="1" dirty="0"/>
              <a:t>daini</a:t>
            </a:r>
            <a:r>
              <a:rPr lang="it-IT" dirty="0"/>
              <a:t>, </a:t>
            </a:r>
            <a:r>
              <a:rPr lang="it-IT" b="1" dirty="0"/>
              <a:t>caprioli</a:t>
            </a:r>
            <a:r>
              <a:rPr lang="it-IT" dirty="0"/>
              <a:t>, </a:t>
            </a:r>
            <a:r>
              <a:rPr lang="it-IT" b="1" dirty="0"/>
              <a:t>lupi</a:t>
            </a:r>
            <a:r>
              <a:rPr lang="it-IT" dirty="0"/>
              <a:t>, </a:t>
            </a:r>
            <a:r>
              <a:rPr lang="it-IT" b="1" dirty="0"/>
              <a:t>linci</a:t>
            </a:r>
            <a:r>
              <a:rPr lang="it-IT" dirty="0"/>
              <a:t>, </a:t>
            </a:r>
            <a:r>
              <a:rPr lang="it-IT" b="1" dirty="0"/>
              <a:t>orsi</a:t>
            </a:r>
            <a:r>
              <a:rPr lang="it-IT" dirty="0"/>
              <a:t> e uccelli </a:t>
            </a:r>
            <a:br>
              <a:rPr lang="it-IT" dirty="0"/>
            </a:br>
            <a:r>
              <a:rPr lang="it-IT" dirty="0"/>
              <a:t>rapaci, come </a:t>
            </a:r>
            <a:r>
              <a:rPr lang="it-IT" b="1" dirty="0"/>
              <a:t>aquila</a:t>
            </a:r>
            <a:r>
              <a:rPr lang="it-IT" dirty="0"/>
              <a:t>, </a:t>
            </a:r>
            <a:r>
              <a:rPr lang="it-IT" b="1" dirty="0"/>
              <a:t>falco pellegrino </a:t>
            </a:r>
            <a:r>
              <a:rPr lang="it-IT" dirty="0"/>
              <a:t>e </a:t>
            </a:r>
            <a:r>
              <a:rPr lang="it-IT" b="1" dirty="0"/>
              <a:t>avvoltoio </a:t>
            </a:r>
            <a:br>
              <a:rPr lang="it-IT" b="1" dirty="0"/>
            </a:br>
            <a:r>
              <a:rPr lang="it-IT" dirty="0"/>
              <a:t>oltre ai rettili.</a:t>
            </a:r>
          </a:p>
        </p:txBody>
      </p:sp>
      <p:pic>
        <p:nvPicPr>
          <p:cNvPr id="2" name="Immagine 1" descr="shutterstock_75233922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600" y="2283718"/>
            <a:ext cx="3609750" cy="2032289"/>
          </a:xfrm>
          <a:prstGeom prst="rect">
            <a:avLst/>
          </a:prstGeom>
        </p:spPr>
      </p:pic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4566BB31-5E98-CEB5-95FC-35A0BD689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© 2025 S. Lattes &amp; C. Editori SpA Torino</a:t>
            </a:r>
            <a:endParaRPr lang="it-IT" dirty="0"/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5AFF5811-B2BD-83A3-A707-5E07D5BECE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D0C06-4601-E344-B17A-2C7B02E6EBE2}" type="slidenum">
              <a:rPr lang="it-IT" smtClean="0"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656083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3643AC8-A931-2345-9663-A2B136FE50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"/>
            <a:ext cx="9132664" cy="684244"/>
          </a:xfrm>
        </p:spPr>
        <p:txBody>
          <a:bodyPr/>
          <a:lstStyle/>
          <a:p>
            <a:r>
              <a:rPr lang="it-IT" dirty="0"/>
              <a:t>Tempo e clima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D30E374-067D-D942-A090-3FE1151D35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990000"/>
            <a:ext cx="4261714" cy="3263504"/>
          </a:xfrm>
        </p:spPr>
        <p:txBody>
          <a:bodyPr/>
          <a:lstStyle/>
          <a:p>
            <a:pPr algn="just">
              <a:spcAft>
                <a:spcPts val="600"/>
              </a:spcAft>
            </a:pPr>
            <a:r>
              <a:rPr lang="it-IT" sz="1400" b="1" dirty="0">
                <a:solidFill>
                  <a:srgbClr val="FF0000"/>
                </a:solidFill>
                <a:ea typeface="Apple Symbols" panose="02000000000000000000" pitchFamily="2" charset="-79"/>
                <a:cs typeface="Apple Symbols" panose="02000000000000000000" pitchFamily="2" charset="-79"/>
              </a:rPr>
              <a:t>Tempo e clima non sono la stessa cosa</a:t>
            </a:r>
          </a:p>
          <a:p>
            <a:r>
              <a:rPr lang="it-IT" dirty="0"/>
              <a:t>Il </a:t>
            </a:r>
            <a:r>
              <a:rPr lang="it-IT" b="1" dirty="0"/>
              <a:t>tempo meteorologico </a:t>
            </a:r>
            <a:r>
              <a:rPr lang="it-IT" dirty="0"/>
              <a:t>è l’insieme delle condizioni atmosferiche di un luogo in un determinato momento. È studiato da una scienza chiamata </a:t>
            </a:r>
            <a:r>
              <a:rPr lang="it-IT" b="1" dirty="0"/>
              <a:t>meteorologia</a:t>
            </a:r>
            <a:r>
              <a:rPr lang="it-IT" dirty="0"/>
              <a:t>. </a:t>
            </a:r>
          </a:p>
          <a:p>
            <a:r>
              <a:rPr lang="it-IT" dirty="0"/>
              <a:t>Il </a:t>
            </a:r>
            <a:r>
              <a:rPr lang="it-IT" b="1" dirty="0"/>
              <a:t>clima</a:t>
            </a:r>
            <a:r>
              <a:rPr lang="it-IT" dirty="0"/>
              <a:t> è l’insieme delle condizioni meteorologiche medie di una certa zona nei diversi periodi dell’anno. È studiato da una scienza chiamata </a:t>
            </a:r>
            <a:r>
              <a:rPr lang="it-IT" b="1" dirty="0"/>
              <a:t>climatologia</a:t>
            </a:r>
            <a:r>
              <a:rPr lang="it-IT" dirty="0"/>
              <a:t>.</a:t>
            </a:r>
          </a:p>
          <a:p>
            <a:pPr algn="just"/>
            <a:endParaRPr lang="it-IT" b="1" dirty="0"/>
          </a:p>
          <a:p>
            <a:pPr algn="just"/>
            <a:endParaRPr lang="it-IT" b="1" dirty="0"/>
          </a:p>
          <a:p>
            <a:pPr lvl="0" algn="just">
              <a:lnSpc>
                <a:spcPts val="1780"/>
              </a:lnSpc>
              <a:spcAft>
                <a:spcPts val="600"/>
              </a:spcAft>
            </a:pPr>
            <a:r>
              <a:rPr lang="it-IT" sz="1400" b="1" dirty="0">
                <a:solidFill>
                  <a:srgbClr val="FF0000"/>
                </a:solidFill>
                <a:ea typeface="Apple Symbols" panose="02000000000000000000" pitchFamily="2" charset="-79"/>
                <a:cs typeface="Apple Symbols" panose="02000000000000000000" pitchFamily="2" charset="-79"/>
              </a:rPr>
              <a:t>I fenomeni meteorologici sono causati </a:t>
            </a:r>
            <a:br>
              <a:rPr lang="it-IT" sz="1400" b="1" dirty="0">
                <a:solidFill>
                  <a:srgbClr val="FF0000"/>
                </a:solidFill>
                <a:ea typeface="Apple Symbols" panose="02000000000000000000" pitchFamily="2" charset="-79"/>
                <a:cs typeface="Apple Symbols" panose="02000000000000000000" pitchFamily="2" charset="-79"/>
              </a:rPr>
            </a:br>
            <a:r>
              <a:rPr lang="it-IT" sz="1400" b="1" dirty="0">
                <a:solidFill>
                  <a:srgbClr val="FF0000"/>
                </a:solidFill>
                <a:ea typeface="Apple Symbols" panose="02000000000000000000" pitchFamily="2" charset="-79"/>
                <a:cs typeface="Apple Symbols" panose="02000000000000000000" pitchFamily="2" charset="-79"/>
              </a:rPr>
              <a:t>da vari elementi</a:t>
            </a:r>
          </a:p>
          <a:p>
            <a:r>
              <a:rPr lang="it-IT" dirty="0"/>
              <a:t>I fenomeni che determinano il tempo meteorologico </a:t>
            </a:r>
            <a:br>
              <a:rPr lang="it-IT" dirty="0"/>
            </a:br>
            <a:r>
              <a:rPr lang="it-IT" dirty="0"/>
              <a:t>si verificano nell’</a:t>
            </a:r>
            <a:r>
              <a:rPr lang="it-IT" b="1" dirty="0"/>
              <a:t>atmosfera</a:t>
            </a:r>
            <a:r>
              <a:rPr lang="it-IT" dirty="0"/>
              <a:t>, l’involucro di </a:t>
            </a:r>
            <a:r>
              <a:rPr lang="it-IT" b="1" dirty="0"/>
              <a:t>aria</a:t>
            </a:r>
            <a:r>
              <a:rPr lang="it-IT" dirty="0"/>
              <a:t> che </a:t>
            </a:r>
          </a:p>
          <a:p>
            <a:r>
              <a:rPr lang="it-IT" dirty="0"/>
              <a:t>circonda la Terra. Tali fenomeni sono provocati da vari </a:t>
            </a:r>
            <a:r>
              <a:rPr lang="it-IT" b="1" dirty="0"/>
              <a:t>Elementi</a:t>
            </a:r>
            <a:r>
              <a:rPr lang="it-IT" dirty="0"/>
              <a:t>.</a:t>
            </a:r>
            <a:endParaRPr lang="it-IT" sz="1400" b="1" dirty="0">
              <a:solidFill>
                <a:srgbClr val="FF0000"/>
              </a:solidFill>
              <a:ea typeface="Apple Symbols" panose="02000000000000000000" pitchFamily="2" charset="-79"/>
              <a:cs typeface="Apple Symbols" panose="02000000000000000000" pitchFamily="2" charset="-79"/>
            </a:endParaRPr>
          </a:p>
          <a:p>
            <a:pPr algn="just"/>
            <a:endParaRPr lang="it-IT" b="1" dirty="0"/>
          </a:p>
        </p:txBody>
      </p:sp>
      <p:pic>
        <p:nvPicPr>
          <p:cNvPr id="4" name="Immagine 3" descr="atmosfer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9406" y="1359772"/>
            <a:ext cx="3711353" cy="2893732"/>
          </a:xfrm>
          <a:prstGeom prst="rect">
            <a:avLst/>
          </a:prstGeom>
        </p:spPr>
      </p:pic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37F4B3AB-4DF4-3B72-6C22-9E332A0290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© 2025 S. Lattes &amp; C. Editori SpA Torino</a:t>
            </a:r>
            <a:endParaRPr lang="it-IT" dirty="0"/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BC89C5B8-CADE-7468-74B8-1E45018AF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D0C06-4601-E344-B17A-2C7B02E6EBE2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873374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B4796F00-EA4F-734A-938B-4B7015D211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Tempo e clima</a:t>
            </a:r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C6DBBBDA-8A99-9A41-A796-1577B33A22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algn="just">
              <a:spcAft>
                <a:spcPts val="600"/>
              </a:spcAft>
            </a:pPr>
            <a:r>
              <a:rPr lang="it-IT" sz="1400" b="1" dirty="0">
                <a:solidFill>
                  <a:srgbClr val="FF0000"/>
                </a:solidFill>
                <a:ea typeface="Apple Symbols" panose="02000000000000000000" pitchFamily="2" charset="-79"/>
                <a:cs typeface="Apple Symbols" panose="02000000000000000000" pitchFamily="2" charset="-79"/>
              </a:rPr>
              <a:t>La temperatura dell’aria</a:t>
            </a:r>
          </a:p>
          <a:p>
            <a:r>
              <a:rPr lang="it-IT" b="1" dirty="0"/>
              <a:t>La quantità di calore che la Terra cattura durante il giorno determina la temperatura dell’aria</a:t>
            </a:r>
            <a:r>
              <a:rPr lang="it-IT" dirty="0"/>
              <a:t>. Dal momento che le varie aree del nostro pianeta si riscaldano in modo diverso, anche l’aria avrà temperature diverse. Ed è proprio </a:t>
            </a:r>
            <a:r>
              <a:rPr lang="it-IT" b="1" dirty="0"/>
              <a:t>l’incontro tra masse di aria dalla temperatura diversa a originare i vari fenomeni atmosferici. </a:t>
            </a:r>
          </a:p>
          <a:p>
            <a:pPr lvl="0" algn="just">
              <a:spcAft>
                <a:spcPts val="600"/>
              </a:spcAft>
            </a:pPr>
            <a:endParaRPr lang="it-IT" sz="1400" b="1" dirty="0">
              <a:solidFill>
                <a:srgbClr val="FF0000"/>
              </a:solidFill>
              <a:ea typeface="Apple Symbols" panose="02000000000000000000" pitchFamily="2" charset="-79"/>
              <a:cs typeface="Apple Symbols" panose="02000000000000000000" pitchFamily="2" charset="-79"/>
            </a:endParaRPr>
          </a:p>
          <a:p>
            <a:pPr lvl="0" algn="just">
              <a:spcAft>
                <a:spcPts val="600"/>
              </a:spcAft>
            </a:pPr>
            <a:r>
              <a:rPr lang="it-IT" sz="1400" b="1" dirty="0">
                <a:solidFill>
                  <a:srgbClr val="FF0000"/>
                </a:solidFill>
                <a:ea typeface="Apple Symbols" panose="02000000000000000000" pitchFamily="2" charset="-79"/>
                <a:cs typeface="Apple Symbols" panose="02000000000000000000" pitchFamily="2" charset="-79"/>
              </a:rPr>
              <a:t>L’umidità dell’aria</a:t>
            </a:r>
          </a:p>
          <a:p>
            <a:r>
              <a:rPr lang="it-IT" b="1" dirty="0"/>
              <a:t>La quantità di vapore acqueo contenuta nell’atmosfera ne determina l’umidità. </a:t>
            </a:r>
          </a:p>
          <a:p>
            <a:r>
              <a:rPr lang="it-IT" dirty="0"/>
              <a:t>L’aria salendo in quota si raffredda e il vapore si concentra in piccole gocce che formano le </a:t>
            </a:r>
            <a:r>
              <a:rPr lang="it-IT" b="1" dirty="0"/>
              <a:t>nuvole</a:t>
            </a:r>
            <a:r>
              <a:rPr lang="it-IT" dirty="0"/>
              <a:t>. </a:t>
            </a:r>
          </a:p>
          <a:p>
            <a:r>
              <a:rPr lang="it-IT" dirty="0"/>
              <a:t>Quando le gocce si fanno grandi e pesanti cadono sulla terra sotto forma di </a:t>
            </a:r>
            <a:r>
              <a:rPr lang="it-IT" b="1" dirty="0"/>
              <a:t>pioggia,</a:t>
            </a:r>
            <a:r>
              <a:rPr lang="it-IT" dirty="0"/>
              <a:t> </a:t>
            </a:r>
            <a:r>
              <a:rPr lang="it-IT" b="1" dirty="0"/>
              <a:t>neve </a:t>
            </a:r>
            <a:r>
              <a:rPr lang="it-IT" dirty="0"/>
              <a:t>o </a:t>
            </a:r>
            <a:r>
              <a:rPr lang="it-IT" b="1" dirty="0"/>
              <a:t>grandine</a:t>
            </a:r>
            <a:r>
              <a:rPr lang="it-IT" dirty="0"/>
              <a:t>. L’umidità dell’aria dà inoltre origine a </a:t>
            </a:r>
            <a:r>
              <a:rPr lang="it-IT" b="1" dirty="0"/>
              <a:t>nebbia</a:t>
            </a:r>
            <a:r>
              <a:rPr lang="it-IT" dirty="0"/>
              <a:t>, </a:t>
            </a:r>
            <a:r>
              <a:rPr lang="it-IT" b="1" dirty="0"/>
              <a:t>rugiada</a:t>
            </a:r>
            <a:r>
              <a:rPr lang="it-IT" dirty="0"/>
              <a:t> e </a:t>
            </a:r>
            <a:r>
              <a:rPr lang="it-IT" b="1" dirty="0"/>
              <a:t>brina</a:t>
            </a:r>
            <a:r>
              <a:rPr lang="it-IT" dirty="0"/>
              <a:t>. </a:t>
            </a:r>
          </a:p>
          <a:p>
            <a:endParaRPr lang="it-IT" dirty="0"/>
          </a:p>
        </p:txBody>
      </p:sp>
      <p:pic>
        <p:nvPicPr>
          <p:cNvPr id="2" name="Immagine 1" descr="shutterstock_75026202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554" y="3585714"/>
            <a:ext cx="7810796" cy="828238"/>
          </a:xfrm>
          <a:prstGeom prst="rect">
            <a:avLst/>
          </a:prstGeom>
        </p:spPr>
      </p:pic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05575E1C-22D0-B3B8-679E-7E2BBD1CD2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© 2025 S. Lattes &amp; C. Editori SpA Torino</a:t>
            </a:r>
            <a:endParaRPr lang="it-IT" dirty="0"/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843FB791-DA62-9708-E0D4-8EDB5F18FD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D0C06-4601-E344-B17A-2C7B02E6EBE2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538764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B4796F00-EA4F-734A-938B-4B7015D211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Tempo e clima</a:t>
            </a:r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C6DBBBDA-8A99-9A41-A796-1577B33A22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algn="just">
              <a:spcAft>
                <a:spcPts val="600"/>
              </a:spcAft>
            </a:pPr>
            <a:r>
              <a:rPr lang="it-IT" sz="1400" b="1" dirty="0">
                <a:solidFill>
                  <a:srgbClr val="FF0000"/>
                </a:solidFill>
                <a:ea typeface="Apple Symbols" panose="02000000000000000000" pitchFamily="2" charset="-79"/>
                <a:cs typeface="Apple Symbols" panose="02000000000000000000" pitchFamily="2" charset="-79"/>
              </a:rPr>
              <a:t>Anche la pressione influenza i cambiamenti meteorologici</a:t>
            </a:r>
          </a:p>
          <a:p>
            <a:r>
              <a:rPr lang="it-IT" dirty="0"/>
              <a:t>Il peso dell’aria sulla superficie terrestre è chiamato </a:t>
            </a:r>
            <a:r>
              <a:rPr lang="it-IT" b="1" dirty="0"/>
              <a:t>pressione</a:t>
            </a:r>
            <a:r>
              <a:rPr lang="it-IT" dirty="0"/>
              <a:t>. </a:t>
            </a:r>
          </a:p>
          <a:p>
            <a:r>
              <a:rPr lang="it-IT" dirty="0"/>
              <a:t>Con l’aumentare dell’altitudine la pressione diminuisce. </a:t>
            </a:r>
          </a:p>
          <a:p>
            <a:r>
              <a:rPr lang="it-IT" b="1" dirty="0"/>
              <a:t>La pressione cambia anche in base alla temperatura</a:t>
            </a:r>
            <a:r>
              <a:rPr lang="it-IT" dirty="0"/>
              <a:t>: l’aria calda è più leggera mentre quella fredda è più pesante.</a:t>
            </a:r>
          </a:p>
          <a:p>
            <a:r>
              <a:rPr lang="it-IT" dirty="0"/>
              <a:t>Quando ci sono le nuvole c’è </a:t>
            </a:r>
            <a:r>
              <a:rPr lang="it-IT" b="1" dirty="0"/>
              <a:t>bassa pressione</a:t>
            </a:r>
            <a:r>
              <a:rPr lang="it-IT" dirty="0"/>
              <a:t>, perché c’è molta aria umida e pesante. </a:t>
            </a:r>
          </a:p>
          <a:p>
            <a:r>
              <a:rPr lang="it-IT" dirty="0"/>
              <a:t>Quando non ci sono nuvole c’è </a:t>
            </a:r>
            <a:r>
              <a:rPr lang="it-IT" b="1" dirty="0"/>
              <a:t>alta pressione</a:t>
            </a:r>
            <a:r>
              <a:rPr lang="it-IT" dirty="0"/>
              <a:t>, perché l’aria è secca e leggera. </a:t>
            </a:r>
          </a:p>
          <a:p>
            <a:r>
              <a:rPr lang="it-IT" dirty="0"/>
              <a:t>Le aree di bassa pressione, chiamate anche </a:t>
            </a:r>
            <a:r>
              <a:rPr lang="it-IT" b="1" dirty="0"/>
              <a:t>cicloni</a:t>
            </a:r>
            <a:r>
              <a:rPr lang="it-IT" dirty="0"/>
              <a:t>, sono caratterizzate da aria umida e causano </a:t>
            </a:r>
            <a:r>
              <a:rPr lang="it-IT" b="1" dirty="0"/>
              <a:t>tempo instabile</a:t>
            </a:r>
            <a:r>
              <a:rPr lang="it-IT" dirty="0"/>
              <a:t>;  </a:t>
            </a:r>
          </a:p>
          <a:p>
            <a:r>
              <a:rPr lang="it-IT" dirty="0"/>
              <a:t>le aree di alta pressione sono caratterizzate da aria secca e </a:t>
            </a:r>
            <a:r>
              <a:rPr lang="it-IT" b="1" dirty="0"/>
              <a:t>bel tempo</a:t>
            </a:r>
            <a:r>
              <a:rPr lang="it-IT" dirty="0"/>
              <a:t>. </a:t>
            </a:r>
          </a:p>
          <a:p>
            <a:r>
              <a:rPr lang="it-IT" dirty="0"/>
              <a:t>Gli spostamenti di masse d’aria si chiamano </a:t>
            </a:r>
            <a:r>
              <a:rPr lang="it-IT" b="1" dirty="0"/>
              <a:t>venti</a:t>
            </a:r>
            <a:r>
              <a:rPr lang="it-IT" dirty="0"/>
              <a:t>. Possono essere </a:t>
            </a:r>
            <a:r>
              <a:rPr lang="it-IT" b="1" dirty="0"/>
              <a:t>costanti</a:t>
            </a:r>
            <a:r>
              <a:rPr lang="it-IT" dirty="0"/>
              <a:t>, </a:t>
            </a:r>
            <a:r>
              <a:rPr lang="it-IT" b="1" dirty="0"/>
              <a:t>periodici</a:t>
            </a:r>
            <a:r>
              <a:rPr lang="it-IT" dirty="0"/>
              <a:t> o</a:t>
            </a:r>
            <a:r>
              <a:rPr lang="it-IT" b="1" dirty="0"/>
              <a:t> variabili</a:t>
            </a:r>
            <a:r>
              <a:rPr lang="it-IT" dirty="0"/>
              <a:t>.</a:t>
            </a:r>
          </a:p>
          <a:p>
            <a:pPr lvl="0" algn="just">
              <a:spcAft>
                <a:spcPts val="600"/>
              </a:spcAft>
            </a:pPr>
            <a:endParaRPr lang="it-IT" sz="1400" b="1" dirty="0">
              <a:solidFill>
                <a:srgbClr val="FF0000"/>
              </a:solidFill>
              <a:ea typeface="Apple Symbols" panose="02000000000000000000" pitchFamily="2" charset="-79"/>
              <a:cs typeface="Apple Symbols" panose="02000000000000000000" pitchFamily="2" charset="-79"/>
            </a:endParaRPr>
          </a:p>
          <a:p>
            <a:endParaRPr lang="it-IT" dirty="0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B696A877-3028-8091-2C6C-96604BB886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© 2025 S. Lattes &amp; C. Editori SpA Torino</a:t>
            </a:r>
            <a:endParaRPr lang="it-IT" dirty="0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BC19EA96-AFCC-D423-5E91-388A773B97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D0C06-4601-E344-B17A-2C7B02E6EBE2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522305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C6DBBBDA-8A99-9A41-A796-1577B33A22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990000"/>
            <a:ext cx="5356258" cy="3263504"/>
          </a:xfrm>
        </p:spPr>
        <p:txBody>
          <a:bodyPr/>
          <a:lstStyle/>
          <a:p>
            <a:pPr lvl="0" algn="just">
              <a:spcAft>
                <a:spcPts val="600"/>
              </a:spcAft>
            </a:pPr>
            <a:r>
              <a:rPr lang="it-IT" sz="1400" b="1" dirty="0">
                <a:solidFill>
                  <a:srgbClr val="FF0000"/>
                </a:solidFill>
                <a:ea typeface="Apple Symbols" panose="02000000000000000000" pitchFamily="2" charset="-79"/>
                <a:cs typeface="Apple Symbols" panose="02000000000000000000" pitchFamily="2" charset="-79"/>
              </a:rPr>
              <a:t>Altri fattori influenzano il clima</a:t>
            </a:r>
          </a:p>
          <a:p>
            <a:pPr>
              <a:spcAft>
                <a:spcPts val="600"/>
              </a:spcAft>
            </a:pPr>
            <a:r>
              <a:rPr lang="it-IT" dirty="0"/>
              <a:t>Ad influenzare il clima contribuiscono anche: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b="1" dirty="0"/>
              <a:t> la</a:t>
            </a:r>
            <a:r>
              <a:rPr lang="it-IT" dirty="0"/>
              <a:t> </a:t>
            </a:r>
            <a:r>
              <a:rPr lang="it-IT" b="1" dirty="0"/>
              <a:t>latitudine</a:t>
            </a:r>
            <a:r>
              <a:rPr lang="it-IT" dirty="0"/>
              <a:t>: il clima diventa più caldo avvicinandosi all’Equatore e più freddo verso i Poli; 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b="1" dirty="0"/>
              <a:t> la vicinanza del mare</a:t>
            </a:r>
            <a:r>
              <a:rPr lang="it-IT" dirty="0"/>
              <a:t>: le aree costiere sono più fresche in estate e più calde in inverno rispetto alle zone interne;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b="1" dirty="0"/>
              <a:t> l’altitudine </a:t>
            </a:r>
            <a:r>
              <a:rPr lang="it-IT" dirty="0"/>
              <a:t>rispetto al livello del mare. </a:t>
            </a:r>
          </a:p>
        </p:txBody>
      </p:sp>
      <p:sp>
        <p:nvSpPr>
          <p:cNvPr id="4" name="Titolo 3">
            <a:extLst>
              <a:ext uri="{FF2B5EF4-FFF2-40B4-BE49-F238E27FC236}">
                <a16:creationId xmlns:a16="http://schemas.microsoft.com/office/drawing/2014/main" id="{B4796F00-EA4F-734A-938B-4B7015D211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Tempo e clima</a:t>
            </a:r>
          </a:p>
        </p:txBody>
      </p:sp>
      <p:pic>
        <p:nvPicPr>
          <p:cNvPr id="2" name="Immagine 1" descr="shutterstock_18760605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1528" y="1062451"/>
            <a:ext cx="2263822" cy="3394036"/>
          </a:xfrm>
          <a:prstGeom prst="rect">
            <a:avLst/>
          </a:prstGeom>
        </p:spPr>
      </p:pic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31061659-048D-C253-95E6-D4EAF91CF6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© 2025 S. Lattes &amp; C. Editori SpA Torino</a:t>
            </a:r>
            <a:endParaRPr lang="it-IT" dirty="0"/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6DF25E23-624A-733A-4031-B048902DA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D0C06-4601-E344-B17A-2C7B02E6EBE2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676106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11101C5E-E41A-D840-A898-3DD6C55307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Il clima sta cambiando</a:t>
            </a:r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133C7755-F627-514D-ABB4-D049780541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algn="just">
              <a:spcAft>
                <a:spcPts val="600"/>
              </a:spcAft>
            </a:pPr>
            <a:r>
              <a:rPr lang="it-IT" sz="1400" b="1" dirty="0">
                <a:solidFill>
                  <a:srgbClr val="FF0000"/>
                </a:solidFill>
                <a:ea typeface="Apple Symbols" panose="02000000000000000000" pitchFamily="2" charset="-79"/>
                <a:cs typeface="Apple Symbols" panose="02000000000000000000" pitchFamily="2" charset="-79"/>
              </a:rPr>
              <a:t>L’inquinamento influenza il clima</a:t>
            </a:r>
            <a:endParaRPr lang="it-IT" dirty="0"/>
          </a:p>
          <a:p>
            <a:r>
              <a:rPr lang="it-IT" dirty="0"/>
              <a:t>I fattori ambientali e climatici naturali non sono i soli elementi che influenzano il clima. Un impatto sempre più importante ha infatti l’</a:t>
            </a:r>
            <a:r>
              <a:rPr lang="it-IT" b="1" dirty="0"/>
              <a:t>inquinamento</a:t>
            </a:r>
            <a:r>
              <a:rPr lang="it-IT" dirty="0"/>
              <a:t> generato dai complessi industriali e urbani, a causa delle emissioni prodotte dalla combustione di petrolio e carbone insieme a quelle dei mezzi a motore. In presenza di aria stagnante, tutte queste emissioni si vanno a mescolare con la nebbia, formando lo </a:t>
            </a:r>
            <a:r>
              <a:rPr lang="it-IT" b="1" dirty="0"/>
              <a:t>smog</a:t>
            </a:r>
            <a:r>
              <a:rPr lang="it-IT" dirty="0"/>
              <a:t> di cui fanno parte anche le </a:t>
            </a:r>
            <a:r>
              <a:rPr lang="it-IT" b="1" dirty="0"/>
              <a:t>polveri sottili</a:t>
            </a:r>
            <a:r>
              <a:rPr lang="it-IT" dirty="0"/>
              <a:t>.</a:t>
            </a:r>
          </a:p>
          <a:p>
            <a:endParaRPr lang="it-IT" dirty="0"/>
          </a:p>
          <a:p>
            <a:endParaRPr lang="it-IT" dirty="0"/>
          </a:p>
          <a:p>
            <a:pPr lvl="0" algn="just">
              <a:spcAft>
                <a:spcPts val="600"/>
              </a:spcAft>
            </a:pPr>
            <a:r>
              <a:rPr lang="it-IT" sz="1400" b="1" dirty="0">
                <a:solidFill>
                  <a:srgbClr val="FF0000"/>
                </a:solidFill>
                <a:ea typeface="Apple Symbols" panose="02000000000000000000" pitchFamily="2" charset="-79"/>
                <a:cs typeface="Apple Symbols" panose="02000000000000000000" pitchFamily="2" charset="-79"/>
              </a:rPr>
              <a:t>Le emissioni nocive hanno creato il «buco nell’ozono»</a:t>
            </a:r>
          </a:p>
          <a:p>
            <a:r>
              <a:rPr lang="it-IT" dirty="0"/>
              <a:t>La Terra è protetta dai raggi ultravioletti del Sole dallo </a:t>
            </a:r>
            <a:br>
              <a:rPr lang="it-IT" dirty="0"/>
            </a:br>
            <a:r>
              <a:rPr lang="it-IT" b="1" dirty="0"/>
              <a:t>scudo di ozono </a:t>
            </a:r>
            <a:r>
              <a:rPr lang="it-IT" dirty="0"/>
              <a:t>(un gas) presente nella stratosfera. </a:t>
            </a:r>
            <a:br>
              <a:rPr lang="it-IT" dirty="0"/>
            </a:br>
            <a:r>
              <a:rPr lang="it-IT" dirty="0"/>
              <a:t>Negli ultimi decenni lo strato di ozono si è però notevolmente </a:t>
            </a:r>
            <a:br>
              <a:rPr lang="it-IT" dirty="0"/>
            </a:br>
            <a:r>
              <a:rPr lang="it-IT" dirty="0"/>
              <a:t>ridotto, a causa dell’azione di alcune sostanze Chimiche usate </a:t>
            </a:r>
            <a:br>
              <a:rPr lang="it-IT" dirty="0"/>
            </a:br>
            <a:r>
              <a:rPr lang="it-IT" dirty="0"/>
              <a:t>soprattutto negli impianti la capacità di combinarsi con le </a:t>
            </a:r>
            <a:br>
              <a:rPr lang="it-IT" dirty="0"/>
            </a:br>
            <a:r>
              <a:rPr lang="it-IT" dirty="0"/>
              <a:t>molecole di ozono, facendone diminuire il potere protettivo. </a:t>
            </a:r>
          </a:p>
        </p:txBody>
      </p:sp>
      <p:pic>
        <p:nvPicPr>
          <p:cNvPr id="2" name="Immagine 1" descr="shutterstock_123011692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7450" y="3003819"/>
            <a:ext cx="3498451" cy="1434365"/>
          </a:xfrm>
          <a:prstGeom prst="rect">
            <a:avLst/>
          </a:prstGeom>
        </p:spPr>
      </p:pic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11A8BADE-EEA2-68A4-9388-38078F23BF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© 2025 S. Lattes &amp; C. Editori SpA Torino</a:t>
            </a:r>
            <a:endParaRPr lang="it-IT" dirty="0"/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BA1A0681-7FF2-244F-0D61-FFC78732B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D0C06-4601-E344-B17A-2C7B02E6EBE2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456861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D95F8482-48B9-C747-A360-57528EFD03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Il clima sta cambiando</a:t>
            </a:r>
          </a:p>
        </p:txBody>
      </p:sp>
      <p:pic>
        <p:nvPicPr>
          <p:cNvPr id="2" name="Immagine 1" descr="shutterstock_178798502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6933" y="1873553"/>
            <a:ext cx="3410149" cy="2557612"/>
          </a:xfrm>
          <a:prstGeom prst="rect">
            <a:avLst/>
          </a:prstGeom>
        </p:spPr>
      </p:pic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42CCC9EE-BA13-EA45-8C3F-F906A6FEF3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it-IT" sz="1400" b="1" dirty="0">
                <a:solidFill>
                  <a:srgbClr val="FF0000"/>
                </a:solidFill>
                <a:ea typeface="Apple Symbols" panose="02000000000000000000" pitchFamily="2" charset="-79"/>
                <a:cs typeface="Apple Symbols" panose="02000000000000000000" pitchFamily="2" charset="-79"/>
              </a:rPr>
              <a:t>L’inquinamento causa anche l’innalzamento delle temperature</a:t>
            </a:r>
            <a:endParaRPr lang="it-IT" sz="1400" dirty="0"/>
          </a:p>
          <a:p>
            <a:r>
              <a:rPr lang="it-IT" dirty="0"/>
              <a:t>I gas immessi nell’atmosfera dalle attività umane stanno provocando un innalzamento delle temperature medie, dovuto all’intensificarsi dell’</a:t>
            </a:r>
            <a:r>
              <a:rPr lang="it-IT" b="1" dirty="0"/>
              <a:t>effetto serra</a:t>
            </a:r>
            <a:r>
              <a:rPr lang="it-IT" dirty="0"/>
              <a:t>.</a:t>
            </a:r>
          </a:p>
          <a:p>
            <a:endParaRPr lang="it-IT" dirty="0"/>
          </a:p>
          <a:p>
            <a:pPr>
              <a:lnSpc>
                <a:spcPts val="1780"/>
              </a:lnSpc>
              <a:spcAft>
                <a:spcPts val="600"/>
              </a:spcAft>
            </a:pPr>
            <a:r>
              <a:rPr lang="it-IT" sz="1400" b="1" dirty="0">
                <a:solidFill>
                  <a:srgbClr val="FF0000"/>
                </a:solidFill>
                <a:ea typeface="Apple Symbols" panose="02000000000000000000" pitchFamily="2" charset="-79"/>
                <a:cs typeface="Apple Symbols" panose="02000000000000000000" pitchFamily="2" charset="-79"/>
              </a:rPr>
              <a:t>Sono in aumento gli eventi </a:t>
            </a:r>
            <a:br>
              <a:rPr lang="it-IT" sz="1400" b="1" dirty="0">
                <a:solidFill>
                  <a:srgbClr val="FF0000"/>
                </a:solidFill>
                <a:ea typeface="Apple Symbols" panose="02000000000000000000" pitchFamily="2" charset="-79"/>
                <a:cs typeface="Apple Symbols" panose="02000000000000000000" pitchFamily="2" charset="-79"/>
              </a:rPr>
            </a:br>
            <a:r>
              <a:rPr lang="it-IT" sz="1400" b="1" dirty="0">
                <a:solidFill>
                  <a:srgbClr val="FF0000"/>
                </a:solidFill>
                <a:ea typeface="Apple Symbols" panose="02000000000000000000" pitchFamily="2" charset="-79"/>
                <a:cs typeface="Apple Symbols" panose="02000000000000000000" pitchFamily="2" charset="-79"/>
              </a:rPr>
              <a:t>meteorologici estremi</a:t>
            </a:r>
          </a:p>
          <a:p>
            <a:r>
              <a:rPr lang="it-IT" dirty="0"/>
              <a:t>La </a:t>
            </a:r>
            <a:r>
              <a:rPr lang="it-IT" b="1" dirty="0"/>
              <a:t>crescita della temperatura </a:t>
            </a:r>
            <a:r>
              <a:rPr lang="it-IT" dirty="0"/>
              <a:t>media ha provocato</a:t>
            </a:r>
            <a:br>
              <a:rPr lang="it-IT" dirty="0"/>
            </a:br>
            <a:r>
              <a:rPr lang="it-IT" dirty="0"/>
              <a:t>un aumento delle precipitazioni nel Nord Europa e una </a:t>
            </a:r>
            <a:br>
              <a:rPr lang="it-IT" dirty="0"/>
            </a:br>
            <a:r>
              <a:rPr lang="it-IT" dirty="0"/>
              <a:t>maggiore siccità nel Sud.  Aumenteranno quindi i </a:t>
            </a:r>
            <a:br>
              <a:rPr lang="it-IT" b="1" dirty="0"/>
            </a:br>
            <a:r>
              <a:rPr lang="it-IT" b="1" dirty="0" err="1"/>
              <a:t>enomeni</a:t>
            </a:r>
            <a:r>
              <a:rPr lang="it-IT" b="1" dirty="0"/>
              <a:t> meteorologici estremi</a:t>
            </a:r>
            <a:r>
              <a:rPr lang="it-IT" dirty="0"/>
              <a:t>. Molti </a:t>
            </a:r>
            <a:r>
              <a:rPr lang="it-IT" b="1" dirty="0"/>
              <a:t>ghiacciai</a:t>
            </a:r>
            <a:r>
              <a:rPr lang="it-IT" dirty="0"/>
              <a:t> </a:t>
            </a:r>
            <a:br>
              <a:rPr lang="it-IT" dirty="0"/>
            </a:br>
            <a:r>
              <a:rPr lang="it-IT" dirty="0"/>
              <a:t>hanno visto </a:t>
            </a:r>
            <a:r>
              <a:rPr lang="it-IT" b="1" dirty="0"/>
              <a:t>diminuire la propria superficie.</a:t>
            </a:r>
            <a:endParaRPr lang="it-IT" dirty="0"/>
          </a:p>
          <a:p>
            <a:r>
              <a:rPr lang="it-IT" dirty="0"/>
              <a:t>Il </a:t>
            </a:r>
            <a:r>
              <a:rPr lang="it-IT" b="1" dirty="0"/>
              <a:t>livello dei mari </a:t>
            </a:r>
            <a:r>
              <a:rPr lang="it-IT" dirty="0"/>
              <a:t>è salito. In numerose aree si assiste </a:t>
            </a:r>
            <a:br>
              <a:rPr lang="it-IT" dirty="0"/>
            </a:br>
            <a:r>
              <a:rPr lang="it-IT" dirty="0"/>
              <a:t>alla progressiva </a:t>
            </a:r>
            <a:r>
              <a:rPr lang="it-IT" b="1" dirty="0"/>
              <a:t>desertificazione</a:t>
            </a:r>
            <a:r>
              <a:rPr lang="it-IT" dirty="0"/>
              <a:t> del territorio.</a:t>
            </a:r>
            <a:endParaRPr lang="it-IT" b="1" dirty="0">
              <a:solidFill>
                <a:srgbClr val="FF0000"/>
              </a:solidFill>
            </a:endParaRPr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47FBB0AF-DF90-2DCE-2323-2B937BA0F9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© 2025 S. Lattes &amp; C. Editori SpA Torino</a:t>
            </a:r>
            <a:endParaRPr lang="it-IT" dirty="0"/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49BCCDAF-DCB1-369F-14EB-CA3B2E9E5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D0C06-4601-E344-B17A-2C7B02E6EBE2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620516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000D6CD1-3EDF-924C-8031-6C8FAEAF06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Il clima in Europa</a:t>
            </a:r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B4AA8018-161A-7046-8DCB-4EE30E982F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spcAft>
                <a:spcPts val="600"/>
              </a:spcAft>
            </a:pPr>
            <a:r>
              <a:rPr lang="it-IT" sz="1400" b="1" dirty="0">
                <a:solidFill>
                  <a:srgbClr val="FF0000"/>
                </a:solidFill>
                <a:ea typeface="Apple Symbols" panose="02000000000000000000" pitchFamily="2" charset="-79"/>
                <a:cs typeface="Apple Symbols" panose="02000000000000000000" pitchFamily="2" charset="-79"/>
              </a:rPr>
              <a:t>L’Europa ha un clima molto vario</a:t>
            </a:r>
          </a:p>
          <a:p>
            <a:pPr>
              <a:spcAft>
                <a:spcPts val="600"/>
              </a:spcAft>
            </a:pPr>
            <a:r>
              <a:rPr lang="it-IT" dirty="0"/>
              <a:t>Il </a:t>
            </a:r>
            <a:r>
              <a:rPr lang="it-IT"/>
              <a:t>clima mondiale </a:t>
            </a:r>
            <a:r>
              <a:rPr lang="it-IT" dirty="0"/>
              <a:t>si può dividere in diverse </a:t>
            </a:r>
            <a:br>
              <a:rPr lang="it-IT" dirty="0"/>
            </a:br>
            <a:r>
              <a:rPr lang="it-IT" b="1" dirty="0"/>
              <a:t>fasce climatiche</a:t>
            </a:r>
            <a:r>
              <a:rPr lang="it-IT" dirty="0"/>
              <a:t>: </a:t>
            </a:r>
          </a:p>
          <a:p>
            <a:pPr marL="171450" indent="-171450">
              <a:spcAft>
                <a:spcPts val="600"/>
              </a:spcAft>
              <a:buFont typeface="Arial"/>
              <a:buChar char="•"/>
            </a:pPr>
            <a:r>
              <a:rPr lang="it-IT" b="1" dirty="0"/>
              <a:t>la fascia tropicale</a:t>
            </a:r>
            <a:r>
              <a:rPr lang="it-IT" dirty="0"/>
              <a:t>, tra Tropico del Cancro </a:t>
            </a:r>
            <a:br>
              <a:rPr lang="it-IT" dirty="0"/>
            </a:br>
            <a:r>
              <a:rPr lang="it-IT" dirty="0"/>
              <a:t>e Tropico del Capricorno, caratterizzata </a:t>
            </a:r>
            <a:br>
              <a:rPr lang="it-IT" dirty="0"/>
            </a:br>
            <a:r>
              <a:rPr lang="it-IT" dirty="0"/>
              <a:t>da temperature elevate e piogge abbondanti; </a:t>
            </a:r>
          </a:p>
          <a:p>
            <a:pPr marL="171450" indent="-171450">
              <a:spcAft>
                <a:spcPts val="600"/>
              </a:spcAft>
              <a:buFont typeface="Arial"/>
              <a:buChar char="•"/>
            </a:pPr>
            <a:r>
              <a:rPr lang="it-IT" b="1" dirty="0"/>
              <a:t>due fasce polari</a:t>
            </a:r>
            <a:r>
              <a:rPr lang="it-IT" dirty="0"/>
              <a:t>, intorno a Polo Nord </a:t>
            </a:r>
            <a:br>
              <a:rPr lang="it-IT" dirty="0"/>
            </a:br>
            <a:r>
              <a:rPr lang="it-IT" dirty="0"/>
              <a:t>e Polo Sud, da –30 °C a +10 °C; </a:t>
            </a:r>
          </a:p>
          <a:p>
            <a:pPr marL="171450" indent="-171450">
              <a:spcAft>
                <a:spcPts val="600"/>
              </a:spcAft>
              <a:buFont typeface="Arial"/>
              <a:buChar char="•"/>
            </a:pPr>
            <a:r>
              <a:rPr lang="it-IT" b="1" dirty="0"/>
              <a:t>due fasce temperate</a:t>
            </a:r>
            <a:r>
              <a:rPr lang="it-IT" dirty="0"/>
              <a:t>, tra i Tropici</a:t>
            </a:r>
            <a:br>
              <a:rPr lang="it-IT" dirty="0"/>
            </a:br>
            <a:r>
              <a:rPr lang="it-IT" dirty="0"/>
              <a:t>e i Circoli polari, con temperature </a:t>
            </a:r>
            <a:br>
              <a:rPr lang="it-IT" dirty="0"/>
            </a:br>
            <a:r>
              <a:rPr lang="it-IT" dirty="0"/>
              <a:t>e precipitazioni molto varie nell’arco </a:t>
            </a:r>
            <a:br>
              <a:rPr lang="it-IT" dirty="0"/>
            </a:br>
            <a:r>
              <a:rPr lang="it-IT" dirty="0"/>
              <a:t>dell’anno.</a:t>
            </a:r>
          </a:p>
          <a:p>
            <a:pPr lvl="0">
              <a:spcAft>
                <a:spcPts val="600"/>
              </a:spcAft>
            </a:pPr>
            <a:endParaRPr lang="it-IT" dirty="0"/>
          </a:p>
        </p:txBody>
      </p:sp>
      <p:pic>
        <p:nvPicPr>
          <p:cNvPr id="2" name="Immagine 1" descr="shutterstock_69071384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8559" y="1282750"/>
            <a:ext cx="4346947" cy="2899413"/>
          </a:xfrm>
          <a:prstGeom prst="rect">
            <a:avLst/>
          </a:prstGeom>
        </p:spPr>
      </p:pic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50F5D4BC-E794-DDFB-127A-04E922263A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© 2025 S. Lattes &amp; C. Editori SpA Torino</a:t>
            </a:r>
            <a:endParaRPr lang="it-IT" dirty="0"/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73B5C7D7-634C-E018-0733-A8C401108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D0C06-4601-E344-B17A-2C7B02E6EBE2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871210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7E991CC6-EB55-4E47-A8B1-6427B823FF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Il clima in Europa</a:t>
            </a:r>
          </a:p>
        </p:txBody>
      </p:sp>
      <p:pic>
        <p:nvPicPr>
          <p:cNvPr id="2" name="Immagine 1" descr="shutterstock_58726848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338887"/>
            <a:ext cx="4151209" cy="2760554"/>
          </a:xfrm>
          <a:prstGeom prst="rect">
            <a:avLst/>
          </a:prstGeom>
        </p:spPr>
      </p:pic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45A79E4E-A700-7F41-B803-128BCA47D2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spcAft>
                <a:spcPts val="600"/>
              </a:spcAft>
            </a:pPr>
            <a:r>
              <a:rPr lang="it-IT" sz="1400" b="1" dirty="0">
                <a:solidFill>
                  <a:srgbClr val="FF0000"/>
                </a:solidFill>
                <a:ea typeface="Apple Symbols" panose="02000000000000000000" pitchFamily="2" charset="-79"/>
                <a:cs typeface="Apple Symbols" panose="02000000000000000000" pitchFamily="2" charset="-79"/>
              </a:rPr>
              <a:t>L’Europa appartiene alla fascia temperata</a:t>
            </a:r>
            <a:endParaRPr lang="it-IT" dirty="0"/>
          </a:p>
          <a:p>
            <a:r>
              <a:rPr lang="it-IT" dirty="0"/>
              <a:t>L’Europa appartiene fondamentalmente a una </a:t>
            </a:r>
            <a:br>
              <a:rPr lang="it-IT" dirty="0"/>
            </a:br>
            <a:r>
              <a:rPr lang="it-IT" dirty="0"/>
              <a:t>fascia temperata.</a:t>
            </a:r>
          </a:p>
          <a:p>
            <a:pPr>
              <a:spcAft>
                <a:spcPts val="600"/>
              </a:spcAft>
            </a:pPr>
            <a:r>
              <a:rPr lang="it-IT" dirty="0"/>
              <a:t>In tutto il continente si alternano </a:t>
            </a:r>
            <a:r>
              <a:rPr lang="it-IT" b="1" dirty="0"/>
              <a:t>quattro </a:t>
            </a:r>
            <a:br>
              <a:rPr lang="it-IT" b="1" dirty="0"/>
            </a:br>
            <a:r>
              <a:rPr lang="it-IT" b="1" dirty="0"/>
              <a:t>stagioni </a:t>
            </a:r>
            <a:r>
              <a:rPr lang="it-IT" dirty="0"/>
              <a:t>influenzate da due anticicloni: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dirty="0"/>
              <a:t> l’</a:t>
            </a:r>
            <a:r>
              <a:rPr lang="it-IT" b="1" dirty="0"/>
              <a:t>anticiclone siberiano</a:t>
            </a:r>
            <a:r>
              <a:rPr lang="it-IT" dirty="0"/>
              <a:t>, reca aria fredda </a:t>
            </a:r>
            <a:br>
              <a:rPr lang="it-IT" dirty="0"/>
            </a:br>
            <a:r>
              <a:rPr lang="it-IT" dirty="0"/>
              <a:t>e secca dalla Siberia;</a:t>
            </a:r>
          </a:p>
          <a:p>
            <a:pPr marL="171450" indent="-1714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it-IT" dirty="0"/>
              <a:t> l</a:t>
            </a:r>
            <a:r>
              <a:rPr lang="it-IT" b="1" dirty="0"/>
              <a:t>’anticiclone delle Azzorre </a:t>
            </a:r>
            <a:r>
              <a:rPr lang="it-IT" dirty="0"/>
              <a:t>porta aria calda</a:t>
            </a:r>
            <a:br>
              <a:rPr lang="it-IT" dirty="0"/>
            </a:br>
            <a:r>
              <a:rPr lang="it-IT" dirty="0"/>
              <a:t>e secca dall’Atlantico. </a:t>
            </a:r>
          </a:p>
          <a:p>
            <a:r>
              <a:rPr lang="it-IT" b="1" dirty="0"/>
              <a:t>La Corrente del Golfo</a:t>
            </a:r>
            <a:r>
              <a:rPr lang="it-IT" dirty="0"/>
              <a:t>, calda,</a:t>
            </a:r>
            <a:r>
              <a:rPr lang="it-IT" b="1" dirty="0"/>
              <a:t> </a:t>
            </a:r>
            <a:r>
              <a:rPr lang="it-IT" dirty="0"/>
              <a:t>rende il clima </a:t>
            </a:r>
            <a:br>
              <a:rPr lang="it-IT" dirty="0"/>
            </a:br>
            <a:r>
              <a:rPr lang="it-IT" dirty="0"/>
              <a:t>più mite. </a:t>
            </a:r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F9527DDC-5A09-9449-DFDD-AB92FDA830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© 2025 S. Lattes &amp; C. Editori SpA Torino</a:t>
            </a:r>
            <a:endParaRPr lang="it-IT" dirty="0"/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AB02EC69-CC66-BC08-8333-D5E93ACE2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D0C06-4601-E344-B17A-2C7B02E6EBE2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3150426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207</TotalTime>
  <Words>2366</Words>
  <Application>Microsoft Macintosh PowerPoint</Application>
  <PresentationFormat>Presentazione su schermo (16:9)</PresentationFormat>
  <Paragraphs>170</Paragraphs>
  <Slides>19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19</vt:i4>
      </vt:variant>
    </vt:vector>
  </HeadingPairs>
  <TitlesOfParts>
    <vt:vector size="25" baseType="lpstr">
      <vt:lpstr>Apple Symbols</vt:lpstr>
      <vt:lpstr>Arial</vt:lpstr>
      <vt:lpstr>Calibri</vt:lpstr>
      <vt:lpstr>Calibri Light</vt:lpstr>
      <vt:lpstr>Verdana</vt:lpstr>
      <vt:lpstr>Tema di Office</vt:lpstr>
      <vt:lpstr>Unità 5 Climi e ambienti</vt:lpstr>
      <vt:lpstr>Tempo e clima</vt:lpstr>
      <vt:lpstr>Tempo e clima</vt:lpstr>
      <vt:lpstr>Tempo e clima</vt:lpstr>
      <vt:lpstr>Tempo e clima</vt:lpstr>
      <vt:lpstr>Il clima sta cambiando</vt:lpstr>
      <vt:lpstr>Il clima sta cambiando</vt:lpstr>
      <vt:lpstr>Il clima in Europa</vt:lpstr>
      <vt:lpstr>Il clima in Europa</vt:lpstr>
      <vt:lpstr>Le aree climatiche europee</vt:lpstr>
      <vt:lpstr>Le aree climatiche europee</vt:lpstr>
      <vt:lpstr>L’Artide</vt:lpstr>
      <vt:lpstr>L’Artide</vt:lpstr>
      <vt:lpstr>La tundra</vt:lpstr>
      <vt:lpstr>La taiga</vt:lpstr>
      <vt:lpstr>La foresta temperata</vt:lpstr>
      <vt:lpstr>La brughiera</vt:lpstr>
      <vt:lpstr>La prateria</vt:lpstr>
      <vt:lpstr>La macchina mediterranea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Microsoft Office User</dc:creator>
  <cp:lastModifiedBy>Martina Beccherle</cp:lastModifiedBy>
  <cp:revision>74</cp:revision>
  <dcterms:created xsi:type="dcterms:W3CDTF">2020-10-30T15:54:30Z</dcterms:created>
  <dcterms:modified xsi:type="dcterms:W3CDTF">2025-02-24T11:10:49Z</dcterms:modified>
</cp:coreProperties>
</file>