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79934B2C-8FEE-5A52-0252-2C3D29EB11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8536006-1182-AAE5-AD9D-89F23E6234D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AAFD9F2-F2FF-4242-A603-177961DFB5D0}" type="datetimeFigureOut">
              <a:rPr lang="it-IT" altLang="it-IT"/>
              <a:pPr>
                <a:defRPr/>
              </a:pPr>
              <a:t>10/06/24</a:t>
            </a:fld>
            <a:endParaRPr lang="it-IT" altLang="it-IT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73B23439-0A92-5BD0-ABDE-1EA42599CA1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8FBD8E2B-AF7D-EE7E-F5F0-074D4C136C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6203C65-09AE-7124-D81A-5A4A3AD9F80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3B0027-AA69-B853-B749-F01CCDDA50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EC6DAE3-BEA6-9545-9E47-13C4EC9CF9A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38F2FBB-3EDD-784B-238E-AA532D6A0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C1AA0-6A32-074F-84E7-E8EFD0DC31CB}" type="datetimeFigureOut">
              <a:rPr lang="it-IT" altLang="it-IT"/>
              <a:pPr>
                <a:defRPr/>
              </a:pPr>
              <a:t>10/06/24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BAD152-140D-1518-F7C2-C499F5B1B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2D9DE6-F7DB-6D95-702E-F18BAA5DB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9CE58-9A0E-6240-8863-DD8CA1EB7D2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45655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AA76DB9-0369-7BA5-0A0C-0B9DBBCCD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4E2F1-9A8B-FA43-864F-846302120D24}" type="datetimeFigureOut">
              <a:rPr lang="it-IT" altLang="it-IT"/>
              <a:pPr>
                <a:defRPr/>
              </a:pPr>
              <a:t>10/06/24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3CB5E5-CE52-5125-7FDC-0EE37E90B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19B533-82EC-AADA-A1F6-D698D897A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EC5DF-D828-CB41-9954-469A0C10C7E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8824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5DD93A-8EAF-9DF0-C7CD-4AA5EA6C4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E421A-0C97-9140-AB14-84D88B352CE9}" type="datetimeFigureOut">
              <a:rPr lang="it-IT" altLang="it-IT"/>
              <a:pPr>
                <a:defRPr/>
              </a:pPr>
              <a:t>10/06/24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E78FD3-12D5-79B4-CC51-970E86F25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20492BD-3921-D082-D8A6-238ABACC0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E6120-5051-A344-806C-11E38140619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28408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05A855-A829-EAE4-AECF-DDF803077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740C8-D53C-6A49-8CB4-9ABA5CB80FE5}" type="datetimeFigureOut">
              <a:rPr lang="it-IT" altLang="it-IT"/>
              <a:pPr>
                <a:defRPr/>
              </a:pPr>
              <a:t>10/06/24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BE0FD1B-7BD7-1B81-DC77-A81170A50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E59549-8C4F-BA60-6EE6-DB2FB0E0A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E1A5F-5C4E-1D45-985A-9300C33A81B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47169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CCEE02-0D7C-18A8-80F6-3AEEEB3E6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CCC9E-3064-0A4F-9260-7D251BF7C459}" type="datetimeFigureOut">
              <a:rPr lang="it-IT" altLang="it-IT"/>
              <a:pPr>
                <a:defRPr/>
              </a:pPr>
              <a:t>10/06/24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A916403-51EA-ACC7-0B9C-EA892F728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601740-CD38-F9DC-995A-186C1F3EB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0F913-0689-2846-8FA0-B38ABAB530D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2917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655C30A0-1FA7-6138-CCF2-344D87692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ED338-CC4F-B14A-BB14-7BE763869AD0}" type="datetimeFigureOut">
              <a:rPr lang="it-IT" altLang="it-IT"/>
              <a:pPr>
                <a:defRPr/>
              </a:pPr>
              <a:t>10/06/24</a:t>
            </a:fld>
            <a:endParaRPr lang="it-IT" alt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25AE4B5A-7110-20A7-52BD-28BFEC4AC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12029C23-8BD0-0F02-815E-15C4825FC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2145-6B1D-0447-8DEE-360CF7309B9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1862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F398949A-FD35-9BB5-82AB-06B8C6D15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7B196-7DB5-2446-990B-F2F65A14DF0D}" type="datetimeFigureOut">
              <a:rPr lang="it-IT" altLang="it-IT"/>
              <a:pPr>
                <a:defRPr/>
              </a:pPr>
              <a:t>10/06/24</a:t>
            </a:fld>
            <a:endParaRPr lang="it-IT" alt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B03AE191-B046-8994-F775-0892B8150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3EE02091-8EA2-B326-38EB-A4CFF9647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B74E1-6F50-B74F-A806-CD77C8E2B84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00396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12ADA3AA-CFB2-A8AD-100F-F2F7CBC2B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578F9-3A4F-DF4F-9EF6-BC589C1369D4}" type="datetimeFigureOut">
              <a:rPr lang="it-IT" altLang="it-IT"/>
              <a:pPr>
                <a:defRPr/>
              </a:pPr>
              <a:t>10/06/24</a:t>
            </a:fld>
            <a:endParaRPr lang="it-IT" alt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E8252744-6A9C-22A4-5B60-05B2057E2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7D320C58-EEE6-79C8-4792-0CFD17C28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A488E-7AA2-BF4E-99D2-5DA0DDB49DC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8303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9E0F03D2-36A7-B2DF-0308-E4907DCB4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BA428-480F-234A-A43F-4CFB7E1AD103}" type="datetimeFigureOut">
              <a:rPr lang="it-IT" altLang="it-IT"/>
              <a:pPr>
                <a:defRPr/>
              </a:pPr>
              <a:t>10/06/24</a:t>
            </a:fld>
            <a:endParaRPr lang="it-IT" alt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EE96F8C7-5045-755C-A015-BCCF57A84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34575CCB-4470-B01F-61E4-266AAEBEA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E4F9F-CBE9-CB46-8074-FEEC3AAE8DC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0530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D7B40642-093F-0489-53D6-35B833EE4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60878-FAD7-294D-8B10-3357188275EA}" type="datetimeFigureOut">
              <a:rPr lang="it-IT" altLang="it-IT"/>
              <a:pPr>
                <a:defRPr/>
              </a:pPr>
              <a:t>10/06/24</a:t>
            </a:fld>
            <a:endParaRPr lang="it-IT" alt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744208F0-115C-EA51-088D-7F3564A8D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32FDFC4F-2618-41C2-7FF0-C8CCF6BCC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DA86F-C6C9-E94C-B026-BA094B0E40D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812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3A355EDB-C021-ABE1-7BBD-9C7511C56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1A0F0-3F7C-7D4F-83D7-DD6011D4E6F9}" type="datetimeFigureOut">
              <a:rPr lang="it-IT" altLang="it-IT"/>
              <a:pPr>
                <a:defRPr/>
              </a:pPr>
              <a:t>10/06/24</a:t>
            </a:fld>
            <a:endParaRPr lang="it-IT" alt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F4FD3255-DD3B-33DA-36BB-E17FCD013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30609281-008C-96B4-1CC5-12F6A2538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FF298-2D2E-5044-83E3-CC83F6435A8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85040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42A23343-EFC4-4577-9AF1-277573BD95E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2620474E-F220-8209-413A-D171D32C3C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934953-8680-4F84-0C76-670743BFB2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362060C-6277-AA41-8CCB-C2C97B688B6E}" type="datetimeFigureOut">
              <a:rPr lang="it-IT" altLang="it-IT"/>
              <a:pPr>
                <a:defRPr/>
              </a:pPr>
              <a:t>10/06/24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550461-5CB7-AD7A-660D-27C3495DD8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915496-7EB2-04BF-4795-D9E8717664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0C3788F-FFA5-C24E-9DAA-B959CD68F0B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Immagine 2" descr="divisibilit.jpg">
            <a:extLst>
              <a:ext uri="{FF2B5EF4-FFF2-40B4-BE49-F238E27FC236}">
                <a16:creationId xmlns:a16="http://schemas.microsoft.com/office/drawing/2014/main" id="{768221F1-9B02-CBB3-A3D9-E24BDF4173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33" t="12637" r="42715" b="12637"/>
          <a:stretch>
            <a:fillRect/>
          </a:stretch>
        </p:blipFill>
        <p:spPr bwMode="auto">
          <a:xfrm rot="-5400000">
            <a:off x="2831306" y="542132"/>
            <a:ext cx="3481387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08F765C9-5A8D-1B8B-1EB7-0CFC4622DF71}"/>
              </a:ext>
            </a:extLst>
          </p:cNvPr>
          <p:cNvSpPr/>
          <p:nvPr/>
        </p:nvSpPr>
        <p:spPr>
          <a:xfrm>
            <a:off x="-7938" y="0"/>
            <a:ext cx="9151938" cy="1447800"/>
          </a:xfrm>
          <a:prstGeom prst="rect">
            <a:avLst/>
          </a:prstGeom>
          <a:solidFill>
            <a:srgbClr val="FFD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06470BD1-F370-B032-6351-1EB72BCEF1F4}"/>
              </a:ext>
            </a:extLst>
          </p:cNvPr>
          <p:cNvSpPr txBox="1">
            <a:spLocks/>
          </p:cNvSpPr>
          <p:nvPr/>
        </p:nvSpPr>
        <p:spPr>
          <a:xfrm>
            <a:off x="2916238" y="1628775"/>
            <a:ext cx="5616575" cy="93503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it-IT" sz="5000" b="1" dirty="0"/>
              <a:t>DIVISIBILITÀ</a:t>
            </a:r>
            <a:endParaRPr lang="it-IT" sz="5000" b="1" dirty="0">
              <a:latin typeface="+mn-lt"/>
            </a:endParaRPr>
          </a:p>
        </p:txBody>
      </p:sp>
      <p:pic>
        <p:nvPicPr>
          <p:cNvPr id="14340" name="Immagine 7" descr="Immagine che contiene logo, Elementi grafici, clipart, grafica&#10;&#10;Descrizione generata automaticamente">
            <a:extLst>
              <a:ext uri="{FF2B5EF4-FFF2-40B4-BE49-F238E27FC236}">
                <a16:creationId xmlns:a16="http://schemas.microsoft.com/office/drawing/2014/main" id="{1980B7F7-7279-19E3-0C50-11277909BC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225" y="990600"/>
            <a:ext cx="2787650" cy="223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9A0AEF0F-6D30-79CB-9543-F742180D0A21}"/>
              </a:ext>
            </a:extLst>
          </p:cNvPr>
          <p:cNvSpPr txBox="1">
            <a:spLocks/>
          </p:cNvSpPr>
          <p:nvPr/>
        </p:nvSpPr>
        <p:spPr>
          <a:xfrm>
            <a:off x="2916238" y="2349500"/>
            <a:ext cx="5616575" cy="93503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it-IT" sz="5000" b="1" dirty="0">
                <a:solidFill>
                  <a:srgbClr val="000000"/>
                </a:solidFill>
                <a:latin typeface="+mn-lt"/>
              </a:rPr>
              <a:t>M.C.D. E m.c.m.</a:t>
            </a:r>
            <a:endParaRPr lang="it-IT" sz="5000" b="1" dirty="0">
              <a:latin typeface="+mn-lt"/>
            </a:endParaRPr>
          </a:p>
        </p:txBody>
      </p:sp>
      <p:pic>
        <p:nvPicPr>
          <p:cNvPr id="14342" name="Immagine 9" descr="logo lattes bianco.psd">
            <a:extLst>
              <a:ext uri="{FF2B5EF4-FFF2-40B4-BE49-F238E27FC236}">
                <a16:creationId xmlns:a16="http://schemas.microsoft.com/office/drawing/2014/main" id="{1D6E2F4B-EA58-6F85-4457-464D0A2953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021388"/>
            <a:ext cx="579438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Immagine 4" descr="foglio quadretti.psd">
            <a:extLst>
              <a:ext uri="{FF2B5EF4-FFF2-40B4-BE49-F238E27FC236}">
                <a16:creationId xmlns:a16="http://schemas.microsoft.com/office/drawing/2014/main" id="{561879BC-EB99-7F53-165D-F1BF81197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6" t="6552" r="8826" b="82840"/>
          <a:stretch>
            <a:fillRect/>
          </a:stretch>
        </p:blipFill>
        <p:spPr bwMode="auto">
          <a:xfrm>
            <a:off x="0" y="-26988"/>
            <a:ext cx="9144000" cy="1168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4" name="Titolo 1">
            <a:extLst>
              <a:ext uri="{FF2B5EF4-FFF2-40B4-BE49-F238E27FC236}">
                <a16:creationId xmlns:a16="http://schemas.microsoft.com/office/drawing/2014/main" id="{3B732D9B-2A50-485C-6EB8-5D7DE005BE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04813"/>
            <a:ext cx="9144000" cy="557212"/>
          </a:xfrm>
        </p:spPr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 </a:t>
            </a:r>
            <a:r>
              <a:rPr lang="it-IT" altLang="it-IT" b="1">
                <a:solidFill>
                  <a:srgbClr val="953735"/>
                </a:solidFill>
                <a:ea typeface="ＭＳ Ｐゴシック" panose="020B0600070205080204" pitchFamily="34" charset="-128"/>
              </a:rPr>
              <a:t>Minimo comune multiplo (m.c.m.)</a:t>
            </a:r>
          </a:p>
        </p:txBody>
      </p:sp>
      <p:sp>
        <p:nvSpPr>
          <p:cNvPr id="23555" name="Sottotitolo 2">
            <a:extLst>
              <a:ext uri="{FF2B5EF4-FFF2-40B4-BE49-F238E27FC236}">
                <a16:creationId xmlns:a16="http://schemas.microsoft.com/office/drawing/2014/main" id="{6399ACD4-AEF4-04BD-E2C8-B4A179C9BF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750" y="1268413"/>
            <a:ext cx="8135938" cy="4968875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r>
              <a:rPr lang="it-IT" altLang="it-IT" sz="2000" b="1">
                <a:solidFill>
                  <a:srgbClr val="FF0000"/>
                </a:solidFill>
                <a:ea typeface="ＭＳ Ｐゴシック" panose="020B0600070205080204" pitchFamily="34" charset="-128"/>
              </a:rPr>
              <a:t>UN PROBLEMA</a:t>
            </a:r>
          </a:p>
          <a:p>
            <a:pPr algn="l" eaLnBrk="1" hangingPunct="1"/>
            <a:r>
              <a:rPr lang="it-IT" altLang="it-IT" sz="2000" i="1">
                <a:solidFill>
                  <a:srgbClr val="000000"/>
                </a:solidFill>
                <a:ea typeface="ＭＳ Ｐゴシック" panose="020B0600070205080204" pitchFamily="34" charset="-128"/>
              </a:rPr>
              <a:t>Anna frequenta un corso di chitarra ogni 8 giorni e va in palestra ogni 10 giorni. Quando i due giorni coincidono Anna deve rinunciare a uno dei due corsi perché gli orari sono gli stessi. Oggi gli orari coincidono e Anna decide di rinunciare alla palestra. Fra quanti giorni gli orari coincideranno nuovamente?</a:t>
            </a:r>
          </a:p>
          <a:p>
            <a:pPr algn="l" eaLnBrk="1" hangingPunct="1"/>
            <a:r>
              <a:rPr lang="it-IT" altLang="it-IT" sz="2000">
                <a:solidFill>
                  <a:srgbClr val="000000"/>
                </a:solidFill>
                <a:ea typeface="ＭＳ Ｐゴシック" panose="020B0600070205080204" pitchFamily="34" charset="-128"/>
              </a:rPr>
              <a:t>Occorre trovare il più piccolo dei multipli comuni di 8 e 10.</a:t>
            </a:r>
            <a:endParaRPr lang="it-IT" altLang="it-IT" sz="80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r>
              <a:rPr lang="is-IS" altLang="it-IT" sz="2000" b="1">
                <a:solidFill>
                  <a:srgbClr val="FF0000"/>
                </a:solidFill>
                <a:ea typeface="ＭＳ Ｐゴシック" panose="020B0600070205080204" pitchFamily="34" charset="-128"/>
              </a:rPr>
              <a:t>	</a:t>
            </a: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M</a:t>
            </a:r>
            <a:r>
              <a:rPr lang="is-IS" altLang="it-IT" sz="2400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8 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= (8, 16, 24, 32, </a:t>
            </a:r>
            <a:r>
              <a:rPr lang="is-IS" altLang="it-IT" sz="2400" b="1">
                <a:solidFill>
                  <a:srgbClr val="3366FF"/>
                </a:solidFill>
                <a:ea typeface="ＭＳ Ｐゴシック" panose="020B0600070205080204" pitchFamily="34" charset="-128"/>
              </a:rPr>
              <a:t>40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, 48, 56, 64, 72, </a:t>
            </a:r>
            <a:r>
              <a:rPr lang="is-IS" altLang="it-IT" sz="2400" b="1">
                <a:solidFill>
                  <a:srgbClr val="3366FF"/>
                </a:solidFill>
                <a:ea typeface="ＭＳ Ｐゴシック" panose="020B0600070205080204" pitchFamily="34" charset="-128"/>
              </a:rPr>
              <a:t>80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, 88, ...) </a:t>
            </a:r>
            <a:r>
              <a:rPr lang="is-IS" altLang="it-IT" sz="2400">
                <a:solidFill>
                  <a:srgbClr val="800000"/>
                </a:solidFill>
                <a:ea typeface="ＭＳ Ｐゴシック" panose="020B0600070205080204" pitchFamily="34" charset="-128"/>
              </a:rPr>
              <a:t>		</a:t>
            </a: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M</a:t>
            </a:r>
            <a:r>
              <a:rPr lang="is-IS" altLang="it-IT" sz="2400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10 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= (10, 20, 30, </a:t>
            </a:r>
            <a:r>
              <a:rPr lang="is-IS" altLang="it-IT" sz="2400" b="1">
                <a:solidFill>
                  <a:srgbClr val="3366FF"/>
                </a:solidFill>
                <a:ea typeface="ＭＳ Ｐゴシック" panose="020B0600070205080204" pitchFamily="34" charset="-128"/>
              </a:rPr>
              <a:t>40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, 50, 60, 70, </a:t>
            </a:r>
            <a:r>
              <a:rPr lang="is-IS" altLang="it-IT" sz="2400" b="1">
                <a:solidFill>
                  <a:srgbClr val="3366FF"/>
                </a:solidFill>
                <a:ea typeface="ＭＳ Ｐゴシック" panose="020B0600070205080204" pitchFamily="34" charset="-128"/>
              </a:rPr>
              <a:t>80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, 90, 100, ...) </a:t>
            </a:r>
            <a:endParaRPr lang="it-IT" altLang="it-IT" sz="8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r>
              <a:rPr lang="it-IT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I numeri </a:t>
            </a:r>
            <a:r>
              <a:rPr lang="it-IT" altLang="it-IT" sz="2000" b="1">
                <a:solidFill>
                  <a:srgbClr val="3366FF"/>
                </a:solidFill>
                <a:ea typeface="ＭＳ Ｐゴシック" panose="020B0600070205080204" pitchFamily="34" charset="-128"/>
              </a:rPr>
              <a:t>40</a:t>
            </a:r>
            <a:r>
              <a:rPr lang="it-IT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 e </a:t>
            </a:r>
            <a:r>
              <a:rPr lang="it-IT" altLang="it-IT" sz="2000" b="1">
                <a:solidFill>
                  <a:srgbClr val="3366FF"/>
                </a:solidFill>
                <a:ea typeface="ＭＳ Ｐゴシック" panose="020B0600070205080204" pitchFamily="34" charset="-128"/>
              </a:rPr>
              <a:t>80</a:t>
            </a:r>
            <a:r>
              <a:rPr lang="it-IT" altLang="it-IT" sz="2000">
                <a:solidFill>
                  <a:srgbClr val="800000"/>
                </a:solidFill>
                <a:ea typeface="ＭＳ Ｐゴシック" panose="020B0600070205080204" pitchFamily="34" charset="-128"/>
              </a:rPr>
              <a:t> </a:t>
            </a:r>
            <a:r>
              <a:rPr lang="it-IT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rappresentano i multipli comuni di 8 e 10. Il minore di questi è 40 e per questo è detto minimo comune multiplo (m.c.m.):</a:t>
            </a:r>
          </a:p>
          <a:p>
            <a:pPr algn="l" eaLnBrk="1" hangingPunct="1"/>
            <a:r>
              <a:rPr lang="it-IT" altLang="it-IT" sz="2000">
                <a:solidFill>
                  <a:srgbClr val="800000"/>
                </a:solidFill>
                <a:ea typeface="ＭＳ Ｐゴシック" panose="020B0600070205080204" pitchFamily="34" charset="-128"/>
              </a:rPr>
              <a:t>	</a:t>
            </a: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m.c.m.</a:t>
            </a:r>
            <a:r>
              <a:rPr lang="is-IS" altLang="it-IT" sz="2400" b="1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 </a:t>
            </a: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(8, 10) = </a:t>
            </a:r>
            <a:r>
              <a:rPr lang="is-IS" altLang="it-IT" sz="2400" b="1">
                <a:solidFill>
                  <a:srgbClr val="3366FF"/>
                </a:solidFill>
                <a:ea typeface="ＭＳ Ｐゴシック" panose="020B0600070205080204" pitchFamily="34" charset="-128"/>
              </a:rPr>
              <a:t>40</a:t>
            </a:r>
            <a:endParaRPr lang="it-IT" altLang="it-IT" sz="2400" b="1">
              <a:solidFill>
                <a:srgbClr val="3366FF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r>
              <a:rPr lang="it-IT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Il </a:t>
            </a:r>
            <a:r>
              <a:rPr lang="it-IT" altLang="it-IT" sz="2000" b="1">
                <a:solidFill>
                  <a:schemeClr val="tx1"/>
                </a:solidFill>
                <a:ea typeface="ＭＳ Ｐゴシック" panose="020B0600070205080204" pitchFamily="34" charset="-128"/>
              </a:rPr>
              <a:t>minimo comune multiplo (m.c.m.) </a:t>
            </a:r>
            <a:r>
              <a:rPr lang="it-IT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di due o più numeri è il minore dei loro multipli comuni.</a:t>
            </a:r>
          </a:p>
          <a:p>
            <a:pPr algn="l" eaLnBrk="1" hangingPunct="1"/>
            <a:endParaRPr lang="it-IT" altLang="it-IT" sz="2800" b="1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endParaRPr lang="it-IT" altLang="it-IT" sz="2800" b="1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endParaRPr lang="is-IS" altLang="it-IT" sz="20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it-IT" altLang="it-IT" sz="16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it-IT" altLang="it-IT" sz="140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23556" name="Immagine 5" descr="logo LATTES OK nero.jpg">
            <a:extLst>
              <a:ext uri="{FF2B5EF4-FFF2-40B4-BE49-F238E27FC236}">
                <a16:creationId xmlns:a16="http://schemas.microsoft.com/office/drawing/2014/main" id="{C2C32900-7512-9576-F51B-7FAE4E0777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6319838"/>
            <a:ext cx="40005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Immagine 4" descr="foglio quadretti.psd">
            <a:extLst>
              <a:ext uri="{FF2B5EF4-FFF2-40B4-BE49-F238E27FC236}">
                <a16:creationId xmlns:a16="http://schemas.microsoft.com/office/drawing/2014/main" id="{FBC2D632-9793-EA13-80F6-02D7BE1F59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6" t="6552" r="8826" b="82840"/>
          <a:stretch>
            <a:fillRect/>
          </a:stretch>
        </p:blipFill>
        <p:spPr bwMode="auto">
          <a:xfrm>
            <a:off x="0" y="-26988"/>
            <a:ext cx="9144000" cy="1168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8" name="Titolo 1">
            <a:extLst>
              <a:ext uri="{FF2B5EF4-FFF2-40B4-BE49-F238E27FC236}">
                <a16:creationId xmlns:a16="http://schemas.microsoft.com/office/drawing/2014/main" id="{39346EF8-4A9F-ED99-0990-8F1777B38B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04813"/>
            <a:ext cx="9144000" cy="557212"/>
          </a:xfrm>
        </p:spPr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 </a:t>
            </a:r>
            <a:r>
              <a:rPr lang="it-IT" altLang="it-IT" b="1">
                <a:solidFill>
                  <a:srgbClr val="953735"/>
                </a:solidFill>
                <a:ea typeface="ＭＳ Ｐゴシック" panose="020B0600070205080204" pitchFamily="34" charset="-128"/>
              </a:rPr>
              <a:t>Problemi con M.C.D. e m.c.m.</a:t>
            </a:r>
          </a:p>
        </p:txBody>
      </p:sp>
      <p:sp>
        <p:nvSpPr>
          <p:cNvPr id="24579" name="Sottotitolo 2">
            <a:extLst>
              <a:ext uri="{FF2B5EF4-FFF2-40B4-BE49-F238E27FC236}">
                <a16:creationId xmlns:a16="http://schemas.microsoft.com/office/drawing/2014/main" id="{17DF4002-32AE-2C11-2950-881D8055E4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750" y="1268413"/>
            <a:ext cx="8135938" cy="4968875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r>
              <a:rPr lang="it-IT" altLang="it-IT" sz="2000" b="1">
                <a:solidFill>
                  <a:srgbClr val="FF0000"/>
                </a:solidFill>
                <a:ea typeface="ＭＳ Ｐゴシック" panose="020B0600070205080204" pitchFamily="34" charset="-128"/>
              </a:rPr>
              <a:t>UN PROBLEMA</a:t>
            </a:r>
          </a:p>
          <a:p>
            <a:pPr algn="l" eaLnBrk="1" hangingPunct="1"/>
            <a:r>
              <a:rPr lang="it-IT" altLang="it-IT" sz="2000" i="1">
                <a:solidFill>
                  <a:srgbClr val="000000"/>
                </a:solidFill>
                <a:ea typeface="ＭＳ Ｐゴシック" panose="020B0600070205080204" pitchFamily="34" charset="-128"/>
              </a:rPr>
              <a:t>Un produttore vuole confezionare ceste di frutta. Ha a disposizione </a:t>
            </a:r>
            <a:r>
              <a:rPr lang="it-IT" altLang="it-IT" sz="2000">
                <a:solidFill>
                  <a:srgbClr val="000000"/>
                </a:solidFill>
                <a:ea typeface="ＭＳ Ｐゴシック" panose="020B0600070205080204" pitchFamily="34" charset="-128"/>
              </a:rPr>
              <a:t>16</a:t>
            </a:r>
            <a:r>
              <a:rPr lang="it-IT" altLang="it-IT" sz="2000" i="1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it-IT" altLang="it-IT" sz="2000">
                <a:solidFill>
                  <a:srgbClr val="000000"/>
                </a:solidFill>
                <a:ea typeface="ＭＳ Ｐゴシック" panose="020B0600070205080204" pitchFamily="34" charset="-128"/>
              </a:rPr>
              <a:t>kg</a:t>
            </a:r>
            <a:r>
              <a:rPr lang="it-IT" altLang="it-IT" sz="2000" i="1">
                <a:solidFill>
                  <a:srgbClr val="000000"/>
                </a:solidFill>
                <a:ea typeface="ＭＳ Ｐゴシック" panose="020B0600070205080204" pitchFamily="34" charset="-128"/>
              </a:rPr>
              <a:t> di lamponi,</a:t>
            </a:r>
            <a:r>
              <a:rPr lang="it-IT" altLang="it-IT" sz="2000">
                <a:solidFill>
                  <a:srgbClr val="000000"/>
                </a:solidFill>
                <a:ea typeface="ＭＳ Ｐゴシック" panose="020B0600070205080204" pitchFamily="34" charset="-128"/>
              </a:rPr>
              <a:t> 48 kg</a:t>
            </a:r>
            <a:r>
              <a:rPr lang="it-IT" altLang="it-IT" sz="2000" i="1">
                <a:solidFill>
                  <a:srgbClr val="000000"/>
                </a:solidFill>
                <a:ea typeface="ＭＳ Ｐゴシック" panose="020B0600070205080204" pitchFamily="34" charset="-128"/>
              </a:rPr>
              <a:t> di fragole </a:t>
            </a:r>
            <a:r>
              <a:rPr lang="it-IT" altLang="it-IT" sz="2000">
                <a:solidFill>
                  <a:srgbClr val="000000"/>
                </a:solidFill>
                <a:ea typeface="ＭＳ Ｐゴシック" panose="020B0600070205080204" pitchFamily="34" charset="-128"/>
              </a:rPr>
              <a:t>e 56 kg </a:t>
            </a:r>
            <a:r>
              <a:rPr lang="it-IT" altLang="it-IT" sz="2000" i="1">
                <a:solidFill>
                  <a:srgbClr val="000000"/>
                </a:solidFill>
                <a:ea typeface="ＭＳ Ｐゴシック" panose="020B0600070205080204" pitchFamily="34" charset="-128"/>
              </a:rPr>
              <a:t>di mirtilli. Le ceste devono essere tutte uguali come peso, come suddivisione di frutti e il maggior numero possibile. Quante ceste potrà preparare? Quanti kg di frutti di ciascun tipo conterrà ogni cesta?</a:t>
            </a:r>
          </a:p>
          <a:p>
            <a:pPr algn="l" eaLnBrk="1" hangingPunct="1"/>
            <a:r>
              <a:rPr lang="it-IT" altLang="it-IT" sz="2000">
                <a:solidFill>
                  <a:srgbClr val="000000"/>
                </a:solidFill>
                <a:ea typeface="ＭＳ Ｐゴシック" panose="020B0600070205080204" pitchFamily="34" charset="-128"/>
              </a:rPr>
              <a:t>Il numero di ceste dovrà essere un divisore comune di 16, 48, 56.</a:t>
            </a:r>
          </a:p>
          <a:p>
            <a:pPr algn="l" eaLnBrk="1" hangingPunct="1"/>
            <a:r>
              <a:rPr lang="is-IS" altLang="it-IT" sz="2000" b="1">
                <a:solidFill>
                  <a:srgbClr val="800000"/>
                </a:solidFill>
                <a:ea typeface="ＭＳ Ｐゴシック" panose="020B0600070205080204" pitchFamily="34" charset="-128"/>
              </a:rPr>
              <a:t>	</a:t>
            </a: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D</a:t>
            </a:r>
            <a:r>
              <a:rPr lang="is-IS" altLang="it-IT" sz="2400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16 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= (1, 2, 4, </a:t>
            </a:r>
            <a:r>
              <a:rPr lang="is-IS" altLang="it-IT" sz="2400" b="1">
                <a:solidFill>
                  <a:srgbClr val="3366FF"/>
                </a:solidFill>
                <a:ea typeface="ＭＳ Ｐゴシック" panose="020B0600070205080204" pitchFamily="34" charset="-128"/>
              </a:rPr>
              <a:t>8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, 16) </a:t>
            </a:r>
          </a:p>
          <a:p>
            <a:pPr algn="l" eaLnBrk="1" hangingPunct="1"/>
            <a:r>
              <a:rPr lang="is-IS" altLang="it-IT" sz="2400" b="1">
                <a:solidFill>
                  <a:srgbClr val="800000"/>
                </a:solidFill>
                <a:ea typeface="ＭＳ Ｐゴシック" panose="020B0600070205080204" pitchFamily="34" charset="-128"/>
              </a:rPr>
              <a:t>	</a:t>
            </a: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D</a:t>
            </a:r>
            <a:r>
              <a:rPr lang="is-IS" altLang="it-IT" sz="2400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48 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= (1, 2, 3, 4, 6, </a:t>
            </a:r>
            <a:r>
              <a:rPr lang="is-IS" altLang="it-IT" sz="2400" b="1">
                <a:solidFill>
                  <a:srgbClr val="3366FF"/>
                </a:solidFill>
                <a:ea typeface="ＭＳ Ｐゴシック" panose="020B0600070205080204" pitchFamily="34" charset="-128"/>
              </a:rPr>
              <a:t>8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, 12, 16, 24, 48) </a:t>
            </a:r>
          </a:p>
          <a:p>
            <a:pPr algn="l" eaLnBrk="1" hangingPunct="1"/>
            <a:r>
              <a:rPr lang="is-IS" altLang="it-IT" sz="2400" b="1">
                <a:solidFill>
                  <a:srgbClr val="800000"/>
                </a:solidFill>
                <a:ea typeface="ＭＳ Ｐゴシック" panose="020B0600070205080204" pitchFamily="34" charset="-128"/>
              </a:rPr>
              <a:t>	</a:t>
            </a: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D</a:t>
            </a:r>
            <a:r>
              <a:rPr lang="is-IS" altLang="it-IT" sz="2400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56 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= (1, 2, 4, 7, </a:t>
            </a:r>
            <a:r>
              <a:rPr lang="is-IS" altLang="it-IT" sz="2400" b="1">
                <a:solidFill>
                  <a:srgbClr val="3366FF"/>
                </a:solidFill>
                <a:ea typeface="ＭＳ Ｐゴシック" panose="020B0600070205080204" pitchFamily="34" charset="-128"/>
              </a:rPr>
              <a:t>8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, 14, 28, 56) </a:t>
            </a:r>
          </a:p>
          <a:p>
            <a:pPr algn="l" eaLnBrk="1" hangingPunct="1"/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Per ottenere il numero maggiore di ceste occorre calcolare: </a:t>
            </a:r>
          </a:p>
          <a:p>
            <a:pPr algn="l" eaLnBrk="1" hangingPunct="1"/>
            <a:r>
              <a:rPr lang="is-IS" altLang="it-IT" sz="2000" b="1">
                <a:solidFill>
                  <a:schemeClr val="tx1"/>
                </a:solidFill>
                <a:ea typeface="ＭＳ Ｐゴシック" panose="020B0600070205080204" pitchFamily="34" charset="-128"/>
              </a:rPr>
              <a:t>	</a:t>
            </a: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M.C.D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. (16, 48, 56) = </a:t>
            </a:r>
            <a:r>
              <a:rPr lang="is-IS" altLang="it-IT" sz="2400" b="1">
                <a:solidFill>
                  <a:srgbClr val="3366FF"/>
                </a:solidFill>
                <a:ea typeface="ＭＳ Ｐゴシック" panose="020B0600070205080204" pitchFamily="34" charset="-128"/>
              </a:rPr>
              <a:t>8</a:t>
            </a:r>
          </a:p>
          <a:p>
            <a:pPr algn="l" eaLnBrk="1" hangingPunct="1"/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Ogni cesta conterrà:</a:t>
            </a:r>
          </a:p>
          <a:p>
            <a:pPr algn="l" eaLnBrk="1" hangingPunct="1"/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16 : 8 = 2 kg di lamponi	48 : 8 = 6 kg di fragole	56 : 8 = 7 kg di mirtilli</a:t>
            </a:r>
            <a:endParaRPr lang="it-IT" altLang="it-IT" sz="20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endParaRPr lang="it-IT" altLang="it-IT" sz="200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endParaRPr lang="it-IT" altLang="it-IT" sz="200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endParaRPr lang="it-IT" altLang="it-IT" sz="200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endParaRPr lang="it-IT" altLang="it-IT" sz="2800" b="1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endParaRPr lang="it-IT" altLang="it-IT" sz="2800" b="1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endParaRPr lang="is-IS" altLang="it-IT" sz="20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it-IT" altLang="it-IT" sz="16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it-IT" altLang="it-IT" sz="140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24580" name="Immagine 5" descr="logo LATTES OK nero.jpg">
            <a:extLst>
              <a:ext uri="{FF2B5EF4-FFF2-40B4-BE49-F238E27FC236}">
                <a16:creationId xmlns:a16="http://schemas.microsoft.com/office/drawing/2014/main" id="{04BEE6B8-58EB-4D73-4CA3-0578DD5B7B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6319838"/>
            <a:ext cx="40005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Immagine 4" descr="foglio quadretti.psd">
            <a:extLst>
              <a:ext uri="{FF2B5EF4-FFF2-40B4-BE49-F238E27FC236}">
                <a16:creationId xmlns:a16="http://schemas.microsoft.com/office/drawing/2014/main" id="{8E78F340-9039-F681-2E02-1A8DEB6ABB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6" t="6552" r="8826" b="82840"/>
          <a:stretch>
            <a:fillRect/>
          </a:stretch>
        </p:blipFill>
        <p:spPr bwMode="auto">
          <a:xfrm>
            <a:off x="0" y="-26988"/>
            <a:ext cx="9144000" cy="1168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Titolo 1">
            <a:extLst>
              <a:ext uri="{FF2B5EF4-FFF2-40B4-BE49-F238E27FC236}">
                <a16:creationId xmlns:a16="http://schemas.microsoft.com/office/drawing/2014/main" id="{089C3E39-B369-2144-CF5C-B59143E5E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38" y="404813"/>
            <a:ext cx="9144000" cy="557212"/>
          </a:xfrm>
        </p:spPr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 </a:t>
            </a:r>
            <a:r>
              <a:rPr lang="it-IT" altLang="it-IT" b="1">
                <a:solidFill>
                  <a:srgbClr val="953735"/>
                </a:solidFill>
                <a:ea typeface="ＭＳ Ｐゴシック" panose="020B0600070205080204" pitchFamily="34" charset="-128"/>
              </a:rPr>
              <a:t>Problemi con M.C.D. e m.c.m.</a:t>
            </a:r>
          </a:p>
        </p:txBody>
      </p:sp>
      <p:sp>
        <p:nvSpPr>
          <p:cNvPr id="25603" name="Sottotitolo 2">
            <a:extLst>
              <a:ext uri="{FF2B5EF4-FFF2-40B4-BE49-F238E27FC236}">
                <a16:creationId xmlns:a16="http://schemas.microsoft.com/office/drawing/2014/main" id="{E6378644-7621-B165-9FA3-AEAFFF9F12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1268413"/>
            <a:ext cx="8280400" cy="4968875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r>
              <a:rPr lang="it-IT" altLang="it-IT" sz="2000" b="1">
                <a:solidFill>
                  <a:srgbClr val="FF0000"/>
                </a:solidFill>
                <a:ea typeface="ＭＳ Ｐゴシック" panose="020B0600070205080204" pitchFamily="34" charset="-128"/>
              </a:rPr>
              <a:t>UN PROBLEMA</a:t>
            </a:r>
          </a:p>
          <a:p>
            <a:pPr algn="l" eaLnBrk="1" hangingPunct="1"/>
            <a:r>
              <a:rPr lang="it-IT" altLang="it-IT" sz="2000" i="1">
                <a:solidFill>
                  <a:srgbClr val="000000"/>
                </a:solidFill>
                <a:ea typeface="ＭＳ Ｐゴシック" panose="020B0600070205080204" pitchFamily="34" charset="-128"/>
              </a:rPr>
              <a:t>Tre insegne luminose intermittenti si accendono contemporaneamente alle 21: la prima si riaccenderà dopo </a:t>
            </a:r>
            <a:r>
              <a:rPr lang="it-IT" altLang="it-IT" sz="2000">
                <a:solidFill>
                  <a:srgbClr val="000000"/>
                </a:solidFill>
                <a:ea typeface="ＭＳ Ｐゴシック" panose="020B0600070205080204" pitchFamily="34" charset="-128"/>
              </a:rPr>
              <a:t>15 s, </a:t>
            </a:r>
            <a:r>
              <a:rPr lang="it-IT" altLang="it-IT" sz="2000" i="1">
                <a:solidFill>
                  <a:srgbClr val="000000"/>
                </a:solidFill>
                <a:ea typeface="ＭＳ Ｐゴシック" panose="020B0600070205080204" pitchFamily="34" charset="-128"/>
              </a:rPr>
              <a:t>la seconda dopo </a:t>
            </a:r>
            <a:r>
              <a:rPr lang="it-IT" altLang="it-IT" sz="2000">
                <a:solidFill>
                  <a:srgbClr val="000000"/>
                </a:solidFill>
                <a:ea typeface="ＭＳ Ｐゴシック" panose="020B0600070205080204" pitchFamily="34" charset="-128"/>
              </a:rPr>
              <a:t>12 s </a:t>
            </a:r>
            <a:r>
              <a:rPr lang="it-IT" altLang="it-IT" sz="2000" i="1">
                <a:solidFill>
                  <a:srgbClr val="000000"/>
                </a:solidFill>
                <a:ea typeface="ＭＳ Ｐゴシック" panose="020B0600070205080204" pitchFamily="34" charset="-128"/>
              </a:rPr>
              <a:t>e la terza dopo </a:t>
            </a:r>
            <a:r>
              <a:rPr lang="it-IT" altLang="it-IT" sz="2000">
                <a:solidFill>
                  <a:srgbClr val="000000"/>
                </a:solidFill>
                <a:ea typeface="ＭＳ Ｐゴシック" panose="020B0600070205080204" pitchFamily="34" charset="-128"/>
              </a:rPr>
              <a:t>25 s. </a:t>
            </a:r>
            <a:r>
              <a:rPr lang="it-IT" altLang="it-IT" sz="2000" i="1">
                <a:solidFill>
                  <a:srgbClr val="000000"/>
                </a:solidFill>
                <a:ea typeface="ＭＳ Ｐゴシック" panose="020B0600070205080204" pitchFamily="34" charset="-128"/>
              </a:rPr>
              <a:t>Dopo quanti secondi le insegne si accenderanno di nuovo contemporaneamente?</a:t>
            </a:r>
          </a:p>
          <a:p>
            <a:pPr algn="l" eaLnBrk="1" hangingPunct="1"/>
            <a:r>
              <a:rPr lang="it-IT" altLang="it-IT" sz="2000">
                <a:solidFill>
                  <a:srgbClr val="000000"/>
                </a:solidFill>
                <a:ea typeface="ＭＳ Ｐゴシック" panose="020B0600070205080204" pitchFamily="34" charset="-128"/>
              </a:rPr>
              <a:t>Le tre insegne si accenderanno contemporaneamente dopo un numero di secondi multiplo di 15, 12 e 25:</a:t>
            </a:r>
          </a:p>
          <a:p>
            <a:pPr algn="l" eaLnBrk="1" hangingPunct="1"/>
            <a:r>
              <a:rPr lang="is-IS" altLang="it-IT" sz="2000" b="1">
                <a:solidFill>
                  <a:srgbClr val="800000"/>
                </a:solidFill>
                <a:ea typeface="ＭＳ Ｐゴシック" panose="020B0600070205080204" pitchFamily="34" charset="-128"/>
              </a:rPr>
              <a:t>	</a:t>
            </a: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M</a:t>
            </a:r>
            <a:r>
              <a:rPr lang="is-IS" altLang="it-IT" sz="2400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15 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= (15, 30, 45, ..., 270, 285, </a:t>
            </a:r>
            <a:r>
              <a:rPr lang="is-IS" altLang="it-IT" sz="2400" b="1">
                <a:solidFill>
                  <a:srgbClr val="3366FF"/>
                </a:solidFill>
                <a:ea typeface="ＭＳ Ｐゴシック" panose="020B0600070205080204" pitchFamily="34" charset="-128"/>
              </a:rPr>
              <a:t>300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, ..., 585, </a:t>
            </a:r>
            <a:r>
              <a:rPr lang="is-IS" altLang="it-IT" sz="2400" b="1">
                <a:solidFill>
                  <a:srgbClr val="3366FF"/>
                </a:solidFill>
                <a:ea typeface="ＭＳ Ｐゴシック" panose="020B0600070205080204" pitchFamily="34" charset="-128"/>
              </a:rPr>
              <a:t>600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, ...) </a:t>
            </a:r>
          </a:p>
          <a:p>
            <a:pPr algn="l" eaLnBrk="1" hangingPunct="1"/>
            <a:r>
              <a:rPr lang="is-IS" altLang="it-IT" sz="2400" b="1">
                <a:solidFill>
                  <a:srgbClr val="800000"/>
                </a:solidFill>
                <a:ea typeface="ＭＳ Ｐゴシック" panose="020B0600070205080204" pitchFamily="34" charset="-128"/>
              </a:rPr>
              <a:t>	</a:t>
            </a: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M</a:t>
            </a:r>
            <a:r>
              <a:rPr lang="is-IS" altLang="it-IT" sz="2400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12 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= (12, 24, 36, ..., 276, 288, </a:t>
            </a:r>
            <a:r>
              <a:rPr lang="is-IS" altLang="it-IT" sz="2400" b="1">
                <a:solidFill>
                  <a:srgbClr val="3366FF"/>
                </a:solidFill>
                <a:ea typeface="ＭＳ Ｐゴシック" panose="020B0600070205080204" pitchFamily="34" charset="-128"/>
              </a:rPr>
              <a:t>300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, 312, ..., </a:t>
            </a:r>
            <a:r>
              <a:rPr lang="is-IS" altLang="it-IT" sz="2400" b="1">
                <a:solidFill>
                  <a:srgbClr val="3366FF"/>
                </a:solidFill>
                <a:ea typeface="ＭＳ Ｐゴシック" panose="020B0600070205080204" pitchFamily="34" charset="-128"/>
              </a:rPr>
              <a:t>600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, 612, ...) </a:t>
            </a:r>
          </a:p>
          <a:p>
            <a:pPr algn="l" eaLnBrk="1" hangingPunct="1"/>
            <a:r>
              <a:rPr lang="is-IS" altLang="it-IT" sz="2400" b="1">
                <a:solidFill>
                  <a:srgbClr val="800000"/>
                </a:solidFill>
                <a:ea typeface="ＭＳ Ｐゴシック" panose="020B0600070205080204" pitchFamily="34" charset="-128"/>
              </a:rPr>
              <a:t>	</a:t>
            </a: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M</a:t>
            </a:r>
            <a:r>
              <a:rPr lang="is-IS" altLang="it-IT" sz="2400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25 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= (25, 50, 75, ..., 275, </a:t>
            </a:r>
            <a:r>
              <a:rPr lang="is-IS" altLang="it-IT" sz="2400" b="1">
                <a:solidFill>
                  <a:srgbClr val="3366FF"/>
                </a:solidFill>
                <a:ea typeface="ＭＳ Ｐゴシック" panose="020B0600070205080204" pitchFamily="34" charset="-128"/>
              </a:rPr>
              <a:t>300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, 325, 575, </a:t>
            </a:r>
            <a:r>
              <a:rPr lang="is-IS" altLang="it-IT" sz="2400" b="1">
                <a:solidFill>
                  <a:srgbClr val="3366FF"/>
                </a:solidFill>
                <a:ea typeface="ＭＳ Ｐゴシック" panose="020B0600070205080204" pitchFamily="34" charset="-128"/>
              </a:rPr>
              <a:t>600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, 625, ...)</a:t>
            </a:r>
          </a:p>
          <a:p>
            <a:pPr algn="l" eaLnBrk="1" hangingPunct="1"/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Le insegne si accenderanno contemporaneamente dopo: </a:t>
            </a:r>
          </a:p>
          <a:p>
            <a:pPr algn="l" eaLnBrk="1" hangingPunct="1"/>
            <a:r>
              <a:rPr lang="is-IS" altLang="it-IT" sz="2000" b="1">
                <a:solidFill>
                  <a:schemeClr val="tx1"/>
                </a:solidFill>
                <a:ea typeface="ＭＳ Ｐゴシック" panose="020B0600070205080204" pitchFamily="34" charset="-128"/>
              </a:rPr>
              <a:t>	</a:t>
            </a: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m.c.m.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 (15, 12, 25) = </a:t>
            </a:r>
            <a:r>
              <a:rPr lang="is-IS" altLang="it-IT" sz="2400" b="1">
                <a:solidFill>
                  <a:srgbClr val="3366FF"/>
                </a:solidFill>
                <a:ea typeface="ＭＳ Ｐゴシック" panose="020B0600070205080204" pitchFamily="34" charset="-128"/>
              </a:rPr>
              <a:t>300 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secondi</a:t>
            </a:r>
            <a:endParaRPr lang="is-IS" altLang="it-IT" sz="2400" b="1">
              <a:solidFill>
                <a:srgbClr val="3366FF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endParaRPr lang="it-IT" altLang="it-IT" sz="200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endParaRPr lang="it-IT" altLang="it-IT" sz="200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endParaRPr lang="it-IT" altLang="it-IT" sz="2800" b="1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endParaRPr lang="it-IT" altLang="it-IT" sz="2800" b="1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endParaRPr lang="is-IS" altLang="it-IT" sz="20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it-IT" altLang="it-IT" sz="16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it-IT" altLang="it-IT" sz="140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25604" name="Immagine 5" descr="logo LATTES OK nero.jpg">
            <a:extLst>
              <a:ext uri="{FF2B5EF4-FFF2-40B4-BE49-F238E27FC236}">
                <a16:creationId xmlns:a16="http://schemas.microsoft.com/office/drawing/2014/main" id="{45E84B41-CFA3-8732-E465-D371679051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6319838"/>
            <a:ext cx="40005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Immagine 4" descr="foglio quadretti.psd">
            <a:extLst>
              <a:ext uri="{FF2B5EF4-FFF2-40B4-BE49-F238E27FC236}">
                <a16:creationId xmlns:a16="http://schemas.microsoft.com/office/drawing/2014/main" id="{1AFDF7C4-2EF4-643B-A626-54D05176BF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6" t="6552" r="8826" b="82840"/>
          <a:stretch>
            <a:fillRect/>
          </a:stretch>
        </p:blipFill>
        <p:spPr bwMode="auto">
          <a:xfrm>
            <a:off x="0" y="-26988"/>
            <a:ext cx="9144000" cy="1168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itolo 1">
            <a:extLst>
              <a:ext uri="{FF2B5EF4-FFF2-40B4-BE49-F238E27FC236}">
                <a16:creationId xmlns:a16="http://schemas.microsoft.com/office/drawing/2014/main" id="{51BD3BA9-BFF0-8250-CCEC-8042821B9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04813"/>
            <a:ext cx="9144000" cy="557212"/>
          </a:xfrm>
        </p:spPr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 </a:t>
            </a:r>
            <a:r>
              <a:rPr lang="it-IT" altLang="it-IT" b="1">
                <a:solidFill>
                  <a:srgbClr val="953735"/>
                </a:solidFill>
                <a:ea typeface="ＭＳ Ｐゴシック" panose="020B0600070205080204" pitchFamily="34" charset="-128"/>
              </a:rPr>
              <a:t>Multipli di un numero</a:t>
            </a:r>
          </a:p>
        </p:txBody>
      </p:sp>
      <p:sp>
        <p:nvSpPr>
          <p:cNvPr id="15363" name="Sottotitolo 2">
            <a:extLst>
              <a:ext uri="{FF2B5EF4-FFF2-40B4-BE49-F238E27FC236}">
                <a16:creationId xmlns:a16="http://schemas.microsoft.com/office/drawing/2014/main" id="{BAB25CEF-13B6-C40A-BA4C-95014B7AC9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088" y="1628775"/>
            <a:ext cx="7561262" cy="4608513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endParaRPr lang="it-IT" altLang="it-IT" sz="20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t-IT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Consideriamo l’insieme </a:t>
            </a:r>
            <a:r>
              <a:rPr lang="it-IT" altLang="it-IT" sz="2000" b="1">
                <a:solidFill>
                  <a:schemeClr val="tx1"/>
                </a:solidFill>
                <a:ea typeface="ＭＳ Ｐゴシック" panose="020B0600070205080204" pitchFamily="34" charset="-128"/>
              </a:rPr>
              <a:t>N</a:t>
            </a:r>
            <a:r>
              <a:rPr lang="it-IT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 = (0, 1, 2, 3, 4, 5, 6, </a:t>
            </a: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…</a:t>
            </a:r>
            <a:r>
              <a:rPr lang="is-IS" altLang="it-IT" sz="2000" i="1">
                <a:solidFill>
                  <a:schemeClr val="tx1"/>
                </a:solidFill>
                <a:ea typeface="ＭＳ Ｐゴシック" panose="020B0600070205080204" pitchFamily="34" charset="-128"/>
              </a:rPr>
              <a:t>n</a:t>
            </a: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, ...) e moltiplichiamo ciascun elemento per un qualsiasi numero naturale diverso da 0, per esempio 4. Otteniamo l’insieme:</a:t>
            </a:r>
          </a:p>
          <a:p>
            <a:pPr algn="l" eaLnBrk="1" hangingPunct="1">
              <a:spcBef>
                <a:spcPct val="0"/>
              </a:spcBef>
            </a:pPr>
            <a:endParaRPr lang="is-IS" altLang="it-IT" sz="12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	</a:t>
            </a:r>
            <a:r>
              <a:rPr lang="is-IS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M</a:t>
            </a:r>
            <a:r>
              <a:rPr lang="is-IS" altLang="it-IT" sz="2800" b="1" baseline="-25000">
                <a:solidFill>
                  <a:srgbClr val="FF0000"/>
                </a:solidFill>
                <a:ea typeface="ＭＳ Ｐゴシック" panose="020B0600070205080204" pitchFamily="34" charset="-128"/>
              </a:rPr>
              <a:t>4 </a:t>
            </a:r>
            <a:r>
              <a:rPr lang="is-IS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= (0, 4, 8, 12, 16, 20, 24, ... 4 </a:t>
            </a:r>
            <a:r>
              <a:rPr lang="is-IS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is-IS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is-IS" altLang="it-IT" sz="2800" b="1" i="1">
                <a:solidFill>
                  <a:srgbClr val="FF0000"/>
                </a:solidFill>
                <a:ea typeface="ＭＳ Ｐゴシック" panose="020B0600070205080204" pitchFamily="34" charset="-128"/>
              </a:rPr>
              <a:t>n</a:t>
            </a:r>
            <a:r>
              <a:rPr lang="is-IS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... ) </a:t>
            </a:r>
          </a:p>
          <a:p>
            <a:pPr algn="l" eaLnBrk="1" hangingPunct="1">
              <a:spcBef>
                <a:spcPct val="0"/>
              </a:spcBef>
            </a:pPr>
            <a:endParaRPr lang="is-IS" altLang="it-IT" sz="12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i cui elementi sono tutti multipli di 4.</a:t>
            </a:r>
            <a:endParaRPr lang="it-IT" altLang="it-IT" sz="20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endParaRPr lang="it-IT" altLang="it-IT" sz="10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t-IT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Si dice multiplo di un numero a diverso da 0, ogni numero naturale che si ottiene moltiplicando a per ciascun elemento di </a:t>
            </a:r>
            <a:r>
              <a:rPr lang="it-IT" altLang="it-IT" sz="2000" b="1">
                <a:solidFill>
                  <a:schemeClr val="tx1"/>
                </a:solidFill>
                <a:ea typeface="ＭＳ Ｐゴシック" panose="020B0600070205080204" pitchFamily="34" charset="-128"/>
              </a:rPr>
              <a:t>N</a:t>
            </a:r>
            <a:r>
              <a:rPr lang="it-IT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.</a:t>
            </a:r>
          </a:p>
          <a:p>
            <a:pPr algn="l" eaLnBrk="1" hangingPunct="1">
              <a:spcBef>
                <a:spcPct val="0"/>
              </a:spcBef>
            </a:pPr>
            <a:endParaRPr lang="it-IT" altLang="it-IT" sz="12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t-IT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	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72</a:t>
            </a:r>
            <a:r>
              <a:rPr lang="it-IT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 è un multiplo di 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12</a:t>
            </a:r>
            <a:r>
              <a:rPr lang="it-IT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 perché 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12</a:t>
            </a:r>
            <a:r>
              <a:rPr lang="it-IT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 x 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6</a:t>
            </a:r>
            <a:r>
              <a:rPr lang="it-IT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 = 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72</a:t>
            </a:r>
          </a:p>
          <a:p>
            <a:pPr algn="l" eaLnBrk="1" hangingPunct="1">
              <a:spcBef>
                <a:spcPct val="0"/>
              </a:spcBef>
            </a:pPr>
            <a:endParaRPr lang="it-IT" altLang="it-IT" sz="12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t-IT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Poiché l’insieme </a:t>
            </a:r>
            <a:r>
              <a:rPr lang="it-IT" altLang="it-IT" sz="2000" b="1">
                <a:solidFill>
                  <a:schemeClr val="tx1"/>
                </a:solidFill>
                <a:ea typeface="ＭＳ Ｐゴシック" panose="020B0600070205080204" pitchFamily="34" charset="-128"/>
              </a:rPr>
              <a:t>N</a:t>
            </a:r>
            <a:r>
              <a:rPr lang="it-IT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 ha infiniti elementi anche i multipli di un numero sono infiniti.</a:t>
            </a:r>
          </a:p>
          <a:p>
            <a:pPr algn="l" eaLnBrk="1" hangingPunct="1">
              <a:spcBef>
                <a:spcPct val="0"/>
              </a:spcBef>
            </a:pPr>
            <a:endParaRPr lang="it-IT" altLang="it-IT" sz="2000">
              <a:solidFill>
                <a:srgbClr val="800000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endParaRPr lang="it-IT" altLang="it-IT" sz="200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endParaRPr lang="is-IS" altLang="it-IT" sz="20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it-IT" altLang="it-IT" sz="16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it-IT" altLang="it-IT" sz="140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15364" name="Immagine 5" descr="logo LATTES OK nero.jpg">
            <a:extLst>
              <a:ext uri="{FF2B5EF4-FFF2-40B4-BE49-F238E27FC236}">
                <a16:creationId xmlns:a16="http://schemas.microsoft.com/office/drawing/2014/main" id="{B276DE6F-701D-E73B-F976-58ED3B70AF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6319838"/>
            <a:ext cx="40005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Immagine 4" descr="foglio quadretti.psd">
            <a:extLst>
              <a:ext uri="{FF2B5EF4-FFF2-40B4-BE49-F238E27FC236}">
                <a16:creationId xmlns:a16="http://schemas.microsoft.com/office/drawing/2014/main" id="{125D3E40-F439-4BE3-25A4-01AFA7173D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6" t="6552" r="8826" b="82840"/>
          <a:stretch>
            <a:fillRect/>
          </a:stretch>
        </p:blipFill>
        <p:spPr bwMode="auto">
          <a:xfrm>
            <a:off x="0" y="-26988"/>
            <a:ext cx="9144000" cy="1168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6" name="Titolo 1">
            <a:extLst>
              <a:ext uri="{FF2B5EF4-FFF2-40B4-BE49-F238E27FC236}">
                <a16:creationId xmlns:a16="http://schemas.microsoft.com/office/drawing/2014/main" id="{AF1C0F97-71A2-86D2-A6F5-34B58E3545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04813"/>
            <a:ext cx="9144000" cy="557212"/>
          </a:xfrm>
        </p:spPr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 </a:t>
            </a:r>
            <a:r>
              <a:rPr lang="it-IT" altLang="it-IT" b="1">
                <a:solidFill>
                  <a:srgbClr val="953735"/>
                </a:solidFill>
                <a:ea typeface="ＭＳ Ｐゴシック" panose="020B0600070205080204" pitchFamily="34" charset="-128"/>
              </a:rPr>
              <a:t>Divisori di un numero</a:t>
            </a:r>
          </a:p>
        </p:txBody>
      </p:sp>
      <p:sp>
        <p:nvSpPr>
          <p:cNvPr id="16387" name="Sottotitolo 2">
            <a:extLst>
              <a:ext uri="{FF2B5EF4-FFF2-40B4-BE49-F238E27FC236}">
                <a16:creationId xmlns:a16="http://schemas.microsoft.com/office/drawing/2014/main" id="{8F3B82FC-6ACE-3711-BD8E-4A2BC5236F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3" y="1484313"/>
            <a:ext cx="7920037" cy="4752975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La divisione tra due numeri naturali </a:t>
            </a:r>
            <a:r>
              <a:rPr lang="is-IS" altLang="it-IT" sz="2000" b="1" i="1">
                <a:solidFill>
                  <a:schemeClr val="tx1"/>
                </a:solidFill>
                <a:ea typeface="ＭＳ Ｐゴシック" panose="020B0600070205080204" pitchFamily="34" charset="-128"/>
              </a:rPr>
              <a:t>a</a:t>
            </a: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 e </a:t>
            </a:r>
            <a:r>
              <a:rPr lang="is-IS" altLang="it-IT" sz="2000" b="1" i="1">
                <a:solidFill>
                  <a:schemeClr val="tx1"/>
                </a:solidFill>
                <a:ea typeface="ＭＳ Ｐゴシック" panose="020B0600070205080204" pitchFamily="34" charset="-128"/>
              </a:rPr>
              <a:t>b</a:t>
            </a: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 può avere come resto 0 oppure un altro numero </a:t>
            </a:r>
            <a:r>
              <a:rPr lang="is-IS" altLang="it-IT" sz="2000" i="1">
                <a:solidFill>
                  <a:schemeClr val="tx1"/>
                </a:solidFill>
                <a:ea typeface="ＭＳ Ｐゴシック" panose="020B0600070205080204" pitchFamily="34" charset="-128"/>
              </a:rPr>
              <a:t>r </a:t>
            </a: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minore di </a:t>
            </a:r>
            <a:r>
              <a:rPr lang="is-IS" altLang="it-IT" sz="2000" b="1" i="1">
                <a:solidFill>
                  <a:schemeClr val="tx1"/>
                </a:solidFill>
                <a:ea typeface="ＭＳ Ｐゴシック" panose="020B0600070205080204" pitchFamily="34" charset="-128"/>
              </a:rPr>
              <a:t>b</a:t>
            </a: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:</a:t>
            </a:r>
          </a:p>
          <a:p>
            <a:pPr algn="l" eaLnBrk="1" hangingPunct="1">
              <a:spcBef>
                <a:spcPct val="0"/>
              </a:spcBef>
            </a:pP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	</a:t>
            </a:r>
            <a:r>
              <a:rPr lang="it-IT" altLang="it-IT" sz="2800" b="1" i="1">
                <a:solidFill>
                  <a:srgbClr val="FF0000"/>
                </a:solidFill>
                <a:ea typeface="ＭＳ Ｐゴシック" panose="020B0600070205080204" pitchFamily="34" charset="-128"/>
              </a:rPr>
              <a:t>a</a:t>
            </a:r>
            <a:r>
              <a:rPr lang="is-IS" altLang="it-IT" sz="2800" b="1" i="1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is-IS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:</a:t>
            </a:r>
            <a:r>
              <a:rPr lang="is-IS" altLang="it-IT" sz="2800" b="1" i="1">
                <a:solidFill>
                  <a:srgbClr val="FF0000"/>
                </a:solidFill>
                <a:ea typeface="ＭＳ Ｐゴシック" panose="020B0600070205080204" pitchFamily="34" charset="-128"/>
              </a:rPr>
              <a:t> b </a:t>
            </a:r>
            <a:r>
              <a:rPr lang="is-IS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=</a:t>
            </a:r>
            <a:r>
              <a:rPr lang="is-IS" altLang="it-IT" sz="2800" b="1" i="1">
                <a:solidFill>
                  <a:srgbClr val="FF0000"/>
                </a:solidFill>
                <a:ea typeface="ＭＳ Ｐゴシック" panose="020B0600070205080204" pitchFamily="34" charset="-128"/>
              </a:rPr>
              <a:t> q 	</a:t>
            </a: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e resto </a:t>
            </a:r>
            <a:r>
              <a:rPr lang="is-IS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0</a:t>
            </a: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La divisione è </a:t>
            </a:r>
            <a:r>
              <a:rPr lang="is-IS" altLang="it-IT" sz="2000" b="1">
                <a:solidFill>
                  <a:schemeClr val="tx1"/>
                </a:solidFill>
                <a:ea typeface="ＭＳ Ｐゴシック" panose="020B0600070205080204" pitchFamily="34" charset="-128"/>
              </a:rPr>
              <a:t>esatta</a:t>
            </a: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 per cui </a:t>
            </a:r>
            <a:r>
              <a:rPr lang="is-IS" altLang="it-IT" sz="2000" b="1" i="1">
                <a:solidFill>
                  <a:schemeClr val="tx1"/>
                </a:solidFill>
                <a:ea typeface="ＭＳ Ｐゴシック" panose="020B0600070205080204" pitchFamily="34" charset="-128"/>
              </a:rPr>
              <a:t>a</a:t>
            </a: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 è divisibile per </a:t>
            </a:r>
            <a:r>
              <a:rPr lang="is-IS" altLang="it-IT" sz="2000" b="1" i="1">
                <a:solidFill>
                  <a:schemeClr val="tx1"/>
                </a:solidFill>
                <a:ea typeface="ＭＳ Ｐゴシック" panose="020B0600070205080204" pitchFamily="34" charset="-128"/>
              </a:rPr>
              <a:t>b.</a:t>
            </a:r>
            <a:endParaRPr lang="is-IS" altLang="it-IT" sz="12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	</a:t>
            </a:r>
            <a:r>
              <a:rPr lang="it-IT" altLang="it-IT" sz="2800" b="1" i="1">
                <a:solidFill>
                  <a:srgbClr val="FF0000"/>
                </a:solidFill>
                <a:ea typeface="ＭＳ Ｐゴシック" panose="020B0600070205080204" pitchFamily="34" charset="-128"/>
              </a:rPr>
              <a:t>a</a:t>
            </a:r>
            <a:r>
              <a:rPr lang="is-IS" altLang="it-IT" sz="2800" b="1" i="1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is-IS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:</a:t>
            </a:r>
            <a:r>
              <a:rPr lang="is-IS" altLang="it-IT" sz="2800" b="1" i="1">
                <a:solidFill>
                  <a:srgbClr val="FF0000"/>
                </a:solidFill>
                <a:ea typeface="ＭＳ Ｐゴシック" panose="020B0600070205080204" pitchFamily="34" charset="-128"/>
              </a:rPr>
              <a:t> b </a:t>
            </a:r>
            <a:r>
              <a:rPr lang="is-IS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=</a:t>
            </a:r>
            <a:r>
              <a:rPr lang="is-IS" altLang="it-IT" sz="2800" b="1" i="1">
                <a:solidFill>
                  <a:srgbClr val="FF0000"/>
                </a:solidFill>
                <a:ea typeface="ＭＳ Ｐゴシック" panose="020B0600070205080204" pitchFamily="34" charset="-128"/>
              </a:rPr>
              <a:t> q</a:t>
            </a:r>
            <a:r>
              <a:rPr lang="is-IS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	</a:t>
            </a: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e resto </a:t>
            </a:r>
            <a:r>
              <a:rPr lang="is-IS" altLang="it-IT" sz="2800" b="1" i="1">
                <a:solidFill>
                  <a:srgbClr val="FF0000"/>
                </a:solidFill>
                <a:ea typeface="ＭＳ Ｐゴシック" panose="020B0600070205080204" pitchFamily="34" charset="-128"/>
              </a:rPr>
              <a:t>r</a:t>
            </a: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La divisione non è esatta per cui </a:t>
            </a:r>
            <a:r>
              <a:rPr lang="is-IS" altLang="it-IT" sz="2000" b="1" i="1">
                <a:solidFill>
                  <a:schemeClr val="tx1"/>
                </a:solidFill>
                <a:ea typeface="ＭＳ Ｐゴシック" panose="020B0600070205080204" pitchFamily="34" charset="-128"/>
              </a:rPr>
              <a:t>a</a:t>
            </a: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 non è divisibile per </a:t>
            </a:r>
            <a:r>
              <a:rPr lang="is-IS" altLang="it-IT" sz="2000" b="1" i="1">
                <a:solidFill>
                  <a:schemeClr val="tx1"/>
                </a:solidFill>
                <a:ea typeface="ＭＳ Ｐゴシック" panose="020B0600070205080204" pitchFamily="34" charset="-128"/>
              </a:rPr>
              <a:t>b.</a:t>
            </a: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Ad esempio:</a:t>
            </a:r>
          </a:p>
          <a:p>
            <a:pPr algn="l" eaLnBrk="1" hangingPunct="1">
              <a:spcBef>
                <a:spcPct val="0"/>
              </a:spcBef>
            </a:pPr>
            <a:endParaRPr lang="is-IS" altLang="it-IT" sz="8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s-IS" altLang="it-IT" sz="2400" b="1">
                <a:solidFill>
                  <a:srgbClr val="FF0000"/>
                </a:solidFill>
                <a:ea typeface="ＭＳ Ｐゴシック" panose="020B0600070205080204" pitchFamily="34" charset="-128"/>
              </a:rPr>
              <a:t>28 è divisibile per 4		4 è un divisore di 28</a:t>
            </a:r>
          </a:p>
          <a:p>
            <a:pPr algn="l" eaLnBrk="1" hangingPunct="1">
              <a:spcBef>
                <a:spcPct val="0"/>
              </a:spcBef>
            </a:pPr>
            <a:r>
              <a:rPr lang="is-IS" altLang="it-IT" sz="2400" b="1">
                <a:solidFill>
                  <a:srgbClr val="FF0000"/>
                </a:solidFill>
                <a:ea typeface="ＭＳ Ｐゴシック" panose="020B0600070205080204" pitchFamily="34" charset="-128"/>
              </a:rPr>
              <a:t>28 è un multiplo di 4		4 è un sottomultiplo di 28</a:t>
            </a:r>
          </a:p>
          <a:p>
            <a:pPr algn="l" eaLnBrk="1" hangingPunct="1">
              <a:spcBef>
                <a:spcPct val="0"/>
              </a:spcBef>
            </a:pPr>
            <a:endParaRPr lang="is-IS" altLang="it-IT" sz="800" b="1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L’insieme dei divisori di un numero naturale </a:t>
            </a:r>
            <a:r>
              <a:rPr lang="is-IS" altLang="it-IT" sz="2000" i="1">
                <a:solidFill>
                  <a:schemeClr val="tx1"/>
                </a:solidFill>
                <a:ea typeface="ＭＳ Ｐゴシック" panose="020B0600070205080204" pitchFamily="34" charset="-128"/>
              </a:rPr>
              <a:t>a</a:t>
            </a: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 diverso da 0 si indica con </a:t>
            </a:r>
            <a:r>
              <a:rPr lang="is-IS" altLang="it-IT" sz="2000" b="1">
                <a:solidFill>
                  <a:schemeClr val="tx1"/>
                </a:solidFill>
                <a:ea typeface="ＭＳ Ｐゴシック" panose="020B0600070205080204" pitchFamily="34" charset="-128"/>
              </a:rPr>
              <a:t>D</a:t>
            </a:r>
            <a:r>
              <a:rPr lang="is-IS" altLang="it-IT" sz="2000" i="1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a</a:t>
            </a: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 che è un insieme finito e tra i suoi elementi ci sono sempre 1 e </a:t>
            </a:r>
            <a:r>
              <a:rPr lang="is-IS" altLang="it-IT" sz="2000" i="1">
                <a:solidFill>
                  <a:schemeClr val="tx1"/>
                </a:solidFill>
                <a:ea typeface="ＭＳ Ｐゴシック" panose="020B0600070205080204" pitchFamily="34" charset="-128"/>
              </a:rPr>
              <a:t>a.</a:t>
            </a:r>
            <a:endParaRPr lang="is-IS" altLang="it-IT" sz="20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L’insieme dei divisori di 28 si indica con:</a:t>
            </a: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	</a:t>
            </a: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D</a:t>
            </a:r>
            <a:r>
              <a:rPr lang="is-IS" altLang="it-IT" sz="2400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28 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= (1, 2, 4, 7, 14, 28)</a:t>
            </a:r>
          </a:p>
        </p:txBody>
      </p:sp>
      <p:pic>
        <p:nvPicPr>
          <p:cNvPr id="16388" name="Immagine 5" descr="logo LATTES OK nero.jpg">
            <a:extLst>
              <a:ext uri="{FF2B5EF4-FFF2-40B4-BE49-F238E27FC236}">
                <a16:creationId xmlns:a16="http://schemas.microsoft.com/office/drawing/2014/main" id="{D6D2614A-1912-608A-53FE-5083FF82C1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6319838"/>
            <a:ext cx="40005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Immagine 4" descr="foglio quadretti.psd">
            <a:extLst>
              <a:ext uri="{FF2B5EF4-FFF2-40B4-BE49-F238E27FC236}">
                <a16:creationId xmlns:a16="http://schemas.microsoft.com/office/drawing/2014/main" id="{29446D38-5D49-3284-5E3F-8D7DD3AB78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6" t="6552" r="8826" b="82840"/>
          <a:stretch>
            <a:fillRect/>
          </a:stretch>
        </p:blipFill>
        <p:spPr bwMode="auto">
          <a:xfrm>
            <a:off x="0" y="-26988"/>
            <a:ext cx="9144000" cy="1168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Titolo 1">
            <a:extLst>
              <a:ext uri="{FF2B5EF4-FFF2-40B4-BE49-F238E27FC236}">
                <a16:creationId xmlns:a16="http://schemas.microsoft.com/office/drawing/2014/main" id="{D3CA15DF-50F3-486C-4362-5408D3DFB0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04813"/>
            <a:ext cx="9144000" cy="557212"/>
          </a:xfrm>
        </p:spPr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 </a:t>
            </a:r>
            <a:r>
              <a:rPr lang="it-IT" altLang="it-IT" b="1">
                <a:solidFill>
                  <a:srgbClr val="953735"/>
                </a:solidFill>
                <a:ea typeface="ＭＳ Ｐゴシック" panose="020B0600070205080204" pitchFamily="34" charset="-128"/>
              </a:rPr>
              <a:t>Criteri di divisibilità</a:t>
            </a:r>
          </a:p>
        </p:txBody>
      </p:sp>
      <p:sp>
        <p:nvSpPr>
          <p:cNvPr id="17411" name="Sottotitolo 2">
            <a:extLst>
              <a:ext uri="{FF2B5EF4-FFF2-40B4-BE49-F238E27FC236}">
                <a16:creationId xmlns:a16="http://schemas.microsoft.com/office/drawing/2014/main" id="{7A41147A-5D76-5280-2B99-EACDD63151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3" y="1268413"/>
            <a:ext cx="7920037" cy="4968875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r>
              <a:rPr lang="it-IT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Utilizzando i criteri di divisibilità è possibile stabile se un numero è divisibile per un altro senza effettuare la divisione.</a:t>
            </a:r>
          </a:p>
          <a:p>
            <a:pPr algn="l" eaLnBrk="1" hangingPunct="1">
              <a:spcBef>
                <a:spcPct val="0"/>
              </a:spcBef>
            </a:pPr>
            <a:endParaRPr lang="it-IT" altLang="it-IT" sz="800">
              <a:solidFill>
                <a:srgbClr val="800000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t-IT" altLang="it-IT" sz="2000" b="1">
                <a:solidFill>
                  <a:srgbClr val="800000"/>
                </a:solidFill>
                <a:ea typeface="ＭＳ Ｐゴシック" panose="020B0600070205080204" pitchFamily="34" charset="-128"/>
              </a:rPr>
              <a:t>Criterio di divisibilità per 2</a:t>
            </a:r>
            <a:endParaRPr lang="it-IT" altLang="it-IT" sz="2800" b="1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	</a:t>
            </a: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M</a:t>
            </a:r>
            <a:r>
              <a:rPr lang="is-IS" altLang="it-IT" sz="2400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2 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= (2, 4, 6, 8, 10, 12, 14, 16, 18, 20, 22, ...)</a:t>
            </a: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Un numero è divisibile per 2 se l’ultima cifra a destra è pari.</a:t>
            </a:r>
          </a:p>
          <a:p>
            <a:pPr algn="l" eaLnBrk="1" hangingPunct="1">
              <a:spcBef>
                <a:spcPct val="0"/>
              </a:spcBef>
            </a:pPr>
            <a:endParaRPr lang="is-IS" altLang="it-IT" sz="8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t-IT" altLang="it-IT" sz="2000" b="1">
                <a:solidFill>
                  <a:srgbClr val="800000"/>
                </a:solidFill>
                <a:ea typeface="ＭＳ Ｐゴシック" panose="020B0600070205080204" pitchFamily="34" charset="-128"/>
              </a:rPr>
              <a:t>Criterio di divisibilità per 5</a:t>
            </a:r>
            <a:endParaRPr lang="it-IT" altLang="it-IT" sz="2800" b="1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	</a:t>
            </a: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M</a:t>
            </a:r>
            <a:r>
              <a:rPr lang="is-IS" altLang="it-IT" sz="2400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5 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= (5, 10, 15, 20, 25, 30, ... )</a:t>
            </a: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Un numero è divisibile per 5 se l’ultima cifra a destra è 0 oppure 5.</a:t>
            </a:r>
          </a:p>
          <a:p>
            <a:pPr algn="l" eaLnBrk="1" hangingPunct="1">
              <a:spcBef>
                <a:spcPct val="0"/>
              </a:spcBef>
            </a:pPr>
            <a:endParaRPr lang="is-IS" altLang="it-IT" sz="8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t-IT" altLang="it-IT" sz="2000" b="1">
                <a:solidFill>
                  <a:srgbClr val="800000"/>
                </a:solidFill>
                <a:ea typeface="ＭＳ Ｐゴシック" panose="020B0600070205080204" pitchFamily="34" charset="-128"/>
              </a:rPr>
              <a:t>Criterio di divisibilità per 3</a:t>
            </a:r>
            <a:endParaRPr lang="it-IT" altLang="it-IT" sz="2800" b="1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	</a:t>
            </a: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M</a:t>
            </a:r>
            <a:r>
              <a:rPr lang="is-IS" altLang="it-IT" sz="2400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3 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= (3, 6, 9, 12, 15, 18, 21, 24, ..., 771, ..., 73251, ...)</a:t>
            </a: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Un numero è divisibile per 3 se la somma delle sue cifre è un multiplo di 3.</a:t>
            </a:r>
          </a:p>
          <a:p>
            <a:pPr algn="l" eaLnBrk="1" hangingPunct="1">
              <a:spcBef>
                <a:spcPct val="0"/>
              </a:spcBef>
            </a:pPr>
            <a:endParaRPr lang="is-IS" altLang="it-IT" sz="8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t-IT" altLang="it-IT" sz="2000" b="1">
                <a:solidFill>
                  <a:srgbClr val="800000"/>
                </a:solidFill>
                <a:ea typeface="ＭＳ Ｐゴシック" panose="020B0600070205080204" pitchFamily="34" charset="-128"/>
              </a:rPr>
              <a:t>Criterio di divisibilità per 9</a:t>
            </a:r>
            <a:endParaRPr lang="it-IT" altLang="it-IT" sz="2800" b="1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	</a:t>
            </a: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M</a:t>
            </a:r>
            <a:r>
              <a:rPr lang="is-IS" altLang="it-IT" sz="2400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9 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= (9, 18, 27, 36, ... , 369, ..., 1485, ...)</a:t>
            </a: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Un numero è divisibile per 9 se la somma delle sue cifre è un multiplo di 9.</a:t>
            </a:r>
          </a:p>
          <a:p>
            <a:pPr algn="l" eaLnBrk="1" hangingPunct="1">
              <a:spcBef>
                <a:spcPct val="0"/>
              </a:spcBef>
            </a:pPr>
            <a:endParaRPr lang="is-IS" altLang="it-IT" sz="20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endParaRPr lang="is-IS" altLang="it-IT" sz="20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	</a:t>
            </a:r>
            <a:endParaRPr lang="it-IT" altLang="it-IT" sz="12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endParaRPr lang="it-IT" altLang="it-IT" sz="2000">
              <a:solidFill>
                <a:srgbClr val="800000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endParaRPr lang="it-IT" altLang="it-IT" sz="200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endParaRPr lang="is-IS" altLang="it-IT" sz="20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it-IT" altLang="it-IT" sz="16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it-IT" altLang="it-IT" sz="140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17412" name="Immagine 5" descr="logo LATTES OK nero.jpg">
            <a:extLst>
              <a:ext uri="{FF2B5EF4-FFF2-40B4-BE49-F238E27FC236}">
                <a16:creationId xmlns:a16="http://schemas.microsoft.com/office/drawing/2014/main" id="{1CFD5D6E-B104-2AA3-EDA7-B1E53B52E8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6319838"/>
            <a:ext cx="40005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Immagine 4" descr="foglio quadretti.psd">
            <a:extLst>
              <a:ext uri="{FF2B5EF4-FFF2-40B4-BE49-F238E27FC236}">
                <a16:creationId xmlns:a16="http://schemas.microsoft.com/office/drawing/2014/main" id="{794BF802-3E7E-39C7-E238-5921B8E3E8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6" t="6552" r="8826" b="82840"/>
          <a:stretch>
            <a:fillRect/>
          </a:stretch>
        </p:blipFill>
        <p:spPr bwMode="auto">
          <a:xfrm>
            <a:off x="0" y="-26988"/>
            <a:ext cx="9144000" cy="1168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4" name="Titolo 1">
            <a:extLst>
              <a:ext uri="{FF2B5EF4-FFF2-40B4-BE49-F238E27FC236}">
                <a16:creationId xmlns:a16="http://schemas.microsoft.com/office/drawing/2014/main" id="{91820378-73F1-6AEA-C514-5A56B07FAA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04813"/>
            <a:ext cx="9144000" cy="557212"/>
          </a:xfrm>
        </p:spPr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 </a:t>
            </a:r>
            <a:r>
              <a:rPr lang="it-IT" altLang="it-IT" b="1">
                <a:solidFill>
                  <a:srgbClr val="953735"/>
                </a:solidFill>
                <a:ea typeface="ＭＳ Ｐゴシック" panose="020B0600070205080204" pitchFamily="34" charset="-128"/>
              </a:rPr>
              <a:t>Criteri di divisibilità</a:t>
            </a:r>
          </a:p>
        </p:txBody>
      </p:sp>
      <p:sp>
        <p:nvSpPr>
          <p:cNvPr id="18435" name="Sottotitolo 2">
            <a:extLst>
              <a:ext uri="{FF2B5EF4-FFF2-40B4-BE49-F238E27FC236}">
                <a16:creationId xmlns:a16="http://schemas.microsoft.com/office/drawing/2014/main" id="{D2055582-B78E-9308-A495-66EC760D07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3" y="1268413"/>
            <a:ext cx="7920037" cy="4968875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r>
              <a:rPr lang="it-IT" altLang="it-IT" sz="2000" b="1">
                <a:solidFill>
                  <a:srgbClr val="800000"/>
                </a:solidFill>
                <a:ea typeface="ＭＳ Ｐゴシック" panose="020B0600070205080204" pitchFamily="34" charset="-128"/>
              </a:rPr>
              <a:t>Criterio di divisibilità per 4</a:t>
            </a:r>
            <a:endParaRPr lang="it-IT" altLang="it-IT" sz="2800" b="1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	</a:t>
            </a: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M</a:t>
            </a:r>
            <a:r>
              <a:rPr lang="is-IS" altLang="it-IT" sz="2400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4 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= (4, 8, 12, 16, 24, ..., 100, ..., 168, ..., 944, ... )</a:t>
            </a: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Un numero è divisibile per 4 se le sue due ultime cifre formano un numero divisibile per 4 o sono entrambe 0.</a:t>
            </a:r>
          </a:p>
          <a:p>
            <a:pPr algn="l" eaLnBrk="1" hangingPunct="1">
              <a:spcBef>
                <a:spcPct val="0"/>
              </a:spcBef>
            </a:pPr>
            <a:endParaRPr lang="is-IS" altLang="it-IT" sz="20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t-IT" altLang="it-IT" sz="2000" b="1">
                <a:solidFill>
                  <a:srgbClr val="800000"/>
                </a:solidFill>
                <a:ea typeface="ＭＳ Ｐゴシック" panose="020B0600070205080204" pitchFamily="34" charset="-128"/>
              </a:rPr>
              <a:t>Criterio di divisibilità per 25</a:t>
            </a:r>
            <a:endParaRPr lang="it-IT" altLang="it-IT" sz="2800" b="1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	</a:t>
            </a: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M</a:t>
            </a:r>
            <a:r>
              <a:rPr lang="is-IS" altLang="it-IT" sz="2400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25 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= (25, 50, 75, 100, 125, ..., 1575, ..., 4025, ... )</a:t>
            </a: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Un numero è divisibile per 25 se le sue due ultime cifre formano un numero divisibile per 25 o sono entrambe 0.</a:t>
            </a:r>
          </a:p>
          <a:p>
            <a:pPr algn="l" eaLnBrk="1" hangingPunct="1">
              <a:spcBef>
                <a:spcPct val="0"/>
              </a:spcBef>
            </a:pPr>
            <a:endParaRPr lang="is-IS" altLang="it-IT" sz="20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t-IT" altLang="it-IT" sz="2000" b="1">
                <a:solidFill>
                  <a:srgbClr val="800000"/>
                </a:solidFill>
                <a:ea typeface="ＭＳ Ｐゴシック" panose="020B0600070205080204" pitchFamily="34" charset="-128"/>
              </a:rPr>
              <a:t>Criterio di divisibilità per 10, 100, </a:t>
            </a:r>
            <a:r>
              <a:rPr lang="is-IS" altLang="it-IT" sz="2000" b="1">
                <a:solidFill>
                  <a:srgbClr val="800000"/>
                </a:solidFill>
                <a:ea typeface="ＭＳ Ｐゴシック" panose="020B0600070205080204" pitchFamily="34" charset="-128"/>
              </a:rPr>
              <a:t>…</a:t>
            </a:r>
            <a:endParaRPr lang="it-IT" altLang="it-IT" sz="2800" b="1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	</a:t>
            </a: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M</a:t>
            </a:r>
            <a:r>
              <a:rPr lang="is-IS" altLang="it-IT" sz="2400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10 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= (10, 20, 30, ... ) 		</a:t>
            </a: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M</a:t>
            </a:r>
            <a:r>
              <a:rPr lang="is-IS" altLang="it-IT" sz="2400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100 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= (100, 200, 300, ... ) </a:t>
            </a: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Un numero è divisibile per 10, 100, ...  </a:t>
            </a:r>
            <a:r>
              <a:rPr lang="it-IT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s</a:t>
            </a: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e termina rispettivamente con uno, due, ... </a:t>
            </a:r>
            <a:r>
              <a:rPr lang="it-IT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z</a:t>
            </a: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eri.</a:t>
            </a:r>
          </a:p>
          <a:p>
            <a:pPr algn="l" eaLnBrk="1" hangingPunct="1">
              <a:spcBef>
                <a:spcPct val="0"/>
              </a:spcBef>
            </a:pPr>
            <a:endParaRPr lang="is-IS" altLang="it-IT" sz="20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endParaRPr lang="is-IS" altLang="it-IT" sz="20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endParaRPr lang="is-IS" altLang="it-IT" sz="20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	</a:t>
            </a:r>
            <a:endParaRPr lang="it-IT" altLang="it-IT" sz="12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endParaRPr lang="it-IT" altLang="it-IT" sz="2000">
              <a:solidFill>
                <a:srgbClr val="800000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endParaRPr lang="it-IT" altLang="it-IT" sz="200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endParaRPr lang="is-IS" altLang="it-IT" sz="20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it-IT" altLang="it-IT" sz="16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it-IT" altLang="it-IT" sz="140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18436" name="Immagine 5" descr="logo LATTES OK nero.jpg">
            <a:extLst>
              <a:ext uri="{FF2B5EF4-FFF2-40B4-BE49-F238E27FC236}">
                <a16:creationId xmlns:a16="http://schemas.microsoft.com/office/drawing/2014/main" id="{3E8CBC2B-CD2B-998D-F0EF-555B9789C4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6319838"/>
            <a:ext cx="40005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Immagine 4" descr="foglio quadretti.psd">
            <a:extLst>
              <a:ext uri="{FF2B5EF4-FFF2-40B4-BE49-F238E27FC236}">
                <a16:creationId xmlns:a16="http://schemas.microsoft.com/office/drawing/2014/main" id="{F0CAB3CA-DB1B-32C5-5E7C-5AC518D875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6" t="6552" r="8826" b="82840"/>
          <a:stretch>
            <a:fillRect/>
          </a:stretch>
        </p:blipFill>
        <p:spPr bwMode="auto">
          <a:xfrm>
            <a:off x="0" y="-26988"/>
            <a:ext cx="9144000" cy="1168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Titolo 1">
            <a:extLst>
              <a:ext uri="{FF2B5EF4-FFF2-40B4-BE49-F238E27FC236}">
                <a16:creationId xmlns:a16="http://schemas.microsoft.com/office/drawing/2014/main" id="{0B6EBE7D-2A23-AB58-956A-735E228E6F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04813"/>
            <a:ext cx="9144000" cy="557212"/>
          </a:xfrm>
        </p:spPr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 </a:t>
            </a:r>
            <a:r>
              <a:rPr lang="it-IT" altLang="it-IT" b="1">
                <a:solidFill>
                  <a:srgbClr val="953735"/>
                </a:solidFill>
                <a:ea typeface="ＭＳ Ｐゴシック" panose="020B0600070205080204" pitchFamily="34" charset="-128"/>
              </a:rPr>
              <a:t>Scomposizione in fattori primi</a:t>
            </a:r>
          </a:p>
        </p:txBody>
      </p:sp>
      <p:sp>
        <p:nvSpPr>
          <p:cNvPr id="19459" name="Sottotitolo 2">
            <a:extLst>
              <a:ext uri="{FF2B5EF4-FFF2-40B4-BE49-F238E27FC236}">
                <a16:creationId xmlns:a16="http://schemas.microsoft.com/office/drawing/2014/main" id="{99AED93C-9836-2BDF-6225-3914CB4970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3" y="1268413"/>
            <a:ext cx="7920037" cy="4968875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endParaRPr lang="is-IS" altLang="it-IT" sz="20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Tra i divisori di un numero ci sono sempre il numero stesso e l’unità: i numeri che hanno come divisori solo se stessi e 1 sono detti </a:t>
            </a:r>
            <a:r>
              <a:rPr lang="is-IS" altLang="it-IT" sz="2000" b="1">
                <a:solidFill>
                  <a:schemeClr val="tx1"/>
                </a:solidFill>
                <a:ea typeface="ＭＳ Ｐゴシック" panose="020B0600070205080204" pitchFamily="34" charset="-128"/>
              </a:rPr>
              <a:t>numeri primi</a:t>
            </a: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.</a:t>
            </a: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Consideriamo i divisori di 11 e di 19:</a:t>
            </a:r>
          </a:p>
          <a:p>
            <a:pPr algn="l" eaLnBrk="1" hangingPunct="1">
              <a:spcBef>
                <a:spcPct val="0"/>
              </a:spcBef>
            </a:pPr>
            <a:endParaRPr lang="is-IS" altLang="it-IT" sz="20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 	</a:t>
            </a:r>
            <a:r>
              <a:rPr lang="is-IS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D</a:t>
            </a:r>
            <a:r>
              <a:rPr lang="is-IS" altLang="it-IT" sz="2800" baseline="-25000">
                <a:solidFill>
                  <a:srgbClr val="FF0000"/>
                </a:solidFill>
                <a:ea typeface="ＭＳ Ｐゴシック" panose="020B0600070205080204" pitchFamily="34" charset="-128"/>
              </a:rPr>
              <a:t>11 </a:t>
            </a:r>
            <a:r>
              <a:rPr lang="is-IS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= (1, 11) 		</a:t>
            </a:r>
            <a:r>
              <a:rPr lang="is-IS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D</a:t>
            </a:r>
            <a:r>
              <a:rPr lang="is-IS" altLang="it-IT" sz="2800" baseline="-25000">
                <a:solidFill>
                  <a:srgbClr val="FF0000"/>
                </a:solidFill>
                <a:ea typeface="ＭＳ Ｐゴシック" panose="020B0600070205080204" pitchFamily="34" charset="-128"/>
              </a:rPr>
              <a:t>19 </a:t>
            </a:r>
            <a:r>
              <a:rPr lang="is-IS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= (1, 19) </a:t>
            </a:r>
          </a:p>
          <a:p>
            <a:pPr algn="l" eaLnBrk="1" hangingPunct="1">
              <a:spcBef>
                <a:spcPct val="0"/>
              </a:spcBef>
            </a:pPr>
            <a:endParaRPr lang="is-IS" altLang="it-IT" sz="20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Pertanto 11 e 19 sono numeri primi. I numeri primi sono infiniti. </a:t>
            </a: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I numeri non primi, cioè quelli che hanno più di due divisori, sono chiamati </a:t>
            </a:r>
            <a:r>
              <a:rPr lang="is-IS" altLang="it-IT" sz="2000" b="1">
                <a:solidFill>
                  <a:schemeClr val="tx1"/>
                </a:solidFill>
                <a:ea typeface="ＭＳ Ｐゴシック" panose="020B0600070205080204" pitchFamily="34" charset="-128"/>
              </a:rPr>
              <a:t>numeri composti</a:t>
            </a: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.</a:t>
            </a: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I numeri composti si possono scomporre nel prodotto di due o più fattori primi:</a:t>
            </a: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	</a:t>
            </a:r>
            <a:r>
              <a:rPr lang="is-IS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6 </a:t>
            </a:r>
            <a:r>
              <a:rPr lang="is-IS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=</a:t>
            </a:r>
            <a:r>
              <a:rPr lang="is-IS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2 </a:t>
            </a:r>
            <a:r>
              <a:rPr lang="is-IS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is-IS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3</a:t>
            </a:r>
            <a:r>
              <a:rPr lang="is-IS" altLang="it-IT" sz="2800" b="1">
                <a:solidFill>
                  <a:schemeClr val="tx1"/>
                </a:solidFill>
                <a:ea typeface="ＭＳ Ｐゴシック" panose="020B0600070205080204" pitchFamily="34" charset="-128"/>
              </a:rPr>
              <a:t>	</a:t>
            </a:r>
            <a:r>
              <a:rPr lang="is-IS" altLang="it-IT" sz="2800">
                <a:solidFill>
                  <a:schemeClr val="tx1"/>
                </a:solidFill>
                <a:ea typeface="ＭＳ Ｐゴシック" panose="020B0600070205080204" pitchFamily="34" charset="-128"/>
              </a:rPr>
              <a:t>	</a:t>
            </a:r>
            <a:r>
              <a:rPr lang="is-IS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36 </a:t>
            </a:r>
            <a:r>
              <a:rPr lang="is-IS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=</a:t>
            </a:r>
            <a:r>
              <a:rPr lang="is-IS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2 </a:t>
            </a:r>
            <a:r>
              <a:rPr lang="is-IS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is-IS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2 </a:t>
            </a:r>
            <a:r>
              <a:rPr lang="is-IS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is-IS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 3 </a:t>
            </a:r>
            <a:r>
              <a:rPr lang="is-IS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is-IS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3 </a:t>
            </a:r>
            <a:r>
              <a:rPr lang="is-IS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=</a:t>
            </a:r>
            <a:r>
              <a:rPr lang="is-IS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2</a:t>
            </a:r>
            <a:r>
              <a:rPr lang="is-IS" altLang="it-IT" sz="2800" b="1" baseline="30000">
                <a:solidFill>
                  <a:srgbClr val="FF0000"/>
                </a:solidFill>
                <a:ea typeface="ＭＳ Ｐゴシック" panose="020B0600070205080204" pitchFamily="34" charset="-128"/>
              </a:rPr>
              <a:t>2 </a:t>
            </a:r>
            <a:r>
              <a:rPr lang="is-IS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is-IS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3</a:t>
            </a:r>
            <a:r>
              <a:rPr lang="is-IS" altLang="it-IT" sz="2800" b="1" baseline="30000">
                <a:solidFill>
                  <a:srgbClr val="FF0000"/>
                </a:solidFill>
                <a:ea typeface="ＭＳ Ｐゴシック" panose="020B0600070205080204" pitchFamily="34" charset="-128"/>
              </a:rPr>
              <a:t>2</a:t>
            </a:r>
            <a:endParaRPr lang="is-IS" altLang="it-IT" sz="2800" b="1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endParaRPr lang="is-IS" altLang="it-IT" sz="20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endParaRPr lang="it-IT" altLang="it-IT" sz="2000">
              <a:solidFill>
                <a:srgbClr val="800000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endParaRPr lang="it-IT" altLang="it-IT" sz="200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endParaRPr lang="is-IS" altLang="it-IT" sz="20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it-IT" altLang="it-IT" sz="16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it-IT" altLang="it-IT" sz="140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19460" name="Immagine 5" descr="logo LATTES OK nero.jpg">
            <a:extLst>
              <a:ext uri="{FF2B5EF4-FFF2-40B4-BE49-F238E27FC236}">
                <a16:creationId xmlns:a16="http://schemas.microsoft.com/office/drawing/2014/main" id="{BD61D6B3-AAE9-E0DB-A12E-849D8E9B0F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6319838"/>
            <a:ext cx="40005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Immagine 4" descr="foglio quadretti.psd">
            <a:extLst>
              <a:ext uri="{FF2B5EF4-FFF2-40B4-BE49-F238E27FC236}">
                <a16:creationId xmlns:a16="http://schemas.microsoft.com/office/drawing/2014/main" id="{3489F9B4-A690-75B5-5D46-33ECA7A015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6" t="6552" r="8826" b="82840"/>
          <a:stretch>
            <a:fillRect/>
          </a:stretch>
        </p:blipFill>
        <p:spPr bwMode="auto">
          <a:xfrm>
            <a:off x="0" y="-26988"/>
            <a:ext cx="9144000" cy="1168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2" name="Titolo 1">
            <a:extLst>
              <a:ext uri="{FF2B5EF4-FFF2-40B4-BE49-F238E27FC236}">
                <a16:creationId xmlns:a16="http://schemas.microsoft.com/office/drawing/2014/main" id="{7D2A788C-5145-042D-1687-121729411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04813"/>
            <a:ext cx="9144000" cy="557212"/>
          </a:xfrm>
        </p:spPr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 </a:t>
            </a:r>
            <a:r>
              <a:rPr lang="it-IT" altLang="it-IT" b="1">
                <a:solidFill>
                  <a:srgbClr val="953735"/>
                </a:solidFill>
                <a:ea typeface="ＭＳ Ｐゴシック" panose="020B0600070205080204" pitchFamily="34" charset="-128"/>
              </a:rPr>
              <a:t>Scomposizione in fattori primi</a:t>
            </a:r>
          </a:p>
        </p:txBody>
      </p:sp>
      <p:sp>
        <p:nvSpPr>
          <p:cNvPr id="20483" name="Sottotitolo 2">
            <a:extLst>
              <a:ext uri="{FF2B5EF4-FFF2-40B4-BE49-F238E27FC236}">
                <a16:creationId xmlns:a16="http://schemas.microsoft.com/office/drawing/2014/main" id="{DE29D95E-DF91-4BE4-0C20-673102A74F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3" y="1268413"/>
            <a:ext cx="7920037" cy="4968875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Vediamo un metodo per scomporre in fattori primi un numero grande, ad esempio 156.</a:t>
            </a:r>
          </a:p>
          <a:p>
            <a:pPr algn="l" eaLnBrk="1" hangingPunct="1">
              <a:spcBef>
                <a:spcPct val="0"/>
              </a:spcBef>
            </a:pPr>
            <a:endParaRPr lang="is-IS" altLang="it-IT" sz="8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  <a:buFont typeface="Arial" panose="020B0604020202020204" pitchFamily="34" charset="0"/>
              <a:buAutoNum type="arabicPlain" startAt="156"/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: 2		si divide per il più piccolo divisore primo (2) e il risultato 		si inserisce sotto il 156</a:t>
            </a: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  78 : 2		si divide per il più piccolo divisore primo (2)</a:t>
            </a: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  39 : 3		si divide per il più piccolo divisore primo (3)</a:t>
            </a: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  13 : 13		13 è primo ed è divisibile solo per 13</a:t>
            </a:r>
          </a:p>
          <a:p>
            <a:pPr algn="l" eaLnBrk="1" hangingPunct="1">
              <a:spcBef>
                <a:spcPct val="0"/>
              </a:spcBef>
            </a:pP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    1		</a:t>
            </a:r>
            <a:r>
              <a:rPr lang="it-IT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i</a:t>
            </a: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l quoziente è 1 quindi l’operazione è terminata</a:t>
            </a:r>
          </a:p>
          <a:p>
            <a:pPr algn="l" eaLnBrk="1" hangingPunct="1">
              <a:spcBef>
                <a:spcPct val="0"/>
              </a:spcBef>
            </a:pPr>
            <a:endParaRPr lang="is-IS" altLang="it-IT" sz="10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s-IS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	156 </a:t>
            </a:r>
            <a:r>
              <a:rPr lang="is-IS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=</a:t>
            </a:r>
            <a:r>
              <a:rPr lang="is-IS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2</a:t>
            </a:r>
            <a:r>
              <a:rPr lang="is-IS" altLang="it-IT" sz="2800" b="1" baseline="30000">
                <a:solidFill>
                  <a:srgbClr val="FF0000"/>
                </a:solidFill>
                <a:ea typeface="ＭＳ Ｐゴシック" panose="020B0600070205080204" pitchFamily="34" charset="-128"/>
              </a:rPr>
              <a:t>2 </a:t>
            </a:r>
            <a:r>
              <a:rPr lang="is-IS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is-IS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3 </a:t>
            </a:r>
            <a:r>
              <a:rPr lang="is-IS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is-IS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13</a:t>
            </a: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		</a:t>
            </a:r>
          </a:p>
          <a:p>
            <a:pPr algn="l" eaLnBrk="1" hangingPunct="1"/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Per scomporre un numero in fattori primi lo si divide per il più piccolo numero primo che sia suo divisore e si va avanti così fino a ottenere il quoziente 1.</a:t>
            </a:r>
          </a:p>
          <a:p>
            <a:pPr algn="l" eaLnBrk="1" hangingPunct="1"/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Il numero dato è uguale al prodotto di tutti i numeri primi usati come divisori.</a:t>
            </a:r>
          </a:p>
          <a:p>
            <a:pPr eaLnBrk="1" hangingPunct="1"/>
            <a:endParaRPr lang="it-IT" altLang="it-IT" sz="16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it-IT" altLang="it-IT" sz="140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20484" name="Immagine 5" descr="logo LATTES OK nero.jpg">
            <a:extLst>
              <a:ext uri="{FF2B5EF4-FFF2-40B4-BE49-F238E27FC236}">
                <a16:creationId xmlns:a16="http://schemas.microsoft.com/office/drawing/2014/main" id="{42AE3170-1DD9-1341-5A0C-669E618BD2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6319838"/>
            <a:ext cx="40005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Immagine 4" descr="foglio quadretti.psd">
            <a:extLst>
              <a:ext uri="{FF2B5EF4-FFF2-40B4-BE49-F238E27FC236}">
                <a16:creationId xmlns:a16="http://schemas.microsoft.com/office/drawing/2014/main" id="{89914A4F-DE5F-9E70-476C-3CBCC5FA65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6" t="6552" r="8826" b="82840"/>
          <a:stretch>
            <a:fillRect/>
          </a:stretch>
        </p:blipFill>
        <p:spPr bwMode="auto">
          <a:xfrm>
            <a:off x="0" y="-26988"/>
            <a:ext cx="9144000" cy="1168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6" name="Titolo 1">
            <a:extLst>
              <a:ext uri="{FF2B5EF4-FFF2-40B4-BE49-F238E27FC236}">
                <a16:creationId xmlns:a16="http://schemas.microsoft.com/office/drawing/2014/main" id="{F9CD4214-505B-4935-579F-C69B5BBC7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04813"/>
            <a:ext cx="9144000" cy="557212"/>
          </a:xfrm>
        </p:spPr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 </a:t>
            </a:r>
            <a:r>
              <a:rPr lang="it-IT" altLang="it-IT" b="1">
                <a:solidFill>
                  <a:srgbClr val="953735"/>
                </a:solidFill>
                <a:ea typeface="ＭＳ Ｐゴシック" panose="020B0600070205080204" pitchFamily="34" charset="-128"/>
              </a:rPr>
              <a:t>Scomposizione in fattori primi</a:t>
            </a:r>
          </a:p>
        </p:txBody>
      </p:sp>
      <p:sp>
        <p:nvSpPr>
          <p:cNvPr id="21507" name="Sottotitolo 2">
            <a:extLst>
              <a:ext uri="{FF2B5EF4-FFF2-40B4-BE49-F238E27FC236}">
                <a16:creationId xmlns:a16="http://schemas.microsoft.com/office/drawing/2014/main" id="{43B19EC5-26A2-9ADD-19B7-B77F312E99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750" y="1268413"/>
            <a:ext cx="8135938" cy="4968875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endParaRPr lang="it-IT" altLang="it-IT" sz="2000" b="1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algn="l" eaLnBrk="1" hangingPunct="1">
              <a:spcBef>
                <a:spcPct val="0"/>
              </a:spcBef>
            </a:pPr>
            <a:r>
              <a:rPr lang="it-IT" altLang="it-IT" sz="2000" b="1">
                <a:solidFill>
                  <a:srgbClr val="FF0000"/>
                </a:solidFill>
                <a:ea typeface="ＭＳ Ｐゴシック" panose="020B0600070205080204" pitchFamily="34" charset="-128"/>
              </a:rPr>
              <a:t>DIVISIBILITÀ  DI UN NUMERO PER UN ALTRO</a:t>
            </a:r>
          </a:p>
          <a:p>
            <a:pPr algn="l" eaLnBrk="1" hangingPunct="1"/>
            <a:r>
              <a:rPr lang="it-IT" altLang="it-IT" sz="2000">
                <a:solidFill>
                  <a:srgbClr val="000000"/>
                </a:solidFill>
                <a:ea typeface="ＭＳ Ｐゴシック" panose="020B0600070205080204" pitchFamily="34" charset="-128"/>
              </a:rPr>
              <a:t>Per riconoscere se un numero è divisibile per un altro, ad esempio 1848 e 308, scomponiamo entrambi in fattori:</a:t>
            </a:r>
          </a:p>
          <a:p>
            <a:pPr algn="l" eaLnBrk="1" hangingPunct="1"/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1848 </a:t>
            </a:r>
            <a:r>
              <a:rPr lang="it-IT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=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2</a:t>
            </a:r>
            <a:r>
              <a:rPr lang="it-IT" altLang="it-IT" sz="2800" b="1" baseline="30000">
                <a:solidFill>
                  <a:srgbClr val="FF0000"/>
                </a:solidFill>
                <a:ea typeface="ＭＳ Ｐゴシック" panose="020B0600070205080204" pitchFamily="34" charset="-128"/>
              </a:rPr>
              <a:t>3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it-IT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3 </a:t>
            </a:r>
            <a:r>
              <a:rPr lang="it-IT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7 </a:t>
            </a:r>
            <a:r>
              <a:rPr lang="it-IT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11		308 </a:t>
            </a:r>
            <a:r>
              <a:rPr lang="it-IT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=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2</a:t>
            </a:r>
            <a:r>
              <a:rPr lang="it-IT" altLang="it-IT" sz="2800" b="1" baseline="30000">
                <a:solidFill>
                  <a:srgbClr val="FF0000"/>
                </a:solidFill>
                <a:ea typeface="ＭＳ Ｐゴシック" panose="020B0600070205080204" pitchFamily="34" charset="-128"/>
              </a:rPr>
              <a:t>2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it-IT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7 </a:t>
            </a:r>
            <a:r>
              <a:rPr lang="it-IT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11</a:t>
            </a:r>
          </a:p>
          <a:p>
            <a:pPr algn="l" eaLnBrk="1" hangingPunct="1"/>
            <a:r>
              <a:rPr lang="it-IT" altLang="it-IT" sz="2000">
                <a:solidFill>
                  <a:srgbClr val="000000"/>
                </a:solidFill>
                <a:ea typeface="ＭＳ Ｐゴシック" panose="020B0600070205080204" pitchFamily="34" charset="-128"/>
              </a:rPr>
              <a:t>Se nel numero più grande compaiono tutti i fattori del secondo numero, con esponente uguale o maggiore, allora il primo numero è divisibile per il secondo:</a:t>
            </a:r>
          </a:p>
          <a:p>
            <a:pPr algn="l" eaLnBrk="1" hangingPunct="1"/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1848 : 308 </a:t>
            </a:r>
            <a:r>
              <a:rPr lang="it-IT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=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(2</a:t>
            </a:r>
            <a:r>
              <a:rPr lang="it-IT" altLang="it-IT" sz="2800" b="1" baseline="30000">
                <a:solidFill>
                  <a:srgbClr val="FF0000"/>
                </a:solidFill>
                <a:ea typeface="ＭＳ Ｐゴシック" panose="020B0600070205080204" pitchFamily="34" charset="-128"/>
              </a:rPr>
              <a:t>3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it-IT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3 </a:t>
            </a:r>
            <a:r>
              <a:rPr lang="it-IT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7 </a:t>
            </a:r>
            <a:r>
              <a:rPr lang="it-IT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11) : (2</a:t>
            </a:r>
            <a:r>
              <a:rPr lang="it-IT" altLang="it-IT" sz="2800" b="1" baseline="30000">
                <a:solidFill>
                  <a:srgbClr val="FF0000"/>
                </a:solidFill>
                <a:ea typeface="ＭＳ Ｐゴシック" panose="020B0600070205080204" pitchFamily="34" charset="-128"/>
              </a:rPr>
              <a:t>2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it-IT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7 </a:t>
            </a:r>
            <a:r>
              <a:rPr lang="it-IT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11) = </a:t>
            </a:r>
          </a:p>
          <a:p>
            <a:pPr algn="l" eaLnBrk="1" hangingPunct="1"/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= 2</a:t>
            </a:r>
            <a:r>
              <a:rPr lang="it-IT" altLang="it-IT" sz="2800" b="1" baseline="30000">
                <a:solidFill>
                  <a:srgbClr val="FF0000"/>
                </a:solidFill>
                <a:ea typeface="ＭＳ Ｐゴシック" panose="020B0600070205080204" pitchFamily="34" charset="-128"/>
              </a:rPr>
              <a:t>3</a:t>
            </a:r>
            <a:r>
              <a:rPr lang="it-IT" altLang="it-IT" sz="2800" b="1" baseline="30000">
                <a:solidFill>
                  <a:srgbClr val="FF0000"/>
                </a:solidFill>
                <a:ea typeface="ＭＳ Ｐゴシック" panose="020B0600070205080204" pitchFamily="34" charset="-128"/>
                <a:sym typeface="Symbol" pitchFamily="2" charset="2"/>
              </a:rPr>
              <a:t></a:t>
            </a:r>
            <a:r>
              <a:rPr lang="it-IT" altLang="it-IT" sz="2800" b="1" baseline="30000">
                <a:solidFill>
                  <a:srgbClr val="FF0000"/>
                </a:solidFill>
                <a:ea typeface="ＭＳ Ｐゴシック" panose="020B0600070205080204" pitchFamily="34" charset="-128"/>
              </a:rPr>
              <a:t>2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it-IT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3 </a:t>
            </a:r>
            <a:r>
              <a:rPr lang="it-IT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7</a:t>
            </a:r>
            <a:r>
              <a:rPr lang="it-IT" altLang="it-IT" sz="2800" b="1" baseline="30000">
                <a:solidFill>
                  <a:srgbClr val="FF0000"/>
                </a:solidFill>
                <a:ea typeface="ＭＳ Ｐゴシック" panose="020B0600070205080204" pitchFamily="34" charset="-128"/>
              </a:rPr>
              <a:t>1</a:t>
            </a:r>
            <a:r>
              <a:rPr lang="it-IT" altLang="it-IT" sz="2800" b="1" baseline="30000">
                <a:solidFill>
                  <a:srgbClr val="FF0000"/>
                </a:solidFill>
                <a:ea typeface="ＭＳ Ｐゴシック" panose="020B0600070205080204" pitchFamily="34" charset="-128"/>
                <a:sym typeface="Symbol" pitchFamily="2" charset="2"/>
              </a:rPr>
              <a:t> </a:t>
            </a:r>
            <a:r>
              <a:rPr lang="it-IT" altLang="it-IT" sz="2800" b="1" baseline="30000">
                <a:solidFill>
                  <a:srgbClr val="FF0000"/>
                </a:solidFill>
                <a:ea typeface="ＭＳ Ｐゴシック" panose="020B0600070205080204" pitchFamily="34" charset="-128"/>
              </a:rPr>
              <a:t>1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it-IT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11</a:t>
            </a:r>
            <a:r>
              <a:rPr lang="it-IT" altLang="it-IT" sz="2800" b="1" baseline="30000">
                <a:solidFill>
                  <a:srgbClr val="FF0000"/>
                </a:solidFill>
                <a:ea typeface="ＭＳ Ｐゴシック" panose="020B0600070205080204" pitchFamily="34" charset="-128"/>
              </a:rPr>
              <a:t>1</a:t>
            </a:r>
            <a:r>
              <a:rPr lang="it-IT" altLang="it-IT" sz="2800" b="1" baseline="30000">
                <a:solidFill>
                  <a:srgbClr val="FF0000"/>
                </a:solidFill>
                <a:ea typeface="ＭＳ Ｐゴシック" panose="020B0600070205080204" pitchFamily="34" charset="-128"/>
                <a:sym typeface="Symbol" pitchFamily="2" charset="2"/>
              </a:rPr>
              <a:t> </a:t>
            </a:r>
            <a:r>
              <a:rPr lang="it-IT" altLang="it-IT" sz="2800" b="1" baseline="30000">
                <a:solidFill>
                  <a:srgbClr val="FF0000"/>
                </a:solidFill>
                <a:ea typeface="ＭＳ Ｐゴシック" panose="020B0600070205080204" pitchFamily="34" charset="-128"/>
              </a:rPr>
              <a:t>1 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it-IT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=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</a:p>
          <a:p>
            <a:pPr algn="l" eaLnBrk="1" hangingPunct="1"/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= 2</a:t>
            </a:r>
            <a:r>
              <a:rPr lang="it-IT" altLang="it-IT" sz="2800" b="1" baseline="30000">
                <a:solidFill>
                  <a:srgbClr val="FF0000"/>
                </a:solidFill>
                <a:ea typeface="ＭＳ Ｐゴシック" panose="020B0600070205080204" pitchFamily="34" charset="-128"/>
              </a:rPr>
              <a:t>1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it-IT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3 </a:t>
            </a:r>
            <a:r>
              <a:rPr lang="it-IT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7</a:t>
            </a:r>
            <a:r>
              <a:rPr lang="it-IT" altLang="it-IT" sz="2800" b="1" baseline="30000">
                <a:solidFill>
                  <a:srgbClr val="FF0000"/>
                </a:solidFill>
                <a:ea typeface="ＭＳ Ｐゴシック" panose="020B0600070205080204" pitchFamily="34" charset="-128"/>
              </a:rPr>
              <a:t>0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it-IT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x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11</a:t>
            </a:r>
            <a:r>
              <a:rPr lang="it-IT" altLang="it-IT" sz="2800" b="1" baseline="30000">
                <a:solidFill>
                  <a:srgbClr val="FF0000"/>
                </a:solidFill>
                <a:ea typeface="ＭＳ Ｐゴシック" panose="020B0600070205080204" pitchFamily="34" charset="-128"/>
              </a:rPr>
              <a:t>0 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it-IT" altLang="it-IT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=</a:t>
            </a:r>
            <a:r>
              <a:rPr lang="it-IT" altLang="it-IT" sz="2800" b="1">
                <a:solidFill>
                  <a:srgbClr val="FF0000"/>
                </a:solidFill>
                <a:ea typeface="ＭＳ Ｐゴシック" panose="020B0600070205080204" pitchFamily="34" charset="-128"/>
              </a:rPr>
              <a:t> 6</a:t>
            </a:r>
          </a:p>
          <a:p>
            <a:pPr algn="l" eaLnBrk="1" hangingPunct="1"/>
            <a:endParaRPr lang="is-IS" altLang="it-IT" sz="20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it-IT" altLang="it-IT" sz="16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it-IT" altLang="it-IT" sz="140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21508" name="Immagine 5" descr="logo LATTES OK nero.jpg">
            <a:extLst>
              <a:ext uri="{FF2B5EF4-FFF2-40B4-BE49-F238E27FC236}">
                <a16:creationId xmlns:a16="http://schemas.microsoft.com/office/drawing/2014/main" id="{A4F0865D-DE5B-861C-0193-8F97A74072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6319838"/>
            <a:ext cx="40005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Immagine 4" descr="foglio quadretti.psd">
            <a:extLst>
              <a:ext uri="{FF2B5EF4-FFF2-40B4-BE49-F238E27FC236}">
                <a16:creationId xmlns:a16="http://schemas.microsoft.com/office/drawing/2014/main" id="{CAFC79FD-FBA7-450E-293B-17A1DDD861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6" t="6552" r="8826" b="82840"/>
          <a:stretch>
            <a:fillRect/>
          </a:stretch>
        </p:blipFill>
        <p:spPr bwMode="auto">
          <a:xfrm>
            <a:off x="0" y="-26988"/>
            <a:ext cx="9144000" cy="1168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0" name="Titolo 1">
            <a:extLst>
              <a:ext uri="{FF2B5EF4-FFF2-40B4-BE49-F238E27FC236}">
                <a16:creationId xmlns:a16="http://schemas.microsoft.com/office/drawing/2014/main" id="{F453D616-3A67-D58E-E7CE-6484FF680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04813"/>
            <a:ext cx="9144000" cy="557212"/>
          </a:xfrm>
        </p:spPr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 </a:t>
            </a:r>
            <a:r>
              <a:rPr lang="it-IT" altLang="it-IT" b="1">
                <a:solidFill>
                  <a:srgbClr val="953735"/>
                </a:solidFill>
                <a:ea typeface="ＭＳ Ｐゴシック" panose="020B0600070205080204" pitchFamily="34" charset="-128"/>
              </a:rPr>
              <a:t>Massimo Comune Divisore (M.C.D.)</a:t>
            </a:r>
          </a:p>
        </p:txBody>
      </p:sp>
      <p:sp>
        <p:nvSpPr>
          <p:cNvPr id="22531" name="Sottotitolo 2">
            <a:extLst>
              <a:ext uri="{FF2B5EF4-FFF2-40B4-BE49-F238E27FC236}">
                <a16:creationId xmlns:a16="http://schemas.microsoft.com/office/drawing/2014/main" id="{DB357B20-FA7E-140F-617E-086AC65CE7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750" y="1268413"/>
            <a:ext cx="8135938" cy="4968875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r>
              <a:rPr lang="it-IT" altLang="it-IT" sz="2000" b="1">
                <a:solidFill>
                  <a:srgbClr val="FF0000"/>
                </a:solidFill>
                <a:ea typeface="ＭＳ Ｐゴシック" panose="020B0600070205080204" pitchFamily="34" charset="-128"/>
              </a:rPr>
              <a:t>UN PROBLEMA</a:t>
            </a:r>
          </a:p>
          <a:p>
            <a:pPr algn="l" eaLnBrk="1" hangingPunct="1"/>
            <a:r>
              <a:rPr lang="it-IT" altLang="it-IT" sz="2000" i="1">
                <a:solidFill>
                  <a:srgbClr val="000000"/>
                </a:solidFill>
                <a:ea typeface="ＭＳ Ｐゴシック" panose="020B0600070205080204" pitchFamily="34" charset="-128"/>
              </a:rPr>
              <a:t>18 ragazzi e 12 ragazze partecipano a un torneo di tiro con l’arco. Devono essere divisi nel maggior numero di gruppi contenenti lo stesso numero di ragazzi e ragazze. Quanti gruppi si possono formare?</a:t>
            </a:r>
          </a:p>
          <a:p>
            <a:pPr algn="l" eaLnBrk="1" hangingPunct="1"/>
            <a:r>
              <a:rPr lang="it-IT" altLang="it-IT" sz="2000">
                <a:solidFill>
                  <a:srgbClr val="000000"/>
                </a:solidFill>
                <a:ea typeface="ＭＳ Ｐゴシック" panose="020B0600070205080204" pitchFamily="34" charset="-128"/>
              </a:rPr>
              <a:t>Occorre trovare il più grande dei divisori comuni di 18 e 12.</a:t>
            </a:r>
            <a:endParaRPr lang="it-IT" altLang="it-IT" sz="80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r>
              <a:rPr lang="is-IS" altLang="it-IT" sz="2000" b="1">
                <a:solidFill>
                  <a:srgbClr val="FF0000"/>
                </a:solidFill>
                <a:ea typeface="ＭＳ Ｐゴシック" panose="020B0600070205080204" pitchFamily="34" charset="-128"/>
              </a:rPr>
              <a:t>	</a:t>
            </a: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D</a:t>
            </a:r>
            <a:r>
              <a:rPr lang="is-IS" altLang="it-IT" sz="2400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18 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= (</a:t>
            </a:r>
            <a:r>
              <a:rPr lang="is-IS" altLang="it-IT" sz="2400" b="1">
                <a:solidFill>
                  <a:srgbClr val="3366FF"/>
                </a:solidFill>
                <a:ea typeface="ＭＳ Ｐゴシック" panose="020B0600070205080204" pitchFamily="34" charset="-128"/>
              </a:rPr>
              <a:t>1, 2, 3, 6</a:t>
            </a:r>
            <a:r>
              <a:rPr lang="is-IS" altLang="it-IT" sz="2400">
                <a:solidFill>
                  <a:srgbClr val="3366FF"/>
                </a:solidFill>
                <a:ea typeface="ＭＳ Ｐゴシック" panose="020B0600070205080204" pitchFamily="34" charset="-128"/>
              </a:rPr>
              <a:t>, 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9, 18) </a:t>
            </a:r>
            <a:r>
              <a:rPr lang="is-IS" altLang="it-IT" sz="2400">
                <a:solidFill>
                  <a:srgbClr val="800000"/>
                </a:solidFill>
                <a:ea typeface="ＭＳ Ｐゴシック" panose="020B0600070205080204" pitchFamily="34" charset="-128"/>
              </a:rPr>
              <a:t>		</a:t>
            </a: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D</a:t>
            </a:r>
            <a:r>
              <a:rPr lang="is-IS" altLang="it-IT" sz="2400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12 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= (</a:t>
            </a:r>
            <a:r>
              <a:rPr lang="is-IS" altLang="it-IT" sz="2400" b="1">
                <a:solidFill>
                  <a:srgbClr val="3366FF"/>
                </a:solidFill>
                <a:ea typeface="ＭＳ Ｐゴシック" panose="020B0600070205080204" pitchFamily="34" charset="-128"/>
              </a:rPr>
              <a:t>1, 2, 3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, 4, </a:t>
            </a:r>
            <a:r>
              <a:rPr lang="is-IS" altLang="it-IT" sz="2400" b="1">
                <a:solidFill>
                  <a:srgbClr val="3366FF"/>
                </a:solidFill>
                <a:ea typeface="ＭＳ Ｐゴシック" panose="020B0600070205080204" pitchFamily="34" charset="-128"/>
              </a:rPr>
              <a:t>6</a:t>
            </a:r>
            <a:r>
              <a:rPr lang="is-IS" altLang="it-IT" sz="2400">
                <a:solidFill>
                  <a:schemeClr val="tx1"/>
                </a:solidFill>
                <a:ea typeface="ＭＳ Ｐゴシック" panose="020B0600070205080204" pitchFamily="34" charset="-128"/>
              </a:rPr>
              <a:t>, 12 ) </a:t>
            </a:r>
            <a:endParaRPr lang="it-IT" altLang="it-IT" sz="8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r>
              <a:rPr lang="it-IT" altLang="it-IT" sz="2000">
                <a:solidFill>
                  <a:srgbClr val="000000"/>
                </a:solidFill>
                <a:ea typeface="ＭＳ Ｐゴシック" panose="020B0600070205080204" pitchFamily="34" charset="-128"/>
              </a:rPr>
              <a:t>I numeri </a:t>
            </a:r>
            <a:r>
              <a:rPr lang="is-IS" altLang="it-IT" sz="2000" b="1">
                <a:solidFill>
                  <a:srgbClr val="3366FF"/>
                </a:solidFill>
                <a:ea typeface="ＭＳ Ｐゴシック" panose="020B0600070205080204" pitchFamily="34" charset="-128"/>
              </a:rPr>
              <a:t>1, 2, 3, 6 </a:t>
            </a:r>
            <a:r>
              <a:rPr lang="it-IT" altLang="it-IT" sz="2000">
                <a:solidFill>
                  <a:srgbClr val="000000"/>
                </a:solidFill>
                <a:ea typeface="ＭＳ Ｐゴシック" panose="020B0600070205080204" pitchFamily="34" charset="-128"/>
              </a:rPr>
              <a:t>rappresentano i divisori comuni di 12 e 18.</a:t>
            </a:r>
          </a:p>
          <a:p>
            <a:pPr algn="l" eaLnBrk="1" hangingPunct="1"/>
            <a:r>
              <a:rPr lang="it-IT" altLang="it-IT" sz="2000">
                <a:solidFill>
                  <a:srgbClr val="000000"/>
                </a:solidFill>
                <a:ea typeface="ＭＳ Ｐゴシック" panose="020B0600070205080204" pitchFamily="34" charset="-128"/>
              </a:rPr>
              <a:t>Il maggiore dei divisori comuni è </a:t>
            </a:r>
            <a:r>
              <a:rPr lang="it-IT" altLang="it-IT" sz="2000" b="1">
                <a:solidFill>
                  <a:srgbClr val="3366FF"/>
                </a:solidFill>
                <a:ea typeface="ＭＳ Ｐゴシック" panose="020B0600070205080204" pitchFamily="34" charset="-128"/>
              </a:rPr>
              <a:t>6</a:t>
            </a:r>
            <a:r>
              <a:rPr lang="it-IT" altLang="it-IT" sz="2000">
                <a:solidFill>
                  <a:srgbClr val="000000"/>
                </a:solidFill>
                <a:ea typeface="ＭＳ Ｐゴシック" panose="020B0600070205080204" pitchFamily="34" charset="-128"/>
              </a:rPr>
              <a:t> per questo è detto Massimo Comune Divisore e si scrive:</a:t>
            </a:r>
          </a:p>
          <a:p>
            <a:pPr algn="l" eaLnBrk="1" hangingPunct="1"/>
            <a:r>
              <a:rPr lang="it-IT" altLang="it-IT" sz="2000">
                <a:solidFill>
                  <a:srgbClr val="000000"/>
                </a:solidFill>
                <a:ea typeface="ＭＳ Ｐゴシック" panose="020B0600070205080204" pitchFamily="34" charset="-128"/>
              </a:rPr>
              <a:t>	</a:t>
            </a: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M.C.D.</a:t>
            </a:r>
            <a:r>
              <a:rPr lang="is-IS" altLang="it-IT" sz="2400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 </a:t>
            </a:r>
            <a:r>
              <a:rPr lang="is-IS" altLang="it-IT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(12, 18) = </a:t>
            </a:r>
            <a:r>
              <a:rPr lang="is-IS" altLang="it-IT" sz="2400" b="1">
                <a:solidFill>
                  <a:srgbClr val="3366FF"/>
                </a:solidFill>
                <a:ea typeface="ＭＳ Ｐゴシック" panose="020B0600070205080204" pitchFamily="34" charset="-128"/>
              </a:rPr>
              <a:t>6</a:t>
            </a:r>
            <a:endParaRPr lang="it-IT" altLang="it-IT" sz="2400" b="1">
              <a:solidFill>
                <a:srgbClr val="3366FF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r>
              <a:rPr lang="it-IT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Il </a:t>
            </a:r>
            <a:r>
              <a:rPr lang="it-IT" altLang="it-IT" sz="2000" b="1">
                <a:solidFill>
                  <a:schemeClr val="tx1"/>
                </a:solidFill>
                <a:ea typeface="ＭＳ Ｐゴシック" panose="020B0600070205080204" pitchFamily="34" charset="-128"/>
              </a:rPr>
              <a:t>Massimo Comune Divisore (M.C.D.) </a:t>
            </a:r>
            <a:r>
              <a:rPr lang="it-IT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di due o più numeri è il maggiore dei loro divisori comuni. Due numeri si dicono primi fra loro se hanno come M.C.D. l’unità. Dati i numeri 9 e 4:</a:t>
            </a:r>
          </a:p>
          <a:p>
            <a:pPr algn="l" eaLnBrk="1" hangingPunct="1"/>
            <a:r>
              <a:rPr lang="is-IS" altLang="it-IT" sz="2000" b="1">
                <a:solidFill>
                  <a:schemeClr val="tx1"/>
                </a:solidFill>
                <a:ea typeface="ＭＳ Ｐゴシック" panose="020B0600070205080204" pitchFamily="34" charset="-128"/>
              </a:rPr>
              <a:t>D</a:t>
            </a:r>
            <a:r>
              <a:rPr lang="is-IS" altLang="it-IT" sz="2000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9 </a:t>
            </a: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= (</a:t>
            </a:r>
            <a:r>
              <a:rPr lang="is-IS" altLang="it-IT" sz="2000" b="1">
                <a:solidFill>
                  <a:srgbClr val="3366FF"/>
                </a:solidFill>
                <a:ea typeface="ＭＳ Ｐゴシック" panose="020B0600070205080204" pitchFamily="34" charset="-128"/>
              </a:rPr>
              <a:t>1</a:t>
            </a: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, 3, 9) </a:t>
            </a:r>
            <a:r>
              <a:rPr lang="is-IS" altLang="it-IT" sz="2000">
                <a:solidFill>
                  <a:srgbClr val="800000"/>
                </a:solidFill>
                <a:ea typeface="ＭＳ Ｐゴシック" panose="020B0600070205080204" pitchFamily="34" charset="-128"/>
              </a:rPr>
              <a:t>		</a:t>
            </a:r>
            <a:r>
              <a:rPr lang="is-IS" altLang="it-IT" sz="2000" b="1">
                <a:solidFill>
                  <a:schemeClr val="tx1"/>
                </a:solidFill>
                <a:ea typeface="ＭＳ Ｐゴシック" panose="020B0600070205080204" pitchFamily="34" charset="-128"/>
              </a:rPr>
              <a:t>D</a:t>
            </a:r>
            <a:r>
              <a:rPr lang="is-IS" altLang="it-IT" sz="2000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4 </a:t>
            </a: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= </a:t>
            </a:r>
            <a:r>
              <a:rPr lang="is-IS" altLang="it-IT" sz="2000">
                <a:solidFill>
                  <a:srgbClr val="800000"/>
                </a:solidFill>
                <a:ea typeface="ＭＳ Ｐゴシック" panose="020B0600070205080204" pitchFamily="34" charset="-128"/>
              </a:rPr>
              <a:t>(</a:t>
            </a:r>
            <a:r>
              <a:rPr lang="is-IS" altLang="it-IT" sz="2000" b="1">
                <a:solidFill>
                  <a:srgbClr val="3366FF"/>
                </a:solidFill>
                <a:ea typeface="ＭＳ Ｐゴシック" panose="020B0600070205080204" pitchFamily="34" charset="-128"/>
              </a:rPr>
              <a:t>1</a:t>
            </a: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,</a:t>
            </a:r>
            <a:r>
              <a:rPr lang="is-IS" altLang="it-IT" sz="2000">
                <a:solidFill>
                  <a:srgbClr val="800000"/>
                </a:solidFill>
                <a:ea typeface="ＭＳ Ｐゴシック" panose="020B0600070205080204" pitchFamily="34" charset="-128"/>
              </a:rPr>
              <a:t> </a:t>
            </a:r>
            <a:r>
              <a:rPr lang="is-IS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2, 4) </a:t>
            </a:r>
            <a:r>
              <a:rPr lang="is-IS" altLang="it-IT" sz="2000">
                <a:solidFill>
                  <a:srgbClr val="800000"/>
                </a:solidFill>
                <a:ea typeface="ＭＳ Ｐゴシック" panose="020B0600070205080204" pitchFamily="34" charset="-128"/>
              </a:rPr>
              <a:t>		</a:t>
            </a:r>
            <a:r>
              <a:rPr lang="it-IT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M.C.D. (9, 4) = </a:t>
            </a:r>
            <a:r>
              <a:rPr lang="it-IT" altLang="it-IT" sz="2000" b="1">
                <a:solidFill>
                  <a:srgbClr val="3366FF"/>
                </a:solidFill>
                <a:ea typeface="ＭＳ Ｐゴシック" panose="020B0600070205080204" pitchFamily="34" charset="-128"/>
              </a:rPr>
              <a:t>1</a:t>
            </a:r>
          </a:p>
          <a:p>
            <a:pPr algn="l" eaLnBrk="1" hangingPunct="1"/>
            <a:endParaRPr lang="it-IT" altLang="it-IT" sz="2000">
              <a:solidFill>
                <a:srgbClr val="800000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endParaRPr lang="it-IT" altLang="it-IT" sz="2800" b="1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endParaRPr lang="it-IT" altLang="it-IT" sz="2800" b="1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algn="l" eaLnBrk="1" hangingPunct="1"/>
            <a:endParaRPr lang="is-IS" altLang="it-IT" sz="20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it-IT" altLang="it-IT" sz="160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it-IT" altLang="it-IT" sz="140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22532" name="Immagine 5" descr="logo LATTES OK nero.jpg">
            <a:extLst>
              <a:ext uri="{FF2B5EF4-FFF2-40B4-BE49-F238E27FC236}">
                <a16:creationId xmlns:a16="http://schemas.microsoft.com/office/drawing/2014/main" id="{40108252-BC20-CF12-A5C4-DA69E0E12A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6319838"/>
            <a:ext cx="40005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5753</TotalTime>
  <Words>1926</Words>
  <Application>Microsoft Macintosh PowerPoint</Application>
  <PresentationFormat>Presentazione su schermo (4:3)</PresentationFormat>
  <Paragraphs>168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Calibri</vt:lpstr>
      <vt:lpstr>ＭＳ Ｐゴシック</vt:lpstr>
      <vt:lpstr>Arial</vt:lpstr>
      <vt:lpstr>Symbol</vt:lpstr>
      <vt:lpstr>Tema di Office</vt:lpstr>
      <vt:lpstr>Presentazione standard di PowerPoint</vt:lpstr>
      <vt:lpstr> Multipli di un numero</vt:lpstr>
      <vt:lpstr> Divisori di un numero</vt:lpstr>
      <vt:lpstr> Criteri di divisibilità</vt:lpstr>
      <vt:lpstr> Criteri di divisibilità</vt:lpstr>
      <vt:lpstr> Scomposizione in fattori primi</vt:lpstr>
      <vt:lpstr> Scomposizione in fattori primi</vt:lpstr>
      <vt:lpstr> Scomposizione in fattori primi</vt:lpstr>
      <vt:lpstr> Massimo Comune Divisore (M.C.D.)</vt:lpstr>
      <vt:lpstr> Minimo comune multiplo (m.c.m.)</vt:lpstr>
      <vt:lpstr> Problemi con M.C.D. e m.c.m.</vt:lpstr>
      <vt:lpstr> Problemi con M.C.D. e m.c.m.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U1 Struttura e rivestimento</dc:title>
  <dc:creator>Carmela Giglio</dc:creator>
  <cp:lastModifiedBy>Martina Beccherle</cp:lastModifiedBy>
  <cp:revision>191</cp:revision>
  <dcterms:created xsi:type="dcterms:W3CDTF">2020-03-16T14:18:22Z</dcterms:created>
  <dcterms:modified xsi:type="dcterms:W3CDTF">2024-06-10T09:15:29Z</dcterms:modified>
</cp:coreProperties>
</file>