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9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2" r:id="rId12"/>
    <p:sldId id="281" r:id="rId13"/>
    <p:sldId id="284" r:id="rId14"/>
    <p:sldId id="285" r:id="rId1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84B1351-25D0-6057-1E6A-5E34A8864F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D3D3655-F7F0-2E4D-350A-32C95A3D3F5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FC39CAA-1FA3-6E44-909E-98E53D0E41FF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99A24F5-4B9F-97F8-FF90-428179CB81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2495009C-F230-45D7-DD56-E40C75D593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F17EA4-C5A8-9A47-5D31-28170C9F61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12F6EC-CCD9-8942-CD07-C02AF543D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0523ABB-0BF5-2648-B7E4-BB9236891E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E28FA3-CC3F-A4B1-B891-90D08731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992A7-03B2-634E-873E-74B1BAD56BF9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102F45-72B7-2A68-CB40-B09FBDEE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3BF146-5EA7-28BD-E3A2-753C8235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6E311-BF33-8C41-BE62-119F91DD4D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275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92D7FA-8E42-DAD9-EB61-5E382159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9B01-231E-4D40-81F1-533F3BDFD879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2696AE-CBBB-4226-8F84-90B9488B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88A8C1-5897-7E25-7DE2-DFD8EF62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6D686-EB95-1948-B1B8-CC1C6E11E0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843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600E6-474F-4147-E4F8-71986559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A607F-578C-EF40-91DB-68CAF77C511D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282A10-7558-4FAD-9EA8-EF2061F2D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9018F2-4CF3-C83B-55CC-F17566A0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C1CD-4210-2D47-8421-0B8AC683DB6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33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F1A491-1B94-FD04-F101-738166BD4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86EEF-ACDB-5744-B291-209157998CF6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6F5919-62DE-4324-A800-22AE726D7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4215A0-42FA-3668-DD86-89E5943D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1ECB9-8880-284B-AE24-A165763105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053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441431-51C7-33DC-0FC0-0E13883D1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973B-BF94-6345-94ED-B3803895FDE9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C49499-BF3F-780D-F2AF-2B99B08B9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4FBF52-304B-100D-4E5E-E31F0E56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CBFAA-3D72-DA42-9647-06DFAB6FE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532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1F46176-86E1-7587-8FD2-FA62A27EF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4EF19-588B-E34C-8130-C14065B8C978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AE84A6CB-5D9B-6045-F34D-B46047B4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A134AFC-4FED-248B-DE6A-F53D7512E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A3F93-DCA0-E942-AD3A-5EF9348086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825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0F6EFD44-AA84-94CE-47C6-C928310E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82C8-2744-E446-8774-DE64156441F8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1CE0F8A-FFA0-599C-5571-6F730230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C4AF0AA0-065D-E366-0A9E-423F25E2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D9F00-AE4A-D444-863A-680688779C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041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6E931E13-1B73-702B-85C0-6DAC99797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1881B-58B7-AE4F-A298-521528276DDE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ADB38480-421D-7DE6-AC3D-72D5AC4E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C755192F-DC29-B357-F45C-4C7DAEBF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BE2D-9C6F-8C46-9941-F98380FEFF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048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E732A82D-8C60-7707-B0C2-98D57E254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73E94-61CC-A844-BC5C-B8E8555C0975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0A1C4E2C-A444-5B0F-BA9B-8CADB1F85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72A1AB28-6484-BF5E-57C8-F368CB46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4D1A1-3E65-A244-924D-18B5D93FF2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1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A56ED1F8-4CE8-DCED-FD78-953CB0F18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296EB-0DC8-5D4D-8DCA-1D9C80B34410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CF4330A-E2FE-098A-107A-086A4E3F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2FAD227-947D-530C-FAB7-2A87A49E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E070-DDC2-3D48-8FA7-BC6AC78ACA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807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5CB1BAE-0640-362F-A989-572EA8405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704EE-6FEC-D045-BA23-A787C1139F89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98FDF4C7-469A-8332-6B89-27D49EF7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7F4FAC7-03A7-2F5E-4111-31C2F16B8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88C31-9D98-DE4A-B35D-C60E765F756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939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31AF7C01-0690-CDC2-1579-4925F7E980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6EAE6B97-8A58-E4AD-203E-686E50E2D4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6EBB6B-8025-763B-286F-487852E7D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1586F8C-2C0E-CE47-9E57-D7739121A034}" type="datetimeFigureOut">
              <a:rPr lang="it-IT" altLang="it-IT"/>
              <a:pPr>
                <a:defRPr/>
              </a:pPr>
              <a:t>10/06/24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FDA03C-CAA9-7783-D5B6-1C5A9A952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83650A-C7A1-4A6D-5217-3041DBD27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E1E36E1-F5F5-A648-91A7-2C7D349204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magine 2" descr="shutterstock_559732996-1.jpg">
            <a:extLst>
              <a:ext uri="{FF2B5EF4-FFF2-40B4-BE49-F238E27FC236}">
                <a16:creationId xmlns:a16="http://schemas.microsoft.com/office/drawing/2014/main" id="{C6F833BF-2DC3-9EB5-65AB-49AB94522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r="5132" b="9532"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F4225CB-C51F-4A19-E74C-528A9752FC1D}"/>
              </a:ext>
            </a:extLst>
          </p:cNvPr>
          <p:cNvSpPr/>
          <p:nvPr/>
        </p:nvSpPr>
        <p:spPr>
          <a:xfrm>
            <a:off x="-7938" y="0"/>
            <a:ext cx="9151938" cy="14478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B2C8C05E-4EA5-F135-3BBA-96B80C16DCA2}"/>
              </a:ext>
            </a:extLst>
          </p:cNvPr>
          <p:cNvSpPr txBox="1">
            <a:spLocks/>
          </p:cNvSpPr>
          <p:nvPr/>
        </p:nvSpPr>
        <p:spPr>
          <a:xfrm>
            <a:off x="2987675" y="1700213"/>
            <a:ext cx="5616575" cy="26654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it-IT" sz="5000" b="1" dirty="0">
                <a:solidFill>
                  <a:schemeClr val="bg1"/>
                </a:solidFill>
              </a:rPr>
              <a:t>LE QUATTRO OPERAZIONI</a:t>
            </a:r>
            <a:endParaRPr lang="it-IT" sz="5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340" name="Immagine 7" descr="Immagine che contiene logo, Elementi grafici, clipart, grafica&#10;&#10;Descrizione generata automaticamente">
            <a:extLst>
              <a:ext uri="{FF2B5EF4-FFF2-40B4-BE49-F238E27FC236}">
                <a16:creationId xmlns:a16="http://schemas.microsoft.com/office/drawing/2014/main" id="{84B2F687-71E8-6797-193E-4C55DE3F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990600"/>
            <a:ext cx="278765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magine 9" descr="logo lattes bianco.psd">
            <a:extLst>
              <a:ext uri="{FF2B5EF4-FFF2-40B4-BE49-F238E27FC236}">
                <a16:creationId xmlns:a16="http://schemas.microsoft.com/office/drawing/2014/main" id="{710AEB3D-2F04-F0CA-DFC6-6B3DF9B1C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21388"/>
            <a:ext cx="579438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4" descr="foglio quadretti.psd">
            <a:extLst>
              <a:ext uri="{FF2B5EF4-FFF2-40B4-BE49-F238E27FC236}">
                <a16:creationId xmlns:a16="http://schemas.microsoft.com/office/drawing/2014/main" id="{754F340B-71E4-46A4-F1A4-650B077AE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olo 1">
            <a:extLst>
              <a:ext uri="{FF2B5EF4-FFF2-40B4-BE49-F238E27FC236}">
                <a16:creationId xmlns:a16="http://schemas.microsoft.com/office/drawing/2014/main" id="{8DCDB890-8843-2B71-17AC-97B4F5471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sz="4000" b="1">
                <a:solidFill>
                  <a:srgbClr val="953735"/>
                </a:solidFill>
                <a:ea typeface="ＭＳ Ｐゴシック" panose="020B0600070205080204" pitchFamily="34" charset="-128"/>
              </a:rPr>
              <a:t>Divisione propria e divisione impropria</a:t>
            </a:r>
          </a:p>
        </p:txBody>
      </p:sp>
      <p:sp>
        <p:nvSpPr>
          <p:cNvPr id="23555" name="Sottotitolo 2">
            <a:extLst>
              <a:ext uri="{FF2B5EF4-FFF2-40B4-BE49-F238E27FC236}">
                <a16:creationId xmlns:a16="http://schemas.microsoft.com/office/drawing/2014/main" id="{10FCCDF3-01F1-2E58-1CE5-9BA345BA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628775"/>
            <a:ext cx="7561262" cy="3671888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Consideriamo la divisione: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9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: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4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2  </a:t>
            </a:r>
            <a:r>
              <a:rPr lang="it-IT" altLang="it-IT" sz="2400" b="1">
                <a:solidFill>
                  <a:srgbClr val="800000"/>
                </a:solidFill>
                <a:ea typeface="ＭＳ Ｐゴシック" panose="020B0600070205080204" pitchFamily="34" charset="-128"/>
              </a:rPr>
              <a:t>e resto </a:t>
            </a: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1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Questa divisione è detta divisione </a:t>
            </a: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impropria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 in quanto genera un resto.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Essendo: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2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4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+</a:t>
            </a: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 1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 8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1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9</a:t>
            </a:r>
            <a:endParaRPr lang="it-IT" altLang="it-IT" sz="200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Vale la relazione: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2400" b="1">
                <a:solidFill>
                  <a:srgbClr val="3366FF"/>
                </a:solidFill>
                <a:ea typeface="ＭＳ Ｐゴシック" panose="020B0600070205080204" pitchFamily="34" charset="-128"/>
              </a:rPr>
              <a:t>quoziente</a:t>
            </a:r>
            <a:r>
              <a:rPr lang="it-IT" altLang="it-IT" sz="2400" b="1">
                <a:solidFill>
                  <a:schemeClr val="tx1"/>
                </a:solidFill>
                <a:ea typeface="ＭＳ Ｐゴシック" panose="020B0600070205080204" pitchFamily="34" charset="-128"/>
              </a:rPr>
              <a:t> x </a:t>
            </a:r>
            <a:r>
              <a:rPr lang="it-IT" altLang="it-IT" sz="2400" b="1">
                <a:solidFill>
                  <a:srgbClr val="008000"/>
                </a:solidFill>
                <a:ea typeface="ＭＳ Ｐゴシック" panose="020B0600070205080204" pitchFamily="34" charset="-128"/>
              </a:rPr>
              <a:t>divisore</a:t>
            </a:r>
            <a:r>
              <a:rPr lang="it-IT" altLang="it-IT" sz="24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resto = </a:t>
            </a:r>
            <a:r>
              <a:rPr lang="it-IT" altLang="it-IT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dividendo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Dove il resto è minore del divisore. Se il resto = 0 si ottiene una divisione </a:t>
            </a: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propria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t-IT" altLang="it-IT" sz="20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s-IS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it-IT" altLang="it-IT" sz="16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6" name="Immagine 5" descr="logo LATTES OK nero.jpg">
            <a:extLst>
              <a:ext uri="{FF2B5EF4-FFF2-40B4-BE49-F238E27FC236}">
                <a16:creationId xmlns:a16="http://schemas.microsoft.com/office/drawing/2014/main" id="{4512579E-CD05-6DD8-8AF6-D2DBA8247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4" descr="foglio quadretti.psd">
            <a:extLst>
              <a:ext uri="{FF2B5EF4-FFF2-40B4-BE49-F238E27FC236}">
                <a16:creationId xmlns:a16="http://schemas.microsoft.com/office/drawing/2014/main" id="{BE560F06-E7D5-D39F-4E94-EBA2F826A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olo 1">
            <a:extLst>
              <a:ext uri="{FF2B5EF4-FFF2-40B4-BE49-F238E27FC236}">
                <a16:creationId xmlns:a16="http://schemas.microsoft.com/office/drawing/2014/main" id="{E6DAC881-6558-8148-C421-B3E6FF69F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Proprietà della divisione</a:t>
            </a:r>
          </a:p>
        </p:txBody>
      </p:sp>
      <p:sp>
        <p:nvSpPr>
          <p:cNvPr id="24579" name="Sottotitolo 2">
            <a:extLst>
              <a:ext uri="{FF2B5EF4-FFF2-40B4-BE49-F238E27FC236}">
                <a16:creationId xmlns:a16="http://schemas.microsoft.com/office/drawing/2014/main" id="{C5B79B39-93F1-746F-9BDA-F810E5FFA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412875"/>
            <a:ext cx="7777162" cy="5329238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DIVISIONE OPERAZIONE INVERSA DELLA MOLTIPLICAZIONE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divisione è l’operazione inversa della moltiplicazione. Quindi da una moltiplicazione si può passare a una divisione e viceversa: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8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x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3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24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		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da cui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24 :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3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8</a:t>
            </a:r>
            <a:endParaRPr lang="it-IT" altLang="it-IT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divisione gode della seguente proprietà: </a:t>
            </a: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PROPRIETÀ INVARIANTIVA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Moltiplicando o dividendo, se è possibile, per uno stesso numero diverso da zero entrambi i termini di una divisione, il quoziente non cambia e il resto, se c’è, rimane moltiplicato o diviso per quello stesso numero.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Data la divisione: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18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: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6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3	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18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x </a:t>
            </a:r>
            <a:r>
              <a:rPr lang="it-IT" altLang="it-IT" b="1">
                <a:solidFill>
                  <a:srgbClr val="008000"/>
                </a:solidFill>
                <a:ea typeface="ＭＳ Ｐゴシック" panose="020B0600070205080204" pitchFamily="34" charset="-128"/>
              </a:rPr>
              <a:t>5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: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6</a:t>
            </a:r>
            <a:r>
              <a:rPr lang="it-IT" altLang="it-IT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b="1">
                <a:solidFill>
                  <a:srgbClr val="008000"/>
                </a:solidFill>
                <a:ea typeface="ＭＳ Ｐゴシック" panose="020B0600070205080204" pitchFamily="34" charset="-128"/>
              </a:rPr>
              <a:t> 5</a:t>
            </a:r>
            <a:r>
              <a:rPr lang="it-IT" altLang="it-IT" b="1">
                <a:solidFill>
                  <a:srgbClr val="000000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90 : 30 = 3	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18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: </a:t>
            </a:r>
            <a:r>
              <a:rPr lang="it-IT" altLang="it-IT" b="1">
                <a:solidFill>
                  <a:srgbClr val="008000"/>
                </a:solidFill>
                <a:ea typeface="ＭＳ Ｐゴシック" panose="020B0600070205080204" pitchFamily="34" charset="-128"/>
              </a:rPr>
              <a:t>3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: (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6</a:t>
            </a:r>
            <a:r>
              <a:rPr lang="it-IT" altLang="it-IT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:</a:t>
            </a:r>
            <a:r>
              <a:rPr lang="it-IT" altLang="it-IT" b="1">
                <a:solidFill>
                  <a:srgbClr val="008000"/>
                </a:solidFill>
                <a:ea typeface="ＭＳ Ｐゴシック" panose="020B0600070205080204" pitchFamily="34" charset="-128"/>
              </a:rPr>
              <a:t> 3</a:t>
            </a:r>
            <a:r>
              <a:rPr lang="it-IT" altLang="it-IT" b="1">
                <a:solidFill>
                  <a:srgbClr val="000000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6 : 2 = 3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36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u="sng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4580" name="Immagine 5" descr="logo LATTES OK nero.jpg">
            <a:extLst>
              <a:ext uri="{FF2B5EF4-FFF2-40B4-BE49-F238E27FC236}">
                <a16:creationId xmlns:a16="http://schemas.microsoft.com/office/drawing/2014/main" id="{A53562C5-8B69-D48C-D0BE-01A690857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4" descr="foglio quadretti.psd">
            <a:extLst>
              <a:ext uri="{FF2B5EF4-FFF2-40B4-BE49-F238E27FC236}">
                <a16:creationId xmlns:a16="http://schemas.microsoft.com/office/drawing/2014/main" id="{EF3F73F6-BBE2-DAEF-CE41-083AFC93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itolo 1">
            <a:extLst>
              <a:ext uri="{FF2B5EF4-FFF2-40B4-BE49-F238E27FC236}">
                <a16:creationId xmlns:a16="http://schemas.microsoft.com/office/drawing/2014/main" id="{AF5F1745-18B0-7F98-B7CA-4C367905B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Proprietà della divisione</a:t>
            </a:r>
          </a:p>
        </p:txBody>
      </p:sp>
      <p:sp>
        <p:nvSpPr>
          <p:cNvPr id="25603" name="Sottotitolo 2">
            <a:extLst>
              <a:ext uri="{FF2B5EF4-FFF2-40B4-BE49-F238E27FC236}">
                <a16:creationId xmlns:a16="http://schemas.microsoft.com/office/drawing/2014/main" id="{E21576D7-E297-5698-9851-E49E52EC0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484313"/>
            <a:ext cx="7777162" cy="4824412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PROPRIETÀ DISTRIBUTIVA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Per dividere una somma (o una differenza) indicata per un numero, basta dividere (se possibile) ciascun termine per quel numero e addizionare (o sottrarre) i quozienti ottenuti.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Data la divisione: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36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48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:</a:t>
            </a: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12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 84 : 12 = 7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applichiamo la proprietà distributiva:</a:t>
            </a:r>
            <a:endParaRPr lang="it-IT" altLang="it-IT" sz="36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36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: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12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) + (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48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: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12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= 3 + 4 = 7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Data la divisione: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108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–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36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:</a:t>
            </a: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12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 72 : 12 = 6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applichiamo la proprietà distributiva:</a:t>
            </a:r>
            <a:endParaRPr lang="it-IT" altLang="it-IT" sz="36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80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108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: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12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) – (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36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: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12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= 9 – 3 = 6 </a:t>
            </a: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u="sng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5604" name="Immagine 5" descr="logo LATTES OK nero.jpg">
            <a:extLst>
              <a:ext uri="{FF2B5EF4-FFF2-40B4-BE49-F238E27FC236}">
                <a16:creationId xmlns:a16="http://schemas.microsoft.com/office/drawing/2014/main" id="{DA4AADC7-9844-C6DE-3076-AEDA86D31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magine 4" descr="foglio quadretti.psd">
            <a:extLst>
              <a:ext uri="{FF2B5EF4-FFF2-40B4-BE49-F238E27FC236}">
                <a16:creationId xmlns:a16="http://schemas.microsoft.com/office/drawing/2014/main" id="{FC58506F-75D4-1FD2-DC92-02368A738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olo 1">
            <a:extLst>
              <a:ext uri="{FF2B5EF4-FFF2-40B4-BE49-F238E27FC236}">
                <a16:creationId xmlns:a16="http://schemas.microsoft.com/office/drawing/2014/main" id="{938561AC-019B-7E2A-4E67-03068C026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386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Zero e uno nelle quattro operazioni</a:t>
            </a:r>
          </a:p>
        </p:txBody>
      </p:sp>
      <p:sp>
        <p:nvSpPr>
          <p:cNvPr id="26627" name="Sottotitolo 2">
            <a:extLst>
              <a:ext uri="{FF2B5EF4-FFF2-40B4-BE49-F238E27FC236}">
                <a16:creationId xmlns:a16="http://schemas.microsoft.com/office/drawing/2014/main" id="{FC77E45A-78A5-322B-8AD3-967D72EB9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268413"/>
            <a:ext cx="7777162" cy="568960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ADDIZIONE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Se uno dei due addendi è 0, la somma è uguale all’altro addendo: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+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7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7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	  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7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7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800000"/>
                </a:solidFill>
                <a:ea typeface="ＭＳ Ｐゴシック" panose="020B0600070205080204" pitchFamily="34" charset="-128"/>
              </a:rPr>
              <a:t>0 è l’elemento neutro dell’addizione</a:t>
            </a:r>
            <a:r>
              <a:rPr lang="it-IT" altLang="it-IT" sz="2000">
                <a:solidFill>
                  <a:srgbClr val="800000"/>
                </a:solidFill>
                <a:ea typeface="ＭＳ Ｐゴシック" panose="020B0600070205080204" pitchFamily="34" charset="-128"/>
              </a:rPr>
              <a:t>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SOTTRAZIONE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differenza fra due numeri uguali è 0: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rgbClr val="0070C0"/>
                </a:solidFill>
                <a:ea typeface="ＭＳ Ｐゴシック" panose="020B0600070205080204" pitchFamily="34" charset="-128"/>
              </a:rPr>
              <a:t>23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–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rgbClr val="0070C0"/>
                </a:solidFill>
                <a:ea typeface="ＭＳ Ｐゴシック" panose="020B0600070205080204" pitchFamily="34" charset="-128"/>
              </a:rPr>
              <a:t>23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MOLTIPLICAZIONE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Se uno dei due fattori è 1, il prodotto è uguale all’altro fattore: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1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x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7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7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	  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7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x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1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7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800000"/>
                </a:solidFill>
                <a:ea typeface="ＭＳ Ｐゴシック" panose="020B0600070205080204" pitchFamily="34" charset="-128"/>
              </a:rPr>
              <a:t>1 è l’elemento neutro della moltiplicazione.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Se uno dei due fattori è 0, il prodotto è uguale a 0: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rgbClr val="80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rgbClr val="0070C0"/>
                </a:solidFill>
                <a:ea typeface="ＭＳ Ｐゴシック" panose="020B0600070205080204" pitchFamily="34" charset="-128"/>
              </a:rPr>
              <a:t>7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	   </a:t>
            </a:r>
            <a:r>
              <a:rPr lang="it-IT" altLang="it-IT" b="1">
                <a:solidFill>
                  <a:srgbClr val="0070C0"/>
                </a:solidFill>
                <a:ea typeface="ＭＳ Ｐゴシック" panose="020B0600070205080204" pitchFamily="34" charset="-128"/>
              </a:rPr>
              <a:t>7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800000"/>
                </a:solidFill>
                <a:ea typeface="ＭＳ Ｐゴシック" panose="020B0600070205080204" pitchFamily="34" charset="-128"/>
              </a:rPr>
              <a:t>0 è l’elemento assorbente della moltiplicazione.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3600" b="1">
              <a:solidFill>
                <a:srgbClr val="3366FF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36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u="sng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6628" name="Immagine 5" descr="logo LATTES OK nero.jpg">
            <a:extLst>
              <a:ext uri="{FF2B5EF4-FFF2-40B4-BE49-F238E27FC236}">
                <a16:creationId xmlns:a16="http://schemas.microsoft.com/office/drawing/2014/main" id="{79A23089-E456-BE75-8D9A-8C8E22F63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4" descr="foglio quadretti.psd">
            <a:extLst>
              <a:ext uri="{FF2B5EF4-FFF2-40B4-BE49-F238E27FC236}">
                <a16:creationId xmlns:a16="http://schemas.microsoft.com/office/drawing/2014/main" id="{067D3B31-9FC0-16AC-5DD8-00B6B8C71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olo 1">
            <a:extLst>
              <a:ext uri="{FF2B5EF4-FFF2-40B4-BE49-F238E27FC236}">
                <a16:creationId xmlns:a16="http://schemas.microsoft.com/office/drawing/2014/main" id="{4A6AB639-2143-013D-8AC5-3740EA119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Zero e uno nelle quattro operazioni</a:t>
            </a:r>
          </a:p>
        </p:txBody>
      </p:sp>
      <p:sp>
        <p:nvSpPr>
          <p:cNvPr id="27651" name="Sottotitolo 2">
            <a:extLst>
              <a:ext uri="{FF2B5EF4-FFF2-40B4-BE49-F238E27FC236}">
                <a16:creationId xmlns:a16="http://schemas.microsoft.com/office/drawing/2014/main" id="{A2F46A03-8D89-F084-CBE4-772F70B4B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268413"/>
            <a:ext cx="7848600" cy="568960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DIVISIONE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latin typeface="Wingdings" pitchFamily="2" charset="2"/>
                <a:ea typeface="ＭＳ Ｐゴシック" panose="020B0600070205080204" pitchFamily="34" charset="-128"/>
                <a:sym typeface="Wingdings" pitchFamily="2" charset="2"/>
              </a:rPr>
              <a:t>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Se il dividendo è uguale al divisore il quoziente è 1: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17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: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17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1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	 	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infatti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 	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1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 17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 17 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latin typeface="Wingdings" pitchFamily="2" charset="2"/>
                <a:ea typeface="ＭＳ Ｐゴシック" panose="020B0600070205080204" pitchFamily="34" charset="-128"/>
                <a:sym typeface="Wingdings" pitchFamily="2" charset="2"/>
              </a:rPr>
              <a:t>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Se il divisore è 1 il quoziente è uguale al dividendo. 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23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: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1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23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		</a:t>
            </a:r>
            <a:r>
              <a:rPr lang="it-IT" altLang="it-IT" sz="2000">
                <a:solidFill>
                  <a:srgbClr val="800000"/>
                </a:solidFill>
                <a:ea typeface="ＭＳ Ｐゴシック" panose="020B0600070205080204" pitchFamily="34" charset="-128"/>
              </a:rPr>
              <a:t>infatti  	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23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1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b="1">
                <a:solidFill>
                  <a:srgbClr val="3366FF"/>
                </a:solidFill>
                <a:ea typeface="ＭＳ Ｐゴシック" panose="020B0600070205080204" pitchFamily="34" charset="-128"/>
              </a:rPr>
              <a:t>23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endParaRPr lang="it-IT" altLang="it-IT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latin typeface="Wingdings" pitchFamily="2" charset="2"/>
                <a:ea typeface="ＭＳ Ｐゴシック" panose="020B0600070205080204" pitchFamily="34" charset="-128"/>
                <a:sym typeface="Wingdings" pitchFamily="2" charset="2"/>
              </a:rPr>
              <a:t>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Se il dividendo è 0 e il divisore è diverso da 0, il quoziente è uguale a 0: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: </a:t>
            </a:r>
            <a:r>
              <a:rPr lang="it-IT" altLang="it-IT" b="1">
                <a:solidFill>
                  <a:srgbClr val="0070C0"/>
                </a:solidFill>
                <a:ea typeface="ＭＳ Ｐゴシック" panose="020B0600070205080204" pitchFamily="34" charset="-128"/>
              </a:rPr>
              <a:t>31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=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	   	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infatti</a:t>
            </a: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 	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 x </a:t>
            </a:r>
            <a:r>
              <a:rPr lang="it-IT" altLang="it-IT" b="1">
                <a:solidFill>
                  <a:srgbClr val="0070C0"/>
                </a:solidFill>
                <a:ea typeface="ＭＳ Ｐゴシック" panose="020B0600070205080204" pitchFamily="34" charset="-128"/>
              </a:rPr>
              <a:t>31 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=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latin typeface="Wingdings" pitchFamily="2" charset="2"/>
                <a:ea typeface="ＭＳ Ｐゴシック" panose="020B0600070205080204" pitchFamily="34" charset="-128"/>
                <a:sym typeface="Wingdings" pitchFamily="2" charset="2"/>
              </a:rPr>
              <a:t>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Se  il divisore è 0 e il dividendo è diverso da 0, il quoziente non esiste: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80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9 : 0 = </a:t>
            </a:r>
            <a:r>
              <a:rPr lang="it-IT" altLang="it-IT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impossibile</a:t>
            </a:r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	 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rgbClr val="800000"/>
                </a:solidFill>
                <a:ea typeface="ＭＳ Ｐゴシック" panose="020B0600070205080204" pitchFamily="34" charset="-128"/>
              </a:rPr>
              <a:t>  Infatti non esiste un numero che moltiplicato per 0 dia per risultato 9.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latin typeface="Wingdings" pitchFamily="2" charset="2"/>
                <a:ea typeface="ＭＳ Ｐゴシック" panose="020B0600070205080204" pitchFamily="34" charset="-128"/>
                <a:sym typeface="Wingdings" pitchFamily="2" charset="2"/>
              </a:rPr>
              <a:t>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Se il dividendo e il divisore sono uguali a 0, il quoziente è indeterminato: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b="1">
                <a:solidFill>
                  <a:schemeClr val="tx1"/>
                </a:solidFill>
                <a:ea typeface="ＭＳ Ｐゴシック" panose="020B0600070205080204" pitchFamily="34" charset="-128"/>
              </a:rPr>
              <a:t>0 : 0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 </a:t>
            </a:r>
            <a:r>
              <a:rPr lang="it-IT" altLang="it-IT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indeterminato</a:t>
            </a:r>
            <a:endParaRPr lang="it-IT" altLang="it-IT" sz="280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rgbClr val="800000"/>
                </a:solidFill>
                <a:ea typeface="ＭＳ Ｐゴシック" panose="020B0600070205080204" pitchFamily="34" charset="-128"/>
              </a:rPr>
              <a:t>  Infatti qualunque numero moltiplicato per 0 dà per risultato 0.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3600" b="1">
              <a:solidFill>
                <a:srgbClr val="3366FF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rgbClr val="8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36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u="sng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7652" name="Immagine 5" descr="logo LATTES OK nero.jpg">
            <a:extLst>
              <a:ext uri="{FF2B5EF4-FFF2-40B4-BE49-F238E27FC236}">
                <a16:creationId xmlns:a16="http://schemas.microsoft.com/office/drawing/2014/main" id="{93F7D439-EB95-7DB3-3D1B-B5F0C5AF2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magine 4" descr="foglio quadretti.psd">
            <a:extLst>
              <a:ext uri="{FF2B5EF4-FFF2-40B4-BE49-F238E27FC236}">
                <a16:creationId xmlns:a16="http://schemas.microsoft.com/office/drawing/2014/main" id="{D8F29707-E52F-815F-ED1C-DC2F0EA8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olo 1">
            <a:extLst>
              <a:ext uri="{FF2B5EF4-FFF2-40B4-BE49-F238E27FC236}">
                <a16:creationId xmlns:a16="http://schemas.microsoft.com/office/drawing/2014/main" id="{F335F32A-7839-7C9F-125A-23F6FFF4F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386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Addizione</a:t>
            </a:r>
          </a:p>
        </p:txBody>
      </p:sp>
      <p:sp>
        <p:nvSpPr>
          <p:cNvPr id="15363" name="Sottotitolo 2">
            <a:extLst>
              <a:ext uri="{FF2B5EF4-FFF2-40B4-BE49-F238E27FC236}">
                <a16:creationId xmlns:a16="http://schemas.microsoft.com/office/drawing/2014/main" id="{59ACC0A8-C89C-26C9-08BC-6EFFD109C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484313"/>
            <a:ext cx="7561262" cy="4752975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L’</a:t>
            </a:r>
            <a:r>
              <a:rPr lang="it-IT" altLang="ja-JP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addizione</a:t>
            </a:r>
            <a:r>
              <a:rPr lang="it-IT" altLang="ja-JP" sz="2000">
                <a:solidFill>
                  <a:schemeClr val="tx1"/>
                </a:solidFill>
                <a:ea typeface="ＭＳ Ｐゴシック" panose="020B0600070205080204" pitchFamily="34" charset="-128"/>
              </a:rPr>
              <a:t> è l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’</a:t>
            </a:r>
            <a:r>
              <a:rPr lang="it-IT" altLang="ja-JP" sz="2000">
                <a:solidFill>
                  <a:schemeClr val="tx1"/>
                </a:solidFill>
                <a:ea typeface="ＭＳ Ｐゴシック" panose="020B0600070205080204" pitchFamily="34" charset="-128"/>
              </a:rPr>
              <a:t>operazione aritmetica che associa a due numeri un terzo numero che si ottiene contando di seguito al primo tante unità quante ne indica il secondo.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2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+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5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accent1"/>
                </a:solidFill>
                <a:ea typeface="ＭＳ Ｐゴシック" panose="020B0600070205080204" pitchFamily="34" charset="-128"/>
              </a:rPr>
              <a:t>7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I termini si dicono 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addendi</a:t>
            </a:r>
            <a:r>
              <a:rPr lang="it-IT" altLang="it-IT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e il risultato è la </a:t>
            </a:r>
            <a:r>
              <a:rPr lang="it-IT" altLang="it-IT" sz="2000" b="1">
                <a:solidFill>
                  <a:srgbClr val="4F81BD"/>
                </a:solidFill>
                <a:ea typeface="ＭＳ Ｐゴシック" panose="020B0600070205080204" pitchFamily="34" charset="-128"/>
              </a:rPr>
              <a:t>somma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L’addizione può essere rappresentata sulla retta numerica orientata: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Dopo il primo addendo (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2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) ci si sposta verso destra di tante unità quante ne indica il secondo addendo (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5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): il punto di arrivo corrisponde alla somma (</a:t>
            </a:r>
            <a:r>
              <a:rPr lang="it-IT" altLang="it-IT" sz="2000" b="1">
                <a:solidFill>
                  <a:srgbClr val="4F81BD"/>
                </a:solidFill>
                <a:ea typeface="ＭＳ Ｐゴシック" panose="020B0600070205080204" pitchFamily="34" charset="-128"/>
              </a:rPr>
              <a:t>7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).</a:t>
            </a:r>
          </a:p>
          <a:p>
            <a:pPr algn="l" eaLnBrk="1" hangingPunct="1"/>
            <a:endParaRPr lang="it-IT" altLang="it-IT" sz="20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s-IS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it-IT" altLang="it-IT" sz="16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5364" name="Immagine 5" descr="logo LATTES OK nero.jpg">
            <a:extLst>
              <a:ext uri="{FF2B5EF4-FFF2-40B4-BE49-F238E27FC236}">
                <a16:creationId xmlns:a16="http://schemas.microsoft.com/office/drawing/2014/main" id="{F497051D-D2B2-59CD-15DA-0D07C6AE5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magine 2" descr="addizione1.jpg">
            <a:extLst>
              <a:ext uri="{FF2B5EF4-FFF2-40B4-BE49-F238E27FC236}">
                <a16:creationId xmlns:a16="http://schemas.microsoft.com/office/drawing/2014/main" id="{B0BBF745-6123-717C-650F-DD7696C34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149725"/>
            <a:ext cx="60309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magine 4" descr="foglio quadretti.psd">
            <a:extLst>
              <a:ext uri="{FF2B5EF4-FFF2-40B4-BE49-F238E27FC236}">
                <a16:creationId xmlns:a16="http://schemas.microsoft.com/office/drawing/2014/main" id="{6B5EEBB5-3A85-BBE9-9DDC-9B15C1743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olo 1">
            <a:extLst>
              <a:ext uri="{FF2B5EF4-FFF2-40B4-BE49-F238E27FC236}">
                <a16:creationId xmlns:a16="http://schemas.microsoft.com/office/drawing/2014/main" id="{D34C1885-FC14-E8E7-FFEA-AC05F9BFC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Proprietà dell’addizione</a:t>
            </a:r>
          </a:p>
        </p:txBody>
      </p:sp>
      <p:sp>
        <p:nvSpPr>
          <p:cNvPr id="16387" name="Sottotitolo 2">
            <a:extLst>
              <a:ext uri="{FF2B5EF4-FFF2-40B4-BE49-F238E27FC236}">
                <a16:creationId xmlns:a16="http://schemas.microsoft.com/office/drawing/2014/main" id="{4C72D799-86E5-0162-FE24-E5F289AAD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484313"/>
            <a:ext cx="7777162" cy="4968875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L’addizione gode di due proprietà utili per svolgere i calcoli: 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</a:t>
            </a: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proprietà commutativa 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e</a:t>
            </a: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</a:t>
            </a: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 proprietà associativa.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PROPRIETÀ COMMUTATIVA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somma di più addendi non cambia se si cambia l’ordine degli addendi.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3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21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17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= 24 + 17 = 41		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3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17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21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= 20 + 21 = 41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PROPRIETÀ ASSOCIATIVA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somma di tre o più addendi non cambia se a due o più di essi si sostituisce la loro somma.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64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chemeClr val="accent1"/>
                </a:solidFill>
                <a:ea typeface="ＭＳ Ｐゴシック" panose="020B0600070205080204" pitchFamily="34" charset="-128"/>
              </a:rPr>
              <a:t>37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13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= 101 + 13 = 114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64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(</a:t>
            </a:r>
            <a:r>
              <a:rPr lang="it-IT" altLang="it-IT" sz="3600" b="1">
                <a:solidFill>
                  <a:srgbClr val="4F81BD"/>
                </a:solidFill>
                <a:ea typeface="ＭＳ Ｐゴシック" panose="020B0600070205080204" pitchFamily="34" charset="-128"/>
              </a:rPr>
              <a:t>37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13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) = 64 + 50 = 114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 u="sng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6388" name="Immagine 5" descr="logo LATTES OK nero.jpg">
            <a:extLst>
              <a:ext uri="{FF2B5EF4-FFF2-40B4-BE49-F238E27FC236}">
                <a16:creationId xmlns:a16="http://schemas.microsoft.com/office/drawing/2014/main" id="{97A8C728-5691-D734-0946-5A9E51789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magine 4" descr="foglio quadretti.psd">
            <a:extLst>
              <a:ext uri="{FF2B5EF4-FFF2-40B4-BE49-F238E27FC236}">
                <a16:creationId xmlns:a16="http://schemas.microsoft.com/office/drawing/2014/main" id="{AD0146B1-6147-F4A1-00E9-C8E7E76E4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olo 1">
            <a:extLst>
              <a:ext uri="{FF2B5EF4-FFF2-40B4-BE49-F238E27FC236}">
                <a16:creationId xmlns:a16="http://schemas.microsoft.com/office/drawing/2014/main" id="{4527EEAC-DA63-C57C-4107-981A1C37D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Sottrazione</a:t>
            </a:r>
          </a:p>
        </p:txBody>
      </p:sp>
      <p:sp>
        <p:nvSpPr>
          <p:cNvPr id="17411" name="Sottotitolo 2">
            <a:extLst>
              <a:ext uri="{FF2B5EF4-FFF2-40B4-BE49-F238E27FC236}">
                <a16:creationId xmlns:a16="http://schemas.microsoft.com/office/drawing/2014/main" id="{3E95E269-9DC4-49BE-C51F-2538C5216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628775"/>
            <a:ext cx="7561262" cy="1871663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</a:t>
            </a: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sottrazione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 è l’operazione aritmetica che associa a due numeri quel terzo numero, se esiste, che addizionato al secondo dà per somma il primo.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9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–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4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accent1"/>
                </a:solidFill>
                <a:ea typeface="ＭＳ Ｐゴシック" panose="020B0600070205080204" pitchFamily="34" charset="-128"/>
              </a:rPr>
              <a:t>5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I termini si dicono 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minuendo 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e </a:t>
            </a:r>
            <a:r>
              <a:rPr lang="it-IT" altLang="it-IT" sz="2000" b="1">
                <a:solidFill>
                  <a:srgbClr val="008000"/>
                </a:solidFill>
                <a:ea typeface="ＭＳ Ｐゴシック" panose="020B0600070205080204" pitchFamily="34" charset="-128"/>
              </a:rPr>
              <a:t>sottraendo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 e il risultato è la </a:t>
            </a:r>
            <a:r>
              <a:rPr lang="it-IT" altLang="it-IT" sz="2000" b="1">
                <a:solidFill>
                  <a:srgbClr val="4F81BD"/>
                </a:solidFill>
                <a:ea typeface="ＭＳ Ｐゴシック" panose="020B0600070205080204" pitchFamily="34" charset="-128"/>
              </a:rPr>
              <a:t>differenza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sottrazione può essere rappresentata sulla retta numerica orientata: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Si parte dal minuendo (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9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) e ci si sposta verso sinistra di tante unità quante ne indica il sottraendo (</a:t>
            </a:r>
            <a:r>
              <a:rPr lang="it-IT" altLang="it-IT" sz="2000" b="1">
                <a:solidFill>
                  <a:srgbClr val="008000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): il punto di arrivo corrisponde alla differenza (</a:t>
            </a:r>
            <a:r>
              <a:rPr lang="it-IT" altLang="it-IT" sz="2000" b="1">
                <a:solidFill>
                  <a:srgbClr val="4F81BD"/>
                </a:solidFill>
                <a:ea typeface="ＭＳ Ｐゴシック" panose="020B0600070205080204" pitchFamily="34" charset="-128"/>
              </a:rPr>
              <a:t>5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).</a:t>
            </a:r>
          </a:p>
          <a:p>
            <a:pPr algn="l" eaLnBrk="1" hangingPunct="1"/>
            <a:endParaRPr lang="it-IT" altLang="it-IT" sz="20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s-IS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it-IT" altLang="it-IT" sz="16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7412" name="Immagine 5" descr="logo LATTES OK nero.jpg">
            <a:extLst>
              <a:ext uri="{FF2B5EF4-FFF2-40B4-BE49-F238E27FC236}">
                <a16:creationId xmlns:a16="http://schemas.microsoft.com/office/drawing/2014/main" id="{2712BCDB-BF54-1814-47C9-ADA47C45E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magine 2" descr="sottrazione1.jpg">
            <a:extLst>
              <a:ext uri="{FF2B5EF4-FFF2-40B4-BE49-F238E27FC236}">
                <a16:creationId xmlns:a16="http://schemas.microsoft.com/office/drawing/2014/main" id="{1581621F-210D-5053-66C0-05F6B4DB2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221163"/>
            <a:ext cx="50927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4" descr="foglio quadretti.psd">
            <a:extLst>
              <a:ext uri="{FF2B5EF4-FFF2-40B4-BE49-F238E27FC236}">
                <a16:creationId xmlns:a16="http://schemas.microsoft.com/office/drawing/2014/main" id="{C6E4EADD-CEF0-FF04-2FAC-8C92BC42B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olo 1">
            <a:extLst>
              <a:ext uri="{FF2B5EF4-FFF2-40B4-BE49-F238E27FC236}">
                <a16:creationId xmlns:a16="http://schemas.microsoft.com/office/drawing/2014/main" id="{5A622DD0-385D-52C7-A4BA-929310FB8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386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Proprietà della sottrazione</a:t>
            </a:r>
          </a:p>
        </p:txBody>
      </p:sp>
      <p:sp>
        <p:nvSpPr>
          <p:cNvPr id="18435" name="Sottotitolo 2">
            <a:extLst>
              <a:ext uri="{FF2B5EF4-FFF2-40B4-BE49-F238E27FC236}">
                <a16:creationId xmlns:a16="http://schemas.microsoft.com/office/drawing/2014/main" id="{2381562A-19A3-8FF5-07CB-72DC975F6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628775"/>
            <a:ext cx="7632700" cy="1728788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sottrazione gode di una sola proprietà, la proprietà invariantiva.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PROPRIETÀ INVARIANTIVA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Aggiungendo o togliendo, se è possibile, uno stesso numero sia al minuendo sia al sottraendo di una sottrazione, la differenza non cambia.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26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– </a:t>
            </a:r>
            <a:r>
              <a:rPr lang="it-IT" altLang="it-IT" sz="3600" b="1">
                <a:solidFill>
                  <a:schemeClr val="accent1"/>
                </a:solidFill>
                <a:ea typeface="ＭＳ Ｐゴシック" panose="020B0600070205080204" pitchFamily="34" charset="-128"/>
              </a:rPr>
              <a:t>8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 = 18		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26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) – (</a:t>
            </a:r>
            <a:r>
              <a:rPr lang="it-IT" altLang="it-IT" sz="3600" b="1">
                <a:solidFill>
                  <a:srgbClr val="4F81BD"/>
                </a:solidFill>
                <a:ea typeface="ＭＳ Ｐゴシック" panose="020B0600070205080204" pitchFamily="34" charset="-128"/>
              </a:rPr>
              <a:t>8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) = 18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26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– 6) – (</a:t>
            </a:r>
            <a:r>
              <a:rPr lang="it-IT" altLang="it-IT" sz="3600" b="1">
                <a:solidFill>
                  <a:srgbClr val="4F81BD"/>
                </a:solidFill>
                <a:ea typeface="ＭＳ Ｐゴシック" panose="020B0600070205080204" pitchFamily="34" charset="-128"/>
              </a:rPr>
              <a:t>8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– 6) = 18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u="sng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8436" name="Immagine 5" descr="logo LATTES OK nero.jpg">
            <a:extLst>
              <a:ext uri="{FF2B5EF4-FFF2-40B4-BE49-F238E27FC236}">
                <a16:creationId xmlns:a16="http://schemas.microsoft.com/office/drawing/2014/main" id="{3CDA60BE-E3E6-00E4-0514-E40B45FBE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4" descr="foglio quadretti.psd">
            <a:extLst>
              <a:ext uri="{FF2B5EF4-FFF2-40B4-BE49-F238E27FC236}">
                <a16:creationId xmlns:a16="http://schemas.microsoft.com/office/drawing/2014/main" id="{F5D390B3-B884-1E18-F5C3-6BAE143A3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olo 1">
            <a:extLst>
              <a:ext uri="{FF2B5EF4-FFF2-40B4-BE49-F238E27FC236}">
                <a16:creationId xmlns:a16="http://schemas.microsoft.com/office/drawing/2014/main" id="{8E726E1A-D4B8-B40A-09BE-6526EDA65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Moltiplicazione</a:t>
            </a:r>
          </a:p>
        </p:txBody>
      </p:sp>
      <p:sp>
        <p:nvSpPr>
          <p:cNvPr id="19459" name="Sottotitolo 2">
            <a:extLst>
              <a:ext uri="{FF2B5EF4-FFF2-40B4-BE49-F238E27FC236}">
                <a16:creationId xmlns:a16="http://schemas.microsoft.com/office/drawing/2014/main" id="{D2FD9840-4583-F145-1DD7-15781224C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628775"/>
            <a:ext cx="7561262" cy="1871663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</a:t>
            </a: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moltiplicazione 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è l’operazione aritmetica che associa a due numeri un terzo numero che si ottiene addizionando tanti addendi uguali al primo quante sono le unità del secondo.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5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3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5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+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5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+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5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15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I termini si dicono 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fattori 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e il risultato è il </a:t>
            </a:r>
            <a:r>
              <a:rPr lang="it-IT" altLang="it-IT" sz="2000" b="1">
                <a:solidFill>
                  <a:srgbClr val="3366FF"/>
                </a:solidFill>
                <a:ea typeface="ＭＳ Ｐゴシック" panose="020B0600070205080204" pitchFamily="34" charset="-128"/>
              </a:rPr>
              <a:t>prodotto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moltiplicazione può essere rappresentata sulla retta numerica orientata: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Si parte da </a:t>
            </a: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0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 e si procede verso destra come per l’addizione compiendo 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3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 salti di ampiezza 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5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: il punto di arrivo corrisponde al prodotto </a:t>
            </a:r>
            <a:r>
              <a:rPr lang="it-IT" altLang="it-IT" sz="2000" b="1">
                <a:solidFill>
                  <a:srgbClr val="3366FF"/>
                </a:solidFill>
                <a:ea typeface="ＭＳ Ｐゴシック" panose="020B0600070205080204" pitchFamily="34" charset="-128"/>
              </a:rPr>
              <a:t>15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 algn="l" eaLnBrk="1" hangingPunct="1"/>
            <a:endParaRPr lang="it-IT" altLang="it-IT" sz="20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s-IS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it-IT" altLang="it-IT" sz="16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9460" name="Immagine 5" descr="logo LATTES OK nero.jpg">
            <a:extLst>
              <a:ext uri="{FF2B5EF4-FFF2-40B4-BE49-F238E27FC236}">
                <a16:creationId xmlns:a16="http://schemas.microsoft.com/office/drawing/2014/main" id="{E685D78D-FDC6-BBEA-CD6F-F25FF6E3F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magine 2" descr="moltiplica1.jpg">
            <a:extLst>
              <a:ext uri="{FF2B5EF4-FFF2-40B4-BE49-F238E27FC236}">
                <a16:creationId xmlns:a16="http://schemas.microsoft.com/office/drawing/2014/main" id="{A8E682CF-8498-20CE-7FCB-E2C74EB92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4581525"/>
            <a:ext cx="47323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4" descr="foglio quadretti.psd">
            <a:extLst>
              <a:ext uri="{FF2B5EF4-FFF2-40B4-BE49-F238E27FC236}">
                <a16:creationId xmlns:a16="http://schemas.microsoft.com/office/drawing/2014/main" id="{53982F69-C9BF-5F15-63B8-EC92718D1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olo 1">
            <a:extLst>
              <a:ext uri="{FF2B5EF4-FFF2-40B4-BE49-F238E27FC236}">
                <a16:creationId xmlns:a16="http://schemas.microsoft.com/office/drawing/2014/main" id="{D97ADAD0-4B61-B95F-8309-8679F2B27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Proprietà della moltiplicazione</a:t>
            </a:r>
          </a:p>
        </p:txBody>
      </p:sp>
      <p:sp>
        <p:nvSpPr>
          <p:cNvPr id="20483" name="Sottotitolo 2">
            <a:extLst>
              <a:ext uri="{FF2B5EF4-FFF2-40B4-BE49-F238E27FC236}">
                <a16:creationId xmlns:a16="http://schemas.microsoft.com/office/drawing/2014/main" id="{07747043-3F27-08BB-22AA-13054C0CD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484313"/>
            <a:ext cx="7777162" cy="187325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moltiplicazione gode di alcune proprietà. 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PROPRIETÀ COMMUTATIVA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Il prodotto non cambia se si cambia l’ordine dei fattori.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6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x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x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25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= 24 x 25 = 600		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6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x (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25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= 6 x 100 = 600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PROPRIETÀ ASSOCIATIVA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Il prodotto di più fattori non cambia se a due o più di essi si sostituisce il loro prodotto.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25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x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12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= 25 x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x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3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= 100 x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3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= 300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 u="sng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0484" name="Immagine 5" descr="logo LATTES OK nero.jpg">
            <a:extLst>
              <a:ext uri="{FF2B5EF4-FFF2-40B4-BE49-F238E27FC236}">
                <a16:creationId xmlns:a16="http://schemas.microsoft.com/office/drawing/2014/main" id="{5FB70F9A-C937-35B4-FF54-7B98B8686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4" descr="foglio quadretti.psd">
            <a:extLst>
              <a:ext uri="{FF2B5EF4-FFF2-40B4-BE49-F238E27FC236}">
                <a16:creationId xmlns:a16="http://schemas.microsoft.com/office/drawing/2014/main" id="{58F6683F-E154-38A9-F739-5FF4BB21B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olo 1">
            <a:extLst>
              <a:ext uri="{FF2B5EF4-FFF2-40B4-BE49-F238E27FC236}">
                <a16:creationId xmlns:a16="http://schemas.microsoft.com/office/drawing/2014/main" id="{D128EB3A-09D2-94AC-2DA5-795D49DF9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Proprietà della moltiplicazione</a:t>
            </a:r>
          </a:p>
        </p:txBody>
      </p:sp>
      <p:sp>
        <p:nvSpPr>
          <p:cNvPr id="21507" name="Sottotitolo 2">
            <a:extLst>
              <a:ext uri="{FF2B5EF4-FFF2-40B4-BE49-F238E27FC236}">
                <a16:creationId xmlns:a16="http://schemas.microsoft.com/office/drawing/2014/main" id="{A46D2BAB-8167-2285-38FC-8C260ED66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484313"/>
            <a:ext cx="7777162" cy="187325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PROPRIETÀ DISTRIBUTIVA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Per moltiplicare una somma (o una differenza) per un numero si può moltiplicare per quel numero ciascun termine e poi addizionare (o sottrarre) i prodotti ottenuti.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3600" b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6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x 3 = 10 x 3 = 30		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6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x 3)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+ (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 x 3) = 18 + 12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 30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36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12 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  <a:sym typeface="Symbol" pitchFamily="2" charset="2"/>
              </a:rPr>
              <a:t>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)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x 3 = 8 x 3 = 24		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12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 x 3)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  <a:sym typeface="Symbol" pitchFamily="2" charset="2"/>
              </a:rPr>
              <a:t>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 (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 x 3) = 36 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  <a:sym typeface="Symbol" pitchFamily="2" charset="2"/>
              </a:rPr>
              <a:t></a:t>
            </a:r>
            <a:r>
              <a:rPr lang="it-IT" altLang="it-IT" sz="3600" b="1">
                <a:solidFill>
                  <a:srgbClr val="000000"/>
                </a:solidFill>
                <a:ea typeface="ＭＳ Ｐゴシック" panose="020B0600070205080204" pitchFamily="34" charset="-128"/>
              </a:rPr>
              <a:t> 12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 24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36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u="sng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1508" name="Immagine 5" descr="logo LATTES OK nero.jpg">
            <a:extLst>
              <a:ext uri="{FF2B5EF4-FFF2-40B4-BE49-F238E27FC236}">
                <a16:creationId xmlns:a16="http://schemas.microsoft.com/office/drawing/2014/main" id="{33363C5F-2880-E1B2-DCDA-669A37614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4" descr="foglio quadretti.psd">
            <a:extLst>
              <a:ext uri="{FF2B5EF4-FFF2-40B4-BE49-F238E27FC236}">
                <a16:creationId xmlns:a16="http://schemas.microsoft.com/office/drawing/2014/main" id="{E013A2CB-0F88-4769-DB75-410EB48DB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olo 1">
            <a:extLst>
              <a:ext uri="{FF2B5EF4-FFF2-40B4-BE49-F238E27FC236}">
                <a16:creationId xmlns:a16="http://schemas.microsoft.com/office/drawing/2014/main" id="{C3D1E32D-C6B0-3664-A628-913D7F574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557212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 </a:t>
            </a:r>
            <a:r>
              <a:rPr lang="it-IT" altLang="it-IT" b="1">
                <a:solidFill>
                  <a:srgbClr val="953735"/>
                </a:solidFill>
                <a:ea typeface="ＭＳ Ｐゴシック" panose="020B0600070205080204" pitchFamily="34" charset="-128"/>
              </a:rPr>
              <a:t>Divisione</a:t>
            </a:r>
          </a:p>
        </p:txBody>
      </p:sp>
      <p:sp>
        <p:nvSpPr>
          <p:cNvPr id="22531" name="Sottotitolo 2">
            <a:extLst>
              <a:ext uri="{FF2B5EF4-FFF2-40B4-BE49-F238E27FC236}">
                <a16:creationId xmlns:a16="http://schemas.microsoft.com/office/drawing/2014/main" id="{90A873CD-0604-67B4-2B26-55A1C6C6C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1628775"/>
            <a:ext cx="7561262" cy="1871663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</a:t>
            </a:r>
            <a:r>
              <a:rPr lang="it-IT" altLang="it-IT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divisione 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è l’operazione aritmetica che associa a due numeri un terzo numero, se esiste, che moltiplicato per il secondo dà per risultato il primo. 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21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:</a:t>
            </a:r>
            <a:r>
              <a:rPr lang="it-IT" altLang="it-IT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3 </a:t>
            </a:r>
            <a:r>
              <a:rPr lang="it-IT" altLang="it-IT" sz="3600" b="1">
                <a:solidFill>
                  <a:schemeClr val="tx1"/>
                </a:solidFill>
                <a:ea typeface="ＭＳ Ｐゴシック" panose="020B0600070205080204" pitchFamily="34" charset="-128"/>
              </a:rPr>
              <a:t>=</a:t>
            </a:r>
            <a:r>
              <a:rPr lang="it-IT" altLang="it-IT" sz="3600" b="1">
                <a:solidFill>
                  <a:srgbClr val="008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>
                <a:solidFill>
                  <a:srgbClr val="3366FF"/>
                </a:solidFill>
                <a:ea typeface="ＭＳ Ｐゴシック" panose="020B0600070205080204" pitchFamily="34" charset="-128"/>
              </a:rPr>
              <a:t>7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I termini si dicono 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dividendo </a:t>
            </a:r>
            <a:r>
              <a:rPr lang="it-IT" altLang="it-IT" sz="2000">
                <a:solidFill>
                  <a:srgbClr val="800000"/>
                </a:solidFill>
                <a:ea typeface="ＭＳ Ｐゴシック" panose="020B0600070205080204" pitchFamily="34" charset="-128"/>
              </a:rPr>
              <a:t>e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 b="1">
                <a:solidFill>
                  <a:srgbClr val="008000"/>
                </a:solidFill>
                <a:ea typeface="ＭＳ Ｐゴシック" panose="020B0600070205080204" pitchFamily="34" charset="-128"/>
              </a:rPr>
              <a:t>divisore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e il risultato è il </a:t>
            </a:r>
            <a:r>
              <a:rPr lang="it-IT" altLang="it-IT" sz="2000" b="1">
                <a:solidFill>
                  <a:srgbClr val="3366FF"/>
                </a:solidFill>
                <a:ea typeface="ＭＳ Ｐゴシック" panose="020B0600070205080204" pitchFamily="34" charset="-128"/>
              </a:rPr>
              <a:t>quoziente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La divisione può essere rappresentata sulla retta numerica orientata:</a:t>
            </a: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endParaRPr lang="it-IT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Si parte da </a:t>
            </a:r>
            <a:r>
              <a:rPr lang="it-IT" altLang="it-IT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21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 e si procede verso sinistra, come per la sottrazione, compiendo salti di ampiezza </a:t>
            </a:r>
            <a:r>
              <a:rPr lang="it-IT" altLang="it-IT" sz="2000" b="1">
                <a:solidFill>
                  <a:srgbClr val="339933"/>
                </a:solidFill>
                <a:ea typeface="ＭＳ Ｐゴシック" panose="020B0600070205080204" pitchFamily="34" charset="-128"/>
              </a:rPr>
              <a:t>3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, come indica il divisore, sino ad arrivare a zero: il numero dei salti rappresenta il quoziente</a:t>
            </a:r>
            <a:r>
              <a:rPr lang="it-IT" altLang="it-IT" sz="2000" b="1">
                <a:solidFill>
                  <a:srgbClr val="3366FF"/>
                </a:solidFill>
                <a:ea typeface="ＭＳ Ｐゴシック" panose="020B0600070205080204" pitchFamily="34" charset="-128"/>
              </a:rPr>
              <a:t> 7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 algn="l" eaLnBrk="1" hangingPunct="1"/>
            <a:endParaRPr lang="it-IT" altLang="it-IT" sz="20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/>
            <a:endParaRPr lang="is-IS" altLang="it-IT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it-IT" altLang="it-IT" sz="160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it-IT" altLang="it-IT" sz="14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2532" name="Immagine 5" descr="logo LATTES OK nero.jpg">
            <a:extLst>
              <a:ext uri="{FF2B5EF4-FFF2-40B4-BE49-F238E27FC236}">
                <a16:creationId xmlns:a16="http://schemas.microsoft.com/office/drawing/2014/main" id="{81D25067-30CC-12B8-6788-CEE3FB985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2" descr="divisione1.jpg">
            <a:extLst>
              <a:ext uri="{FF2B5EF4-FFF2-40B4-BE49-F238E27FC236}">
                <a16:creationId xmlns:a16="http://schemas.microsoft.com/office/drawing/2014/main" id="{C44EC60F-9528-8C73-613D-D432D6828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270375"/>
            <a:ext cx="48958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4540</TotalTime>
  <Words>1418</Words>
  <Application>Microsoft Macintosh PowerPoint</Application>
  <PresentationFormat>Presentazione su schermo (4:3)</PresentationFormat>
  <Paragraphs>226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Calibri</vt:lpstr>
      <vt:lpstr>ＭＳ Ｐゴシック</vt:lpstr>
      <vt:lpstr>Arial</vt:lpstr>
      <vt:lpstr>Symbol</vt:lpstr>
      <vt:lpstr>Wingdings</vt:lpstr>
      <vt:lpstr>Tema di Office</vt:lpstr>
      <vt:lpstr>Presentazione standard di PowerPoint</vt:lpstr>
      <vt:lpstr> Addizione</vt:lpstr>
      <vt:lpstr> Proprietà dell’addizione</vt:lpstr>
      <vt:lpstr> Sottrazione</vt:lpstr>
      <vt:lpstr> Proprietà della sottrazione</vt:lpstr>
      <vt:lpstr> Moltiplicazione</vt:lpstr>
      <vt:lpstr> Proprietà della moltiplicazione</vt:lpstr>
      <vt:lpstr> Proprietà della moltiplicazione</vt:lpstr>
      <vt:lpstr> Divisione</vt:lpstr>
      <vt:lpstr> Divisione propria e divisione impropria</vt:lpstr>
      <vt:lpstr> Proprietà della divisione</vt:lpstr>
      <vt:lpstr> Proprietà della divisione</vt:lpstr>
      <vt:lpstr> Zero e uno nelle quattro operazioni</vt:lpstr>
      <vt:lpstr> Zero e uno nelle quattro operazioni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U1 Struttura e rivestimento</dc:title>
  <dc:creator>Carmela Giglio</dc:creator>
  <cp:lastModifiedBy>Martina Beccherle</cp:lastModifiedBy>
  <cp:revision>141</cp:revision>
  <dcterms:created xsi:type="dcterms:W3CDTF">2020-03-16T14:18:22Z</dcterms:created>
  <dcterms:modified xsi:type="dcterms:W3CDTF">2024-06-10T09:12:55Z</dcterms:modified>
</cp:coreProperties>
</file>