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5"/>
    <a:srgbClr val="6B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06000-3E2E-44AF-A57E-6151E292EFC5}" v="8" dt="2024-03-15T13:37:28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8"/>
    <p:restoredTop sz="86395"/>
  </p:normalViewPr>
  <p:slideViewPr>
    <p:cSldViewPr snapToGrid="0">
      <p:cViewPr varScale="1">
        <p:scale>
          <a:sx n="105" d="100"/>
          <a:sy n="105" d="100"/>
        </p:scale>
        <p:origin x="888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3843-6404-014B-9E06-21ED6892DF86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CC91E-9B51-F44D-8109-E6AB8A1A3A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0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C91E-9B51-F44D-8109-E6AB8A1A3A9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6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C91E-9B51-F44D-8109-E6AB8A1A3A9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92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C91E-9B51-F44D-8109-E6AB8A1A3A9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91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C91E-9B51-F44D-8109-E6AB8A1A3A9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496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C91E-9B51-F44D-8109-E6AB8A1A3A9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79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C91E-9B51-F44D-8109-E6AB8A1A3A9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89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C91E-9B51-F44D-8109-E6AB8A1A3A9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72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dito, unghia/chiodo, schermata&#10;&#10;Descrizione generata automaticamente">
            <a:extLst>
              <a:ext uri="{FF2B5EF4-FFF2-40B4-BE49-F238E27FC236}">
                <a16:creationId xmlns:a16="http://schemas.microsoft.com/office/drawing/2014/main" id="{E4DD0AE8-D1E5-05CE-4256-B4EDA0F06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4F2BC3-D96B-9EC1-7313-600A01F1B2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579E77-28DC-4726-4F60-527A77C0F09E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C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C670585-1E98-604D-D86C-B811F79B4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D4DB42-DB54-88EA-901B-CE3CDA8E810F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4FEBD0-D26A-06C2-0AD9-A33119CE34EA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C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49C1D86-A307-B8AE-2CCB-ED68051C80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74" y="528320"/>
            <a:ext cx="356922" cy="58013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B3DAAE-30F7-1A1E-73B2-BCFA8FF5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4107"/>
            <a:ext cx="10515600" cy="2852737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09/05/24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port, Danza, ballo, vestiti&#10;&#10;Descrizione generata automaticamente">
            <a:extLst>
              <a:ext uri="{FF2B5EF4-FFF2-40B4-BE49-F238E27FC236}">
                <a16:creationId xmlns:a16="http://schemas.microsoft.com/office/drawing/2014/main" id="{A28DFF95-A3FE-64F1-EF3C-4EDB80530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50" y="1343160"/>
            <a:ext cx="4712729" cy="511250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72" y="53351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084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parti del corpo umano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72" y="1480206"/>
            <a:ext cx="6496608" cy="51125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corpo umano è un complesso sistema organizzato in diverse parti, ognuna con una funzione specifica.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divisione principale comprende: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dove si trova il cervello e si avviano importanti sistemi come quello digerente e respiratorio;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suddivisi in superiori e inferiori, che ci permettono di interagire con l'ambiente, afferrare oggetti, camminare e correre;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tronco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al centro del corpo, che ospita organi vitali come il cuore e i polmoni.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Questa organizzazione permette al corpo di funzionare in maniera efficiente, rispondendo a stimoli esterni e mantenendo l’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omeostas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i, un equilibrio interno vitale.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F45BA-8E8D-14A4-0CAA-19F7E6B7DDAB}"/>
              </a:ext>
            </a:extLst>
          </p:cNvPr>
          <p:cNvSpPr txBox="1"/>
          <p:nvPr/>
        </p:nvSpPr>
        <p:spPr>
          <a:xfrm>
            <a:off x="654113" y="1508289"/>
            <a:ext cx="735603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Un gruppo di cellule simili che lavorano insieme con la stessa funzione formano un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tessuto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Esistono quattro tipi principali di (pelle) sia all'interno (mucose).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tessuto connettivo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 un ruolo di sostegno e unione tra le varie parti del corpo, includendo ossa, cartilagini e sangue.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tessuto muscolare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responsabile del movimento, permettendoci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camminare e svolgere attività quotidiane.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tessuto nervoso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trasmette segnali elettrici attraverso il corpo.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 fondamentale per la percezione sensoriale e le risposte agli stimoli.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55135B6-745F-D62F-9CDE-1E71E7806048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</a:rPr>
              <a:t>I tessuti</a:t>
            </a:r>
          </a:p>
        </p:txBody>
      </p:sp>
      <p:pic>
        <p:nvPicPr>
          <p:cNvPr id="12" name="Immagine 11" descr="Immagine che contiene dipinto, Arte bambini, arte&#10;&#10;Descrizione generata automaticamente">
            <a:extLst>
              <a:ext uri="{FF2B5EF4-FFF2-40B4-BE49-F238E27FC236}">
                <a16:creationId xmlns:a16="http://schemas.microsoft.com/office/drawing/2014/main" id="{558F9138-B9D2-E3B9-F4ED-CD6C51F54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88" y="673493"/>
            <a:ext cx="2964271" cy="573980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63905D-7F2F-42D7-1DDF-A8E41999A644}"/>
              </a:ext>
            </a:extLst>
          </p:cNvPr>
          <p:cNvSpPr txBox="1"/>
          <p:nvPr/>
        </p:nvSpPr>
        <p:spPr>
          <a:xfrm>
            <a:off x="8630935" y="504216"/>
            <a:ext cx="173226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Tessuto muscolare</a:t>
            </a:r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175CAAE-7C0E-9CF6-F50B-8582F5FEFDA7}"/>
              </a:ext>
            </a:extLst>
          </p:cNvPr>
          <p:cNvSpPr txBox="1"/>
          <p:nvPr/>
        </p:nvSpPr>
        <p:spPr>
          <a:xfrm>
            <a:off x="8630935" y="3466872"/>
            <a:ext cx="154938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Tessuto nervoso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132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F45BA-8E8D-14A4-0CAA-19F7E6B7DDAB}"/>
              </a:ext>
            </a:extLst>
          </p:cNvPr>
          <p:cNvSpPr txBox="1"/>
          <p:nvPr/>
        </p:nvSpPr>
        <p:spPr>
          <a:xfrm>
            <a:off x="696672" y="1508289"/>
            <a:ext cx="356619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Alcuni tipi di tessuto che lavorano insieme per svolgere una determinata funzione formano un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organo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apparato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è un insieme di organi che collaborano per lo stesso scopo, ma sono formati da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tessuti diversi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Un insieme di organi che lavorano insieme e sono costituiti dallo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stesso tipo di tessuto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costituiscono invece un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B78B831-7939-CC82-B53B-09BCB51E7ECD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</a:rPr>
              <a:t>Organi, sistemi, apparati</a:t>
            </a:r>
          </a:p>
        </p:txBody>
      </p:sp>
      <p:pic>
        <p:nvPicPr>
          <p:cNvPr id="10" name="Immagine 9" descr="Immagine che contiene costumi da bagno, testo, stomaco, Indumento intimo&#10;&#10;Descrizione generata automaticamente">
            <a:extLst>
              <a:ext uri="{FF2B5EF4-FFF2-40B4-BE49-F238E27FC236}">
                <a16:creationId xmlns:a16="http://schemas.microsoft.com/office/drawing/2014/main" id="{3D72B05B-3077-2D02-F419-D77641EA9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39" y="1349793"/>
            <a:ext cx="3787140" cy="4756150"/>
          </a:xfrm>
          <a:prstGeom prst="rect">
            <a:avLst/>
          </a:prstGeom>
        </p:spPr>
      </p:pic>
      <p:pic>
        <p:nvPicPr>
          <p:cNvPr id="13" name="Immagine 12" descr="Immagine che contiene scheletro&#10;&#10;Descrizione generata automaticamente">
            <a:extLst>
              <a:ext uri="{FF2B5EF4-FFF2-40B4-BE49-F238E27FC236}">
                <a16:creationId xmlns:a16="http://schemas.microsoft.com/office/drawing/2014/main" id="{50B13BD6-1DD9-32ED-52FA-D9CB10F6C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79" y="1349793"/>
            <a:ext cx="3733800" cy="47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71777BE9-DA1E-8DD1-50A6-C2FB27EF9277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</a:rPr>
              <a:t>L’apparato tegumentario: la pelle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295CEA-F62A-0844-E4B0-336B32AFA1F6}"/>
              </a:ext>
            </a:extLst>
          </p:cNvPr>
          <p:cNvSpPr txBox="1"/>
          <p:nvPr/>
        </p:nvSpPr>
        <p:spPr>
          <a:xfrm>
            <a:off x="696672" y="1508289"/>
            <a:ext cx="478351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pelle, l’organo più esteso del corpo umano,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composta da tre strati distinti, ciascuno con funzioni specifiche.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epidermide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lo strato più superficiale, protegge l’organismo dagli agenti esterni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dai raggi UV, grazie anche alla melanina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dà colore alla pelle.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derma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situato sotto l’epidermide, è ricco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vasi sanguigni, terminazioni nervose e ghiandole, ed è responsabile della sensibilità e della termoregolazione.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ipoderma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lo strato più profondo,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composto principalmente da tessuto adiposo, fornisce isolamento termico </a:t>
            </a:r>
            <a:b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una protezione meccanica agli urti.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 descr="Immagine che contiene cartone animato&#10;&#10;Descrizione generata automaticamente">
            <a:extLst>
              <a:ext uri="{FF2B5EF4-FFF2-40B4-BE49-F238E27FC236}">
                <a16:creationId xmlns:a16="http://schemas.microsoft.com/office/drawing/2014/main" id="{94043093-EB5A-FB2A-808F-1DCFA0873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32" y="1714559"/>
            <a:ext cx="6394158" cy="427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0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1E7573-8DD7-90D4-EC26-75CC6314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253050" y="1897879"/>
            <a:ext cx="2538984" cy="342849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88636B4-58F0-BEC4-51EE-373290C04C51}"/>
              </a:ext>
            </a:extLst>
          </p:cNvPr>
          <p:cNvSpPr txBox="1">
            <a:spLocks/>
          </p:cNvSpPr>
          <p:nvPr/>
        </p:nvSpPr>
        <p:spPr>
          <a:xfrm>
            <a:off x="567752" y="7652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b="1" dirty="0">
              <a:latin typeface="+mn-lt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934AF83-9C80-80AA-451A-531FE28F1D70}"/>
              </a:ext>
            </a:extLst>
          </p:cNvPr>
          <p:cNvSpPr txBox="1">
            <a:spLocks/>
          </p:cNvSpPr>
          <p:nvPr/>
        </p:nvSpPr>
        <p:spPr>
          <a:xfrm>
            <a:off x="696672" y="5335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</a:rPr>
              <a:t>L’apparato tegumentario: la pelle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DD36C8-DBCB-70AE-01A8-53203C4E62AB}"/>
              </a:ext>
            </a:extLst>
          </p:cNvPr>
          <p:cNvSpPr txBox="1"/>
          <p:nvPr/>
        </p:nvSpPr>
        <p:spPr>
          <a:xfrm>
            <a:off x="696672" y="1508289"/>
            <a:ext cx="5817025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 funzioni della pelle</a:t>
            </a:r>
            <a:endParaRPr lang="it-IT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La più importante funzione della pelle è la 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protezione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essa forma uno strato protettivo e contribuisce a formare una prima barriera all’ingresso di batteri e virus.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Regola inoltre l’acqua corporea tramite la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traspirazione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conserva grassi nell'epidermide.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anche un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organo sensoriale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grazie ai recettori per le sensazioni tattili.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Mantiene inoltre la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temperatura corporea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tramite i vasi sanguigni posti nel derma che si adattano al caldo o al freddo, dilatandosi per liberare calore o contraendosi per conservarlo.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Attraverso il sudore, prodotto dalle ghiandole sudoripare, 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contribuisce anche all’</a:t>
            </a: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eliminazione </a:t>
            </a:r>
            <a:b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 sostanze di rifiuto</a:t>
            </a:r>
            <a:r>
              <a:rPr lang="it-IT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60D25EE-DE0F-0665-E599-CF85713E4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4"/>
          <a:stretch/>
        </p:blipFill>
        <p:spPr>
          <a:xfrm>
            <a:off x="6704394" y="1919472"/>
            <a:ext cx="2554015" cy="3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4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863C3046-DBEC-4276-6432-734442A25E48}"/>
              </a:ext>
            </a:extLst>
          </p:cNvPr>
          <p:cNvSpPr txBox="1">
            <a:spLocks/>
          </p:cNvSpPr>
          <p:nvPr/>
        </p:nvSpPr>
        <p:spPr>
          <a:xfrm>
            <a:off x="696672" y="576898"/>
            <a:ext cx="10515600" cy="959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sz="4000" b="1" dirty="0">
                <a:solidFill>
                  <a:srgbClr val="008475"/>
                </a:solidFill>
              </a:rPr>
              <a:t>Gli annessi cutanei</a:t>
            </a:r>
          </a:p>
        </p:txBody>
      </p:sp>
      <p:pic>
        <p:nvPicPr>
          <p:cNvPr id="20" name="Immagine 19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7F507D51-3410-0D73-5710-C31331222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49" y="1552306"/>
            <a:ext cx="2988310" cy="42926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50B0AA6-86F9-80FD-52D2-FE49144D2706}"/>
              </a:ext>
            </a:extLst>
          </p:cNvPr>
          <p:cNvSpPr txBox="1"/>
          <p:nvPr/>
        </p:nvSpPr>
        <p:spPr>
          <a:xfrm>
            <a:off x="696672" y="1496079"/>
            <a:ext cx="4804152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annessi cutanei svolgono importanti funzioni protettive e sensoriali.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unghie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proteggono le estremità delle dita, migliorando la capacità di manipolare piccoli oggetti.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peli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aiutano a regolare la temperatura corporea e a proteggere da particelle estranee. I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capelli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proteggono il cuoio capelluto dai raggi solari.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ghiandole sebacee 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sudoripare</a:t>
            </a:r>
            <a:r>
              <a:rPr lang="it-IT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situate nel derma, sono fondamentali: producono sebo e sudore, sostanze che mantengono la pelle idratata, proteggendola e regolando la temperatura corporea.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FA90EAE9-A83E-CF42-FA44-C432DE40A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30" y="1127608"/>
            <a:ext cx="4152265" cy="35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28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34A4EB-D948-43A5-8D4B-6BCE24F27F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BC82BB-46C1-449A-8D11-78979DE0899E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customXml/itemProps3.xml><?xml version="1.0" encoding="utf-8"?>
<ds:datastoreItem xmlns:ds="http://schemas.openxmlformats.org/officeDocument/2006/customXml" ds:itemID="{6B663821-E3C3-4685-BD3D-F1E9A33D5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590</Words>
  <Application>Microsoft Macintosh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Le parti del corpo umano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15</cp:revision>
  <dcterms:created xsi:type="dcterms:W3CDTF">2024-03-15T11:47:05Z</dcterms:created>
  <dcterms:modified xsi:type="dcterms:W3CDTF">2024-05-09T12:38:36Z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