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67" r:id="rId4"/>
    <p:sldId id="269" r:id="rId5"/>
    <p:sldId id="268" r:id="rId6"/>
    <p:sldId id="270" r:id="rId7"/>
    <p:sldId id="271" r:id="rId8"/>
    <p:sldId id="303" r:id="rId9"/>
    <p:sldId id="304" r:id="rId10"/>
    <p:sldId id="305" r:id="rId11"/>
    <p:sldId id="306" r:id="rId12"/>
    <p:sldId id="307" r:id="rId13"/>
    <p:sldId id="308" r:id="rId14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62734"/>
    <a:srgbClr val="FFD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722"/>
  </p:normalViewPr>
  <p:slideViewPr>
    <p:cSldViewPr snapToGrid="0">
      <p:cViewPr varScale="1">
        <p:scale>
          <a:sx n="111" d="100"/>
          <a:sy n="111" d="100"/>
        </p:scale>
        <p:origin x="212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8A3035AA-8643-80CE-B99D-6ADCE86213F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B1A079F-ABDC-F7C9-5946-29E49C44300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83E92CD-99C6-494E-BA2B-E0220A3D2C9A}" type="datetimeFigureOut">
              <a:rPr lang="it-IT" altLang="it-IT"/>
              <a:pPr/>
              <a:t>10/06/24</a:t>
            </a:fld>
            <a:endParaRPr lang="it-IT" altLang="it-IT"/>
          </a:p>
        </p:txBody>
      </p:sp>
      <p:sp>
        <p:nvSpPr>
          <p:cNvPr id="4" name="Segnaposto immagine diapositiva 3">
            <a:extLst>
              <a:ext uri="{FF2B5EF4-FFF2-40B4-BE49-F238E27FC236}">
                <a16:creationId xmlns:a16="http://schemas.microsoft.com/office/drawing/2014/main" id="{814FACB2-7FD8-EFB3-DAD5-B754A16A78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1BE12DD4-A13E-EB1D-B3B0-BACE633A90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22CD6A3-A007-C781-D3B0-A9065DBB6F1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A5F04B7-86FA-76C7-32E6-B0504625A2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704BF2A-B5CB-784F-8587-A73AFB465DB9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egnaposto immagine diapositiva 1">
            <a:extLst>
              <a:ext uri="{FF2B5EF4-FFF2-40B4-BE49-F238E27FC236}">
                <a16:creationId xmlns:a16="http://schemas.microsoft.com/office/drawing/2014/main" id="{11E35384-2748-BB9E-5631-CC25684471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8" name="Segnaposto note 2">
            <a:extLst>
              <a:ext uri="{FF2B5EF4-FFF2-40B4-BE49-F238E27FC236}">
                <a16:creationId xmlns:a16="http://schemas.microsoft.com/office/drawing/2014/main" id="{486C6D45-F006-4DB6-4811-4FB6CD0E25C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9219" name="Segnaposto numero diapositiva 3">
            <a:extLst>
              <a:ext uri="{FF2B5EF4-FFF2-40B4-BE49-F238E27FC236}">
                <a16:creationId xmlns:a16="http://schemas.microsoft.com/office/drawing/2014/main" id="{558CF173-DB8D-AC0E-2CEC-630638C11A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03D6A26-3E2B-CC4B-9C73-ADCA271F514F}" type="slidenum">
              <a:rPr lang="it-IT" altLang="it-IT" sz="1200"/>
              <a:pPr eaLnBrk="1" hangingPunct="1"/>
              <a:t>3</a:t>
            </a:fld>
            <a:endParaRPr lang="it-IT" altLang="it-IT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egnaposto immagine diapositiva 1">
            <a:extLst>
              <a:ext uri="{FF2B5EF4-FFF2-40B4-BE49-F238E27FC236}">
                <a16:creationId xmlns:a16="http://schemas.microsoft.com/office/drawing/2014/main" id="{526A5DE9-1145-7454-1091-77E34D3332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2" name="Segnaposto note 2">
            <a:extLst>
              <a:ext uri="{FF2B5EF4-FFF2-40B4-BE49-F238E27FC236}">
                <a16:creationId xmlns:a16="http://schemas.microsoft.com/office/drawing/2014/main" id="{9CF0CA43-B360-5056-1A91-E661A3B219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10243" name="Segnaposto numero diapositiva 3">
            <a:extLst>
              <a:ext uri="{FF2B5EF4-FFF2-40B4-BE49-F238E27FC236}">
                <a16:creationId xmlns:a16="http://schemas.microsoft.com/office/drawing/2014/main" id="{41D0ACBD-7DBF-03A7-7432-91A59D25E4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F5661D9-EC40-5C45-9D24-58B8CB5D6231}" type="slidenum">
              <a:rPr lang="it-IT" altLang="it-IT" sz="1200"/>
              <a:pPr eaLnBrk="1" hangingPunct="1"/>
              <a:t>6</a:t>
            </a:fld>
            <a:endParaRPr lang="it-IT" altLang="it-IT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6167F63B-26E9-5C89-FE0F-06F97B635F36}"/>
              </a:ext>
            </a:extLst>
          </p:cNvPr>
          <p:cNvSpPr/>
          <p:nvPr userDrawn="1"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344E049F-4021-DBB0-FC75-D965902911E6}"/>
              </a:ext>
            </a:extLst>
          </p:cNvPr>
          <p:cNvSpPr txBox="1">
            <a:spLocks/>
          </p:cNvSpPr>
          <p:nvPr userDrawn="1"/>
        </p:nvSpPr>
        <p:spPr>
          <a:xfrm>
            <a:off x="2971798" y="1987780"/>
            <a:ext cx="5127173" cy="139768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defRPr/>
            </a:pPr>
            <a:r>
              <a:rPr lang="it-IT" sz="5500" b="1" dirty="0">
                <a:solidFill>
                  <a:srgbClr val="E62734"/>
                </a:solidFill>
              </a:rPr>
              <a:t>NON SOLO NUMERI</a:t>
            </a:r>
            <a:endParaRPr lang="it-IT" sz="5500" b="1" dirty="0">
              <a:solidFill>
                <a:srgbClr val="E62734"/>
              </a:solidFill>
              <a:latin typeface="+mn-lt"/>
            </a:endParaRPr>
          </a:p>
        </p:txBody>
      </p:sp>
      <p:pic>
        <p:nvPicPr>
          <p:cNvPr id="9" name="Immagine 5" descr="logo LATTES OK nero.psd">
            <a:extLst>
              <a:ext uri="{FF2B5EF4-FFF2-40B4-BE49-F238E27FC236}">
                <a16:creationId xmlns:a16="http://schemas.microsoft.com/office/drawing/2014/main" id="{52B28AE6-B34C-96D5-1CF7-76B098E3A3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892" y="6035903"/>
            <a:ext cx="668507" cy="702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 descr="Immagine che contiene Viso umano, persona, schermata, ragazza&#10;&#10;Descrizione generata automaticamente">
            <a:extLst>
              <a:ext uri="{FF2B5EF4-FFF2-40B4-BE49-F238E27FC236}">
                <a16:creationId xmlns:a16="http://schemas.microsoft.com/office/drawing/2014/main" id="{A74EF777-8A2D-7DEF-F823-1FD165B545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492" y="3614057"/>
            <a:ext cx="6228707" cy="3243943"/>
          </a:xfrm>
          <a:prstGeom prst="rect">
            <a:avLst/>
          </a:prstGeom>
        </p:spPr>
      </p:pic>
      <p:pic>
        <p:nvPicPr>
          <p:cNvPr id="11" name="Immagine 10" descr="Immagine che contiene logo, Elementi grafici, clipart, grafica&#10;&#10;Descrizione generata automaticamente">
            <a:extLst>
              <a:ext uri="{FF2B5EF4-FFF2-40B4-BE49-F238E27FC236}">
                <a16:creationId xmlns:a16="http://schemas.microsoft.com/office/drawing/2014/main" id="{F161C11B-3884-A4A1-70A6-C4820255C15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2" y="990600"/>
            <a:ext cx="2787745" cy="223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7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1354EBE-8C2B-8339-B6E3-F0D77344A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321427-9B7C-984B-9C26-0E3BBA9873B4}" type="datetimeFigureOut">
              <a:rPr lang="it-IT" altLang="it-IT"/>
              <a:pPr/>
              <a:t>10/06/24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507E8F2-642E-B94D-AC81-ED94A79D8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055759D-8FA6-11CC-BD29-1CDDF6B95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B0430C-FBE1-3542-8E80-ABA154672B3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83927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397BB63-791E-DB56-5A71-E2D612477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699A2D-6CC3-764F-9EA1-9BB4863F9314}" type="datetimeFigureOut">
              <a:rPr lang="it-IT" altLang="it-IT"/>
              <a:pPr/>
              <a:t>10/06/24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99F4851-9BF4-9371-4AA1-6AAB0D2CB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8AD9A09-C37B-AB65-C908-D3E4E782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4DB74-E615-5946-B124-ECC33847C5A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08822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5" descr="foglio quadretti.psd">
            <a:extLst>
              <a:ext uri="{FF2B5EF4-FFF2-40B4-BE49-F238E27FC236}">
                <a16:creationId xmlns:a16="http://schemas.microsoft.com/office/drawing/2014/main" id="{0194193D-F592-0AEA-0F71-F3A2ED284C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5" descr="logo LATTES OK nero.jpg">
            <a:extLst>
              <a:ext uri="{FF2B5EF4-FFF2-40B4-BE49-F238E27FC236}">
                <a16:creationId xmlns:a16="http://schemas.microsoft.com/office/drawing/2014/main" id="{E2F8BA61-59E4-8F3D-A94E-6AA2DAC58B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4754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F324B49-3FC7-F0C2-A74F-10B00E4DB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0F8BA86-2B7A-3A46-8CCB-7AF5C0EB90E7}" type="datetimeFigureOut">
              <a:rPr lang="it-IT" altLang="it-IT"/>
              <a:pPr/>
              <a:t>10/06/24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822FF1B-6563-E27D-CEB5-9189A4210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F9A39C-F12F-EDD2-84E9-4DED81C98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0EF89D-3F0C-3A49-AD48-444B9BF529E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21970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0141D48F-62EA-3EF5-778B-9EAFCCB21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0FB3B44-DCD3-4D41-9F6B-2D1B4416AF11}" type="datetimeFigureOut">
              <a:rPr lang="it-IT" altLang="it-IT"/>
              <a:pPr/>
              <a:t>10/06/24</a:t>
            </a:fld>
            <a:endParaRPr lang="it-IT" alt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757E0607-DC44-6F98-DC10-1337331D1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0D6AD5EA-DDEF-0665-E970-638D198ED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38878B-8461-2543-BC6C-B102E47D8C9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58199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0CD988EA-570F-A2E1-764E-AB5D3941D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2D015B-0F28-A745-926D-880E7D7129AC}" type="datetimeFigureOut">
              <a:rPr lang="it-IT" altLang="it-IT"/>
              <a:pPr/>
              <a:t>10/06/24</a:t>
            </a:fld>
            <a:endParaRPr lang="it-IT" altLang="it-IT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CD04B0AE-2C37-341F-0971-54EE78755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A00CA04E-D55E-AABA-6D5B-2484DC80D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679EC8-24FB-124B-B6A2-B725A9E5CA5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06932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4727459E-5F82-F206-08C8-D0EE317BD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02DD69-8CE0-6845-8FB7-852B1E6DA322}" type="datetimeFigureOut">
              <a:rPr lang="it-IT" altLang="it-IT"/>
              <a:pPr/>
              <a:t>10/06/24</a:t>
            </a:fld>
            <a:endParaRPr lang="it-IT" altLang="it-IT"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566EF050-CE97-1DB4-4CE6-9621D6F53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F4D94E77-546A-3582-F652-D774DA20B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D963B8-8C95-1B46-883D-4C5AF3598CB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3272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65343B4B-D2E5-0036-CA18-3FDA2BE45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0D31CF-BF9C-1349-890F-279CE1EC4F63}" type="datetimeFigureOut">
              <a:rPr lang="it-IT" altLang="it-IT"/>
              <a:pPr/>
              <a:t>10/06/24</a:t>
            </a:fld>
            <a:endParaRPr lang="it-IT" altLang="it-IT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2CE4BD05-1CB4-4023-466B-0E9E6C925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1BD53FF9-D97F-13F6-24BD-56B23FFC9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A62751-4475-CB45-86FC-A78FD666F71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0238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94199716-1A97-118B-8656-8FA5B4A2C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5DB48D-65F9-C64E-9F66-B99556144EEC}" type="datetimeFigureOut">
              <a:rPr lang="it-IT" altLang="it-IT"/>
              <a:pPr/>
              <a:t>10/06/24</a:t>
            </a:fld>
            <a:endParaRPr lang="it-IT" alt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ABB58E57-420A-57DF-AB20-477A58DA8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C7A7D968-EA9B-5C18-6896-DA2AEF974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84769C-B62D-1642-BED1-A3686BA7538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3873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9E0C78E9-A275-6390-CDE2-BBFFD4EBB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9C2F8A-B595-DD46-8D6F-BBBEBFC77DCB}" type="datetimeFigureOut">
              <a:rPr lang="it-IT" altLang="it-IT"/>
              <a:pPr/>
              <a:t>10/06/24</a:t>
            </a:fld>
            <a:endParaRPr lang="it-IT" alt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00443457-6B68-D751-595F-4E953F1F6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491D5420-72C2-6960-0CE7-73D6D4F59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B202FF-142D-7D43-B834-8FE58596697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49939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>
            <a:extLst>
              <a:ext uri="{FF2B5EF4-FFF2-40B4-BE49-F238E27FC236}">
                <a16:creationId xmlns:a16="http://schemas.microsoft.com/office/drawing/2014/main" id="{F10A24B7-DEFF-9AAF-C3DB-3C87216CD6D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Segnaposto testo 2">
            <a:extLst>
              <a:ext uri="{FF2B5EF4-FFF2-40B4-BE49-F238E27FC236}">
                <a16:creationId xmlns:a16="http://schemas.microsoft.com/office/drawing/2014/main" id="{8D7F7CBB-9490-1E46-5924-621899AAC9D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E0B8140-BF5E-90AA-FA08-670D5B79AE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77938B3B-DBAE-F348-B2E0-CAB0542B8E64}" type="datetimeFigureOut">
              <a:rPr lang="it-IT" altLang="it-IT"/>
              <a:pPr/>
              <a:t>10/06/24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3BBAAA-8059-0BC0-10FC-4997F364E7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00C4A7A-2710-470E-6A95-0046ED8003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08BF6CD-9FF0-4C4B-8F24-2D1711AF075B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idx="4294967295"/>
          </p:nvPr>
        </p:nvSpPr>
        <p:spPr>
          <a:xfrm>
            <a:off x="0" y="476250"/>
            <a:ext cx="9144000" cy="55721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>
                <a:ea typeface="+mj-ea"/>
                <a:cs typeface="+mj-cs"/>
              </a:rPr>
              <a:t> </a:t>
            </a:r>
            <a:r>
              <a:rPr lang="it-IT" b="1" dirty="0">
                <a:solidFill>
                  <a:srgbClr val="953735"/>
                </a:solidFill>
                <a:latin typeface="+mn-lt"/>
                <a:ea typeface="+mj-ea"/>
                <a:cs typeface="+mj-cs"/>
              </a:rPr>
              <a:t>Areogramma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362" name="Sottotitolo 2"/>
              <p:cNvSpPr>
                <a:spLocks noGrp="1"/>
              </p:cNvSpPr>
              <p:nvPr>
                <p:ph type="subTitle" idx="4294967295"/>
              </p:nvPr>
            </p:nvSpPr>
            <p:spPr>
              <a:xfrm>
                <a:off x="683568" y="1268413"/>
                <a:ext cx="8137525" cy="4897437"/>
              </a:xfrm>
            </p:spPr>
            <p:txBody>
              <a:bodyPr/>
              <a:lstStyle/>
              <a:p>
                <a:pPr marL="0" indent="0" algn="l" eaLnBrk="1" hangingPunct="1">
                  <a:spcBef>
                    <a:spcPct val="0"/>
                  </a:spcBef>
                  <a:buNone/>
                </a:pPr>
                <a:r>
                  <a:rPr lang="is-IS" sz="2000" dirty="0">
                    <a:solidFill>
                      <a:schemeClr val="tx1"/>
                    </a:solidFill>
                    <a:latin typeface="Calibri" charset="0"/>
                  </a:rPr>
                  <a:t>La tabella precedente può  essere rappresentata con un areogramma, utile quando si vogliono confrontare sia i dati fra loro, sia i dati con la loro somma complessiva.</a:t>
                </a:r>
              </a:p>
              <a:p>
                <a:pPr algn="l" eaLnBrk="1" hangingPunct="1">
                  <a:spcBef>
                    <a:spcPct val="0"/>
                  </a:spcBef>
                </a:pPr>
                <a:endParaRPr lang="is-IS" sz="2000" dirty="0">
                  <a:solidFill>
                    <a:srgbClr val="800000"/>
                  </a:solidFill>
                  <a:latin typeface="Calibri" charset="0"/>
                </a:endParaRPr>
              </a:p>
              <a:p>
                <a:pPr algn="l" eaLnBrk="1" hangingPunct="1">
                  <a:spcBef>
                    <a:spcPct val="0"/>
                  </a:spcBef>
                </a:pPr>
                <a:endParaRPr lang="is-IS" sz="2000" dirty="0">
                  <a:solidFill>
                    <a:srgbClr val="800000"/>
                  </a:solidFill>
                  <a:latin typeface="Calibri" charset="0"/>
                </a:endParaRPr>
              </a:p>
              <a:p>
                <a:pPr algn="l" eaLnBrk="1" hangingPunct="1">
                  <a:spcBef>
                    <a:spcPct val="0"/>
                  </a:spcBef>
                </a:pPr>
                <a:endParaRPr lang="is-IS" sz="2000" dirty="0">
                  <a:solidFill>
                    <a:srgbClr val="800000"/>
                  </a:solidFill>
                  <a:latin typeface="Calibri" charset="0"/>
                </a:endParaRPr>
              </a:p>
              <a:p>
                <a:pPr algn="l" eaLnBrk="1" hangingPunct="1">
                  <a:spcBef>
                    <a:spcPct val="0"/>
                  </a:spcBef>
                </a:pPr>
                <a:endParaRPr lang="it-IT" sz="2000" dirty="0">
                  <a:solidFill>
                    <a:srgbClr val="800000"/>
                  </a:solidFill>
                  <a:latin typeface="Calibri" charset="0"/>
                </a:endParaRPr>
              </a:p>
              <a:p>
                <a:pPr algn="l" eaLnBrk="1" hangingPunct="1"/>
                <a:endParaRPr lang="it-IT" sz="800" dirty="0">
                  <a:solidFill>
                    <a:srgbClr val="000000"/>
                  </a:solidFill>
                  <a:latin typeface="Calibri" charset="0"/>
                </a:endParaRPr>
              </a:p>
              <a:p>
                <a:pPr marL="0" indent="0" algn="l" eaLnBrk="1" hangingPunct="1">
                  <a:buNone/>
                </a:pPr>
                <a:r>
                  <a:rPr lang="it-IT" sz="2000" dirty="0">
                    <a:solidFill>
                      <a:srgbClr val="000000"/>
                    </a:solidFill>
                    <a:latin typeface="Calibri" charset="0"/>
                  </a:rPr>
                  <a:t>Totale dei dati = </a:t>
                </a:r>
                <a:r>
                  <a:rPr lang="it-IT" sz="2000" b="1" dirty="0">
                    <a:solidFill>
                      <a:srgbClr val="3366FF"/>
                    </a:solidFill>
                    <a:latin typeface="Calibri" charset="0"/>
                  </a:rPr>
                  <a:t>160</a:t>
                </a:r>
                <a:r>
                  <a:rPr lang="it-IT" sz="2000" dirty="0">
                    <a:solidFill>
                      <a:srgbClr val="000000"/>
                    </a:solidFill>
                    <a:latin typeface="Calibri" charset="0"/>
                  </a:rPr>
                  <a:t> kg + </a:t>
                </a:r>
                <a:r>
                  <a:rPr lang="it-IT" sz="2000" b="1" dirty="0">
                    <a:solidFill>
                      <a:srgbClr val="3366FF"/>
                    </a:solidFill>
                    <a:latin typeface="Calibri" charset="0"/>
                  </a:rPr>
                  <a:t>85</a:t>
                </a:r>
                <a:r>
                  <a:rPr lang="it-IT" sz="2000" dirty="0">
                    <a:solidFill>
                      <a:srgbClr val="000000"/>
                    </a:solidFill>
                    <a:latin typeface="Calibri" charset="0"/>
                  </a:rPr>
                  <a:t> kg + </a:t>
                </a:r>
                <a:r>
                  <a:rPr lang="it-IT" sz="2000" b="1" dirty="0">
                    <a:solidFill>
                      <a:srgbClr val="3366FF"/>
                    </a:solidFill>
                    <a:latin typeface="Calibri" charset="0"/>
                  </a:rPr>
                  <a:t>115</a:t>
                </a:r>
                <a:r>
                  <a:rPr lang="it-IT" sz="2000" dirty="0">
                    <a:solidFill>
                      <a:srgbClr val="000000"/>
                    </a:solidFill>
                    <a:latin typeface="Calibri" charset="0"/>
                  </a:rPr>
                  <a:t> kg = </a:t>
                </a:r>
                <a:r>
                  <a:rPr lang="it-IT" sz="2000" b="1" dirty="0">
                    <a:solidFill>
                      <a:srgbClr val="FF0000"/>
                    </a:solidFill>
                    <a:latin typeface="Calibri" charset="0"/>
                  </a:rPr>
                  <a:t>360</a:t>
                </a:r>
                <a:r>
                  <a:rPr lang="it-IT" sz="2000" dirty="0">
                    <a:solidFill>
                      <a:srgbClr val="000000"/>
                    </a:solidFill>
                    <a:latin typeface="Calibri" charset="0"/>
                  </a:rPr>
                  <a:t> kg di gelato</a:t>
                </a:r>
              </a:p>
              <a:p>
                <a:pPr marL="0" indent="0" algn="l" eaLnBrk="1" hangingPunct="1">
                  <a:buNone/>
                </a:pPr>
                <a:r>
                  <a:rPr lang="it-IT" sz="2000" dirty="0">
                    <a:solidFill>
                      <a:srgbClr val="000000"/>
                    </a:solidFill>
                    <a:latin typeface="Calibri" charset="0"/>
                  </a:rPr>
                  <a:t>Il totale dei dati rappresenta un cerchio e i singoli dati sono rappresentati </a:t>
                </a:r>
                <a:br>
                  <a:rPr lang="it-IT" sz="2000" dirty="0">
                    <a:solidFill>
                      <a:srgbClr val="000000"/>
                    </a:solidFill>
                    <a:latin typeface="Calibri" charset="0"/>
                  </a:rPr>
                </a:br>
                <a:r>
                  <a:rPr lang="it-IT" sz="2000" dirty="0">
                    <a:solidFill>
                      <a:srgbClr val="000000"/>
                    </a:solidFill>
                    <a:latin typeface="Calibri" charset="0"/>
                  </a:rPr>
                  <a:t>da settori circolari di diversa area.</a:t>
                </a:r>
              </a:p>
              <a:p>
                <a:pPr marL="0" indent="0" algn="l" eaLnBrk="1" hangingPunct="1">
                  <a:buNone/>
                </a:pPr>
                <a:r>
                  <a:rPr lang="it-IT" sz="2000" dirty="0">
                    <a:solidFill>
                      <a:srgbClr val="000000"/>
                    </a:solidFill>
                    <a:latin typeface="Calibri" charset="0"/>
                  </a:rPr>
                  <a:t>360°:    </a:t>
                </a:r>
                <a:r>
                  <a:rPr lang="it-IT" sz="2000" b="1" dirty="0">
                    <a:solidFill>
                      <a:srgbClr val="FF0000"/>
                    </a:solidFill>
                    <a:latin typeface="Calibri" charset="0"/>
                  </a:rPr>
                  <a:t>360</a:t>
                </a:r>
                <a:r>
                  <a:rPr lang="it-IT" sz="2000" dirty="0">
                    <a:solidFill>
                      <a:srgbClr val="000000"/>
                    </a:solidFill>
                    <a:latin typeface="Calibri" charset="0"/>
                  </a:rPr>
                  <a:t> = 1°	ampiezza settore per 1 kg di gelato</a:t>
                </a:r>
              </a:p>
              <a:p>
                <a:pPr marL="0" indent="0" algn="l" eaLnBrk="1" hangingPunct="1">
                  <a:buNone/>
                </a:pPr>
                <a:r>
                  <a:rPr lang="it-IT" sz="2000" dirty="0">
                    <a:solidFill>
                      <a:srgbClr val="000000"/>
                    </a:solidFill>
                    <a:latin typeface="Calibri" charset="0"/>
                  </a:rPr>
                  <a:t>    1°</a:t>
                </a:r>
                <a14:m>
                  <m:oMath xmlns:m="http://schemas.openxmlformats.org/officeDocument/2006/math">
                    <m:r>
                      <a:rPr lang="it-IT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2000" b="1" dirty="0">
                    <a:solidFill>
                      <a:srgbClr val="3366FF"/>
                    </a:solidFill>
                    <a:latin typeface="Calibri" charset="0"/>
                  </a:rPr>
                  <a:t>   160</a:t>
                </a:r>
                <a:r>
                  <a:rPr lang="it-IT" sz="2000" dirty="0">
                    <a:solidFill>
                      <a:srgbClr val="000000"/>
                    </a:solidFill>
                    <a:latin typeface="Calibri" charset="0"/>
                  </a:rPr>
                  <a:t> = 160°	</a:t>
                </a:r>
                <a:r>
                  <a:rPr lang="it-IT" sz="1600" dirty="0">
                    <a:solidFill>
                      <a:srgbClr val="000000"/>
                    </a:solidFill>
                    <a:latin typeface="Calibri" charset="0"/>
                  </a:rPr>
                  <a:t>ampiezza settore corrispondente alla frequenza di </a:t>
                </a:r>
                <a:r>
                  <a:rPr lang="it-IT" sz="1600" i="1" dirty="0">
                    <a:solidFill>
                      <a:srgbClr val="000000"/>
                    </a:solidFill>
                    <a:latin typeface="Calibri" charset="0"/>
                  </a:rPr>
                  <a:t>Mario</a:t>
                </a:r>
              </a:p>
              <a:p>
                <a:pPr marL="0" indent="0" algn="l" eaLnBrk="1" hangingPunct="1">
                  <a:buNone/>
                </a:pPr>
                <a:r>
                  <a:rPr lang="it-IT" sz="2000" dirty="0">
                    <a:solidFill>
                      <a:srgbClr val="000000"/>
                    </a:solidFill>
                    <a:latin typeface="Calibri" charset="0"/>
                  </a:rPr>
                  <a:t>    1°</a:t>
                </a:r>
                <a14:m>
                  <m:oMath xmlns:m="http://schemas.openxmlformats.org/officeDocument/2006/math">
                    <m:r>
                      <a:rPr lang="it-IT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2000" dirty="0">
                    <a:solidFill>
                      <a:srgbClr val="000000"/>
                    </a:solidFill>
                    <a:latin typeface="Calibri" charset="0"/>
                  </a:rPr>
                  <a:t>     </a:t>
                </a:r>
                <a:r>
                  <a:rPr lang="it-IT" sz="2000" b="1" dirty="0">
                    <a:solidFill>
                      <a:srgbClr val="3366FF"/>
                    </a:solidFill>
                    <a:latin typeface="Calibri" charset="0"/>
                  </a:rPr>
                  <a:t>85</a:t>
                </a:r>
                <a:r>
                  <a:rPr lang="it-IT" sz="2000" dirty="0">
                    <a:solidFill>
                      <a:srgbClr val="000000"/>
                    </a:solidFill>
                    <a:latin typeface="Calibri" charset="0"/>
                  </a:rPr>
                  <a:t> = 85°	</a:t>
                </a:r>
                <a:r>
                  <a:rPr lang="it-IT" sz="1600" dirty="0">
                    <a:solidFill>
                      <a:srgbClr val="000000"/>
                    </a:solidFill>
                    <a:latin typeface="Calibri" charset="0"/>
                  </a:rPr>
                  <a:t>ampiezza settore corrispondente alla frequenza de </a:t>
                </a:r>
                <a:r>
                  <a:rPr lang="it-IT" sz="1600" i="1" dirty="0">
                    <a:solidFill>
                      <a:srgbClr val="000000"/>
                    </a:solidFill>
                    <a:latin typeface="Calibri" charset="0"/>
                  </a:rPr>
                  <a:t>Il Vascello</a:t>
                </a:r>
              </a:p>
              <a:p>
                <a:pPr marL="0" indent="0" algn="l" eaLnBrk="1" hangingPunct="1">
                  <a:buNone/>
                </a:pPr>
                <a:r>
                  <a:rPr lang="it-IT" sz="2000" dirty="0">
                    <a:solidFill>
                      <a:srgbClr val="000000"/>
                    </a:solidFill>
                    <a:latin typeface="Calibri" charset="0"/>
                  </a:rPr>
                  <a:t>    1°</a:t>
                </a:r>
                <a14:m>
                  <m:oMath xmlns:m="http://schemas.openxmlformats.org/officeDocument/2006/math">
                    <m:r>
                      <a:rPr lang="it-IT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2000" dirty="0">
                    <a:solidFill>
                      <a:srgbClr val="000000"/>
                    </a:solidFill>
                    <a:latin typeface="Calibri" charset="0"/>
                  </a:rPr>
                  <a:t>   </a:t>
                </a:r>
                <a:r>
                  <a:rPr lang="it-IT" sz="2000" b="1" dirty="0">
                    <a:solidFill>
                      <a:srgbClr val="3366FF"/>
                    </a:solidFill>
                    <a:latin typeface="Calibri" charset="0"/>
                  </a:rPr>
                  <a:t>115</a:t>
                </a:r>
                <a:r>
                  <a:rPr lang="it-IT" sz="2000" dirty="0">
                    <a:solidFill>
                      <a:srgbClr val="000000"/>
                    </a:solidFill>
                    <a:latin typeface="Calibri" charset="0"/>
                  </a:rPr>
                  <a:t> = 115°	</a:t>
                </a:r>
                <a:r>
                  <a:rPr lang="it-IT" sz="1600" dirty="0">
                    <a:solidFill>
                      <a:srgbClr val="000000"/>
                    </a:solidFill>
                    <a:latin typeface="Calibri" charset="0"/>
                  </a:rPr>
                  <a:t>ampiezza settore corrispondente alla frequenza di </a:t>
                </a:r>
                <a:r>
                  <a:rPr lang="it-IT" sz="1600" i="1" dirty="0">
                    <a:solidFill>
                      <a:srgbClr val="000000"/>
                    </a:solidFill>
                    <a:latin typeface="Calibri" charset="0"/>
                  </a:rPr>
                  <a:t>Serafino</a:t>
                </a:r>
                <a:endParaRPr lang="it-IT" sz="1600" i="1" dirty="0">
                  <a:solidFill>
                    <a:schemeClr val="tx1"/>
                  </a:solidFill>
                  <a:latin typeface="Calibri" charset="0"/>
                </a:endParaRPr>
              </a:p>
              <a:p>
                <a:pPr eaLnBrk="1" hangingPunct="1"/>
                <a:endParaRPr lang="it-IT" sz="1600" dirty="0">
                  <a:solidFill>
                    <a:schemeClr val="tx1"/>
                  </a:solidFill>
                  <a:latin typeface="Calibri" charset="0"/>
                </a:endParaRPr>
              </a:p>
              <a:p>
                <a:pPr eaLnBrk="1" hangingPunct="1"/>
                <a:endParaRPr lang="it-IT" sz="1600" dirty="0">
                  <a:solidFill>
                    <a:schemeClr val="tx1"/>
                  </a:solidFill>
                  <a:latin typeface="Calibri" charset="0"/>
                </a:endParaRPr>
              </a:p>
              <a:p>
                <a:pPr eaLnBrk="1" hangingPunct="1"/>
                <a:endParaRPr lang="it-IT" sz="1600" dirty="0">
                  <a:solidFill>
                    <a:schemeClr val="tx1"/>
                  </a:solidFill>
                  <a:latin typeface="Calibri" charset="0"/>
                </a:endParaRPr>
              </a:p>
              <a:p>
                <a:pPr eaLnBrk="1" hangingPunct="1"/>
                <a:endParaRPr lang="it-IT" sz="1600" dirty="0">
                  <a:solidFill>
                    <a:schemeClr val="tx1"/>
                  </a:solidFill>
                  <a:latin typeface="Calibri" charset="0"/>
                </a:endParaRPr>
              </a:p>
              <a:p>
                <a:pPr eaLnBrk="1" hangingPunct="1"/>
                <a:endParaRPr lang="it-IT" sz="1400" dirty="0">
                  <a:solidFill>
                    <a:schemeClr val="tx1"/>
                  </a:solidFill>
                  <a:latin typeface="Calibri" charset="0"/>
                </a:endParaRPr>
              </a:p>
            </p:txBody>
          </p:sp>
        </mc:Choice>
        <mc:Fallback>
          <p:sp>
            <p:nvSpPr>
              <p:cNvPr id="15362" name="Sottotito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4294967295"/>
              </p:nvPr>
            </p:nvSpPr>
            <p:spPr>
              <a:xfrm>
                <a:off x="683568" y="1268413"/>
                <a:ext cx="8137525" cy="4897437"/>
              </a:xfrm>
              <a:blipFill>
                <a:blip r:embed="rId2"/>
                <a:stretch>
                  <a:fillRect l="-779" t="-517" r="-312" b="-15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Tabella 2"/>
          <p:cNvGraphicFramePr>
            <a:graphicFrameLocks noGrp="1"/>
          </p:cNvGraphicFramePr>
          <p:nvPr/>
        </p:nvGraphicFramePr>
        <p:xfrm>
          <a:off x="683568" y="2420888"/>
          <a:ext cx="7488833" cy="101092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111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36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92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92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92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257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Gelateria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kg  gelato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/>
                        <a:t>Gelateria</a:t>
                      </a:r>
                    </a:p>
                    <a:p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/>
                        <a:t>kg  gelato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/>
                        <a:t>Gelateria</a:t>
                      </a:r>
                    </a:p>
                    <a:p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/>
                        <a:t>kg  gelato</a:t>
                      </a:r>
                    </a:p>
                    <a:p>
                      <a:endParaRPr lang="it-IT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baseline="0" dirty="0"/>
                        <a:t>Mario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Il Vascello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 Serafino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115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3043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idx="4294967295"/>
          </p:nvPr>
        </p:nvSpPr>
        <p:spPr>
          <a:xfrm>
            <a:off x="0" y="476250"/>
            <a:ext cx="9144000" cy="55721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>
                <a:ea typeface="+mj-ea"/>
                <a:cs typeface="+mj-cs"/>
              </a:rPr>
              <a:t> </a:t>
            </a:r>
            <a:r>
              <a:rPr lang="it-IT" b="1" dirty="0">
                <a:solidFill>
                  <a:srgbClr val="953735"/>
                </a:solidFill>
                <a:latin typeface="+mn-lt"/>
                <a:ea typeface="+mj-ea"/>
                <a:cs typeface="+mj-cs"/>
              </a:rPr>
              <a:t>Diagramma cartesiano</a:t>
            </a:r>
          </a:p>
        </p:txBody>
      </p:sp>
      <p:sp>
        <p:nvSpPr>
          <p:cNvPr id="15362" name="Sottotitolo 2"/>
          <p:cNvSpPr>
            <a:spLocks noGrp="1"/>
          </p:cNvSpPr>
          <p:nvPr>
            <p:ph type="subTitle" idx="4294967295"/>
          </p:nvPr>
        </p:nvSpPr>
        <p:spPr>
          <a:xfrm>
            <a:off x="611187" y="1412875"/>
            <a:ext cx="7921625" cy="4895850"/>
          </a:xfrm>
        </p:spPr>
        <p:txBody>
          <a:bodyPr/>
          <a:lstStyle/>
          <a:p>
            <a:pPr marL="0" indent="0" algn="l" eaLnBrk="1" hangingPunct="1">
              <a:spcBef>
                <a:spcPct val="0"/>
              </a:spcBef>
              <a:buNone/>
            </a:pPr>
            <a:r>
              <a:rPr lang="is-IS" sz="2000" dirty="0">
                <a:solidFill>
                  <a:srgbClr val="000000"/>
                </a:solidFill>
                <a:latin typeface="Calibri" charset="0"/>
              </a:rPr>
              <a:t>Questo tipo di grafico si usa per rappresentare visivamente un fenomeno che dipende da due grandezze: una, detta </a:t>
            </a:r>
            <a:r>
              <a:rPr lang="is-IS" sz="2000" b="1" dirty="0">
                <a:solidFill>
                  <a:srgbClr val="000000"/>
                </a:solidFill>
                <a:latin typeface="Calibri" charset="0"/>
              </a:rPr>
              <a:t>variabile indipendente</a:t>
            </a:r>
            <a:r>
              <a:rPr lang="is-IS" sz="2000" dirty="0">
                <a:solidFill>
                  <a:srgbClr val="000000"/>
                </a:solidFill>
                <a:latin typeface="Calibri" charset="0"/>
              </a:rPr>
              <a:t>, l’altra detta </a:t>
            </a:r>
            <a:r>
              <a:rPr lang="is-IS" sz="2000" b="1" dirty="0">
                <a:solidFill>
                  <a:srgbClr val="000000"/>
                </a:solidFill>
                <a:latin typeface="Calibri" charset="0"/>
              </a:rPr>
              <a:t>variabile dipendente</a:t>
            </a:r>
            <a:r>
              <a:rPr lang="is-IS" sz="2000" dirty="0">
                <a:solidFill>
                  <a:srgbClr val="000000"/>
                </a:solidFill>
                <a:latin typeface="Calibri" charset="0"/>
              </a:rPr>
              <a:t>.</a:t>
            </a:r>
          </a:p>
          <a:p>
            <a:pPr marL="0" indent="0" algn="l" eaLnBrk="1" hangingPunct="1">
              <a:spcBef>
                <a:spcPct val="0"/>
              </a:spcBef>
              <a:buNone/>
            </a:pPr>
            <a:r>
              <a:rPr lang="is-IS" sz="2000" dirty="0">
                <a:solidFill>
                  <a:srgbClr val="000000"/>
                </a:solidFill>
                <a:latin typeface="Calibri" charset="0"/>
              </a:rPr>
              <a:t>Per costruire un diagramma cartesiano dobbiamo fissare un sistema di riferimento rappresentato da due semirette, dette assi, perpendicolari tra loro nel punto di origine </a:t>
            </a:r>
            <a:r>
              <a:rPr lang="is-IS" sz="2000" i="1" dirty="0">
                <a:solidFill>
                  <a:srgbClr val="000000"/>
                </a:solidFill>
                <a:latin typeface="Calibri" charset="0"/>
              </a:rPr>
              <a:t>O</a:t>
            </a:r>
            <a:r>
              <a:rPr lang="is-IS" sz="2000" dirty="0">
                <a:solidFill>
                  <a:srgbClr val="000000"/>
                </a:solidFill>
                <a:latin typeface="Calibri" charset="0"/>
              </a:rPr>
              <a:t>.</a:t>
            </a:r>
          </a:p>
          <a:p>
            <a:pPr marL="0" indent="0" algn="l" eaLnBrk="1" hangingPunct="1">
              <a:spcBef>
                <a:spcPct val="0"/>
              </a:spcBef>
              <a:buNone/>
            </a:pPr>
            <a:r>
              <a:rPr lang="is-IS" sz="2000" dirty="0">
                <a:solidFill>
                  <a:srgbClr val="000000"/>
                </a:solidFill>
                <a:latin typeface="Calibri" charset="0"/>
              </a:rPr>
              <a:t>Un punto nel piano cartesiano è individuato da una coppia ordinata di numeri: l’</a:t>
            </a:r>
            <a:r>
              <a:rPr lang="is-IS" sz="2000" b="1" dirty="0">
                <a:solidFill>
                  <a:srgbClr val="000000"/>
                </a:solidFill>
                <a:latin typeface="Calibri" charset="0"/>
              </a:rPr>
              <a:t>ascissa</a:t>
            </a:r>
            <a:r>
              <a:rPr lang="is-IS" sz="2000" dirty="0">
                <a:solidFill>
                  <a:srgbClr val="000000"/>
                </a:solidFill>
                <a:latin typeface="Calibri" charset="0"/>
              </a:rPr>
              <a:t> (</a:t>
            </a:r>
            <a:r>
              <a:rPr lang="is-IS" sz="2000" b="1" i="1" dirty="0">
                <a:solidFill>
                  <a:srgbClr val="000000"/>
                </a:solidFill>
                <a:latin typeface="Calibri" charset="0"/>
              </a:rPr>
              <a:t>x</a:t>
            </a:r>
            <a:r>
              <a:rPr lang="is-IS" sz="2000" dirty="0">
                <a:solidFill>
                  <a:srgbClr val="000000"/>
                </a:solidFill>
                <a:latin typeface="Calibri" charset="0"/>
              </a:rPr>
              <a:t>) e l’</a:t>
            </a:r>
            <a:r>
              <a:rPr lang="is-IS" sz="2000" b="1" dirty="0">
                <a:solidFill>
                  <a:srgbClr val="000000"/>
                </a:solidFill>
                <a:latin typeface="Calibri" charset="0"/>
              </a:rPr>
              <a:t>ordinata </a:t>
            </a:r>
            <a:r>
              <a:rPr lang="is-IS" sz="2000" dirty="0">
                <a:solidFill>
                  <a:srgbClr val="000000"/>
                </a:solidFill>
                <a:latin typeface="Calibri" charset="0"/>
              </a:rPr>
              <a:t>(</a:t>
            </a:r>
            <a:r>
              <a:rPr lang="is-IS" sz="2000" b="1" i="1" dirty="0">
                <a:solidFill>
                  <a:srgbClr val="000000"/>
                </a:solidFill>
                <a:latin typeface="Calibri" charset="0"/>
              </a:rPr>
              <a:t>y</a:t>
            </a:r>
            <a:r>
              <a:rPr lang="is-IS" sz="2000" dirty="0">
                <a:solidFill>
                  <a:srgbClr val="000000"/>
                </a:solidFill>
                <a:latin typeface="Calibri" charset="0"/>
              </a:rPr>
              <a:t>).</a:t>
            </a:r>
          </a:p>
          <a:p>
            <a:pPr marL="0" indent="0" algn="l" eaLnBrk="1" hangingPunct="1">
              <a:spcBef>
                <a:spcPct val="0"/>
              </a:spcBef>
              <a:buNone/>
            </a:pPr>
            <a:r>
              <a:rPr lang="is-IS" sz="2000" dirty="0">
                <a:solidFill>
                  <a:srgbClr val="000000"/>
                </a:solidFill>
                <a:latin typeface="Calibri" charset="0"/>
              </a:rPr>
              <a:t>Di solito il valore dell’ascissa rappresenta </a:t>
            </a:r>
            <a:br>
              <a:rPr lang="is-IS" sz="2000" dirty="0">
                <a:solidFill>
                  <a:srgbClr val="000000"/>
                </a:solidFill>
                <a:latin typeface="Calibri" charset="0"/>
              </a:rPr>
            </a:br>
            <a:r>
              <a:rPr lang="is-IS" sz="2000" dirty="0">
                <a:solidFill>
                  <a:srgbClr val="000000"/>
                </a:solidFill>
                <a:latin typeface="Calibri" charset="0"/>
              </a:rPr>
              <a:t>la variabile indipendente mentre quello </a:t>
            </a:r>
            <a:br>
              <a:rPr lang="is-IS" sz="2000" dirty="0">
                <a:solidFill>
                  <a:srgbClr val="000000"/>
                </a:solidFill>
                <a:latin typeface="Calibri" charset="0"/>
              </a:rPr>
            </a:br>
            <a:r>
              <a:rPr lang="is-IS" sz="2000" dirty="0">
                <a:solidFill>
                  <a:srgbClr val="000000"/>
                </a:solidFill>
                <a:latin typeface="Calibri" charset="0"/>
              </a:rPr>
              <a:t>dell’ordinata la variabile dipendente, </a:t>
            </a:r>
            <a:br>
              <a:rPr lang="is-IS" sz="2000" dirty="0">
                <a:solidFill>
                  <a:srgbClr val="000000"/>
                </a:solidFill>
                <a:latin typeface="Calibri" charset="0"/>
              </a:rPr>
            </a:br>
            <a:r>
              <a:rPr lang="is-IS" sz="2000" dirty="0">
                <a:solidFill>
                  <a:srgbClr val="000000"/>
                </a:solidFill>
                <a:latin typeface="Calibri" charset="0"/>
              </a:rPr>
              <a:t>chiamata così perché il suo valore </a:t>
            </a:r>
            <a:br>
              <a:rPr lang="is-IS" sz="2000" dirty="0">
                <a:solidFill>
                  <a:srgbClr val="000000"/>
                </a:solidFill>
                <a:latin typeface="Calibri" charset="0"/>
              </a:rPr>
            </a:br>
            <a:r>
              <a:rPr lang="is-IS" sz="2000" dirty="0">
                <a:solidFill>
                  <a:srgbClr val="000000"/>
                </a:solidFill>
                <a:latin typeface="Calibri" charset="0"/>
              </a:rPr>
              <a:t>cambia se cambia quello dell’ascissa.</a:t>
            </a:r>
          </a:p>
          <a:p>
            <a:pPr algn="l" eaLnBrk="1" hangingPunct="1">
              <a:spcBef>
                <a:spcPct val="0"/>
              </a:spcBef>
            </a:pPr>
            <a:endParaRPr lang="is-IS" sz="2000" b="1" dirty="0">
              <a:solidFill>
                <a:srgbClr val="008000"/>
              </a:solidFill>
              <a:latin typeface="Calibri" charset="0"/>
            </a:endParaRPr>
          </a:p>
          <a:p>
            <a:pPr eaLnBrk="1" hangingPunct="1"/>
            <a:endParaRPr lang="it-IT" sz="1600" dirty="0">
              <a:solidFill>
                <a:schemeClr val="tx1"/>
              </a:solidFill>
              <a:latin typeface="Calibri" charset="0"/>
            </a:endParaRPr>
          </a:p>
          <a:p>
            <a:pPr eaLnBrk="1" hangingPunct="1"/>
            <a:endParaRPr lang="it-IT" sz="1600" dirty="0">
              <a:solidFill>
                <a:schemeClr val="tx1"/>
              </a:solidFill>
              <a:latin typeface="Calibri" charset="0"/>
            </a:endParaRPr>
          </a:p>
          <a:p>
            <a:pPr eaLnBrk="1" hangingPunct="1"/>
            <a:endParaRPr lang="it-IT" sz="1600" dirty="0">
              <a:solidFill>
                <a:schemeClr val="tx1"/>
              </a:solidFill>
              <a:latin typeface="Calibri" charset="0"/>
            </a:endParaRPr>
          </a:p>
          <a:p>
            <a:pPr eaLnBrk="1" hangingPunct="1"/>
            <a:endParaRPr lang="it-IT" sz="1600" dirty="0">
              <a:solidFill>
                <a:schemeClr val="tx1"/>
              </a:solidFill>
              <a:latin typeface="Calibri" charset="0"/>
            </a:endParaRPr>
          </a:p>
          <a:p>
            <a:pPr eaLnBrk="1" hangingPunct="1"/>
            <a:endParaRPr lang="it-IT" sz="1400" dirty="0">
              <a:solidFill>
                <a:schemeClr val="tx1"/>
              </a:solidFill>
              <a:latin typeface="Calibri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61AE75D-3694-3046-BA07-543A603A3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837693"/>
            <a:ext cx="3145790" cy="2575847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81047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idx="4294967295"/>
          </p:nvPr>
        </p:nvSpPr>
        <p:spPr>
          <a:xfrm>
            <a:off x="0" y="476250"/>
            <a:ext cx="9144000" cy="55721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>
                <a:ea typeface="+mj-ea"/>
                <a:cs typeface="+mj-cs"/>
              </a:rPr>
              <a:t> </a:t>
            </a:r>
            <a:r>
              <a:rPr lang="it-IT" b="1" dirty="0">
                <a:solidFill>
                  <a:srgbClr val="953735"/>
                </a:solidFill>
                <a:latin typeface="+mn-lt"/>
                <a:ea typeface="+mj-ea"/>
                <a:cs typeface="+mj-cs"/>
              </a:rPr>
              <a:t>Diagramma cartesiano</a:t>
            </a:r>
          </a:p>
        </p:txBody>
      </p:sp>
      <p:sp>
        <p:nvSpPr>
          <p:cNvPr id="15362" name="Sottotitolo 2"/>
          <p:cNvSpPr>
            <a:spLocks noGrp="1"/>
          </p:cNvSpPr>
          <p:nvPr>
            <p:ph type="subTitle" idx="4294967295"/>
          </p:nvPr>
        </p:nvSpPr>
        <p:spPr>
          <a:xfrm>
            <a:off x="647191" y="1268413"/>
            <a:ext cx="7921625" cy="2160587"/>
          </a:xfrm>
        </p:spPr>
        <p:txBody>
          <a:bodyPr/>
          <a:lstStyle/>
          <a:p>
            <a:pPr marL="0" indent="0" algn="l" eaLnBrk="1" hangingPunct="1">
              <a:spcBef>
                <a:spcPct val="0"/>
              </a:spcBef>
              <a:buNone/>
            </a:pPr>
            <a:r>
              <a:rPr lang="is-IS" sz="2000" dirty="0">
                <a:solidFill>
                  <a:srgbClr val="000000"/>
                </a:solidFill>
                <a:latin typeface="Calibri" charset="0"/>
              </a:rPr>
              <a:t>Trasformiamo la tabella in un diagramma cartesiano.</a:t>
            </a:r>
          </a:p>
          <a:p>
            <a:pPr algn="l" eaLnBrk="1" hangingPunct="1">
              <a:spcBef>
                <a:spcPct val="0"/>
              </a:spcBef>
            </a:pPr>
            <a:endParaRPr lang="is-IS" sz="2000" dirty="0">
              <a:solidFill>
                <a:srgbClr val="800000"/>
              </a:solidFill>
              <a:latin typeface="Calibri" charset="0"/>
            </a:endParaRPr>
          </a:p>
          <a:p>
            <a:pPr algn="l" eaLnBrk="1" hangingPunct="1">
              <a:spcBef>
                <a:spcPct val="0"/>
              </a:spcBef>
            </a:pPr>
            <a:endParaRPr lang="is-IS" sz="2000" dirty="0">
              <a:solidFill>
                <a:srgbClr val="800000"/>
              </a:solidFill>
              <a:latin typeface="Calibri" charset="0"/>
            </a:endParaRPr>
          </a:p>
          <a:p>
            <a:pPr algn="l" eaLnBrk="1" hangingPunct="1">
              <a:spcBef>
                <a:spcPct val="0"/>
              </a:spcBef>
            </a:pPr>
            <a:endParaRPr lang="it-IT" sz="2000" dirty="0">
              <a:solidFill>
                <a:srgbClr val="800000"/>
              </a:solidFill>
              <a:latin typeface="Calibri" charset="0"/>
            </a:endParaRPr>
          </a:p>
          <a:p>
            <a:pPr algn="l" eaLnBrk="1" hangingPunct="1"/>
            <a:endParaRPr lang="it-IT" sz="1600" dirty="0">
              <a:solidFill>
                <a:schemeClr val="tx1"/>
              </a:solidFill>
              <a:latin typeface="Calibri" charset="0"/>
            </a:endParaRPr>
          </a:p>
          <a:p>
            <a:pPr eaLnBrk="1" hangingPunct="1"/>
            <a:endParaRPr lang="it-IT" sz="1600" dirty="0">
              <a:solidFill>
                <a:schemeClr val="tx1"/>
              </a:solidFill>
              <a:latin typeface="Calibri" charset="0"/>
            </a:endParaRPr>
          </a:p>
          <a:p>
            <a:pPr eaLnBrk="1" hangingPunct="1"/>
            <a:endParaRPr lang="it-IT" sz="1600" dirty="0">
              <a:solidFill>
                <a:schemeClr val="tx1"/>
              </a:solidFill>
              <a:latin typeface="Calibri" charset="0"/>
            </a:endParaRPr>
          </a:p>
        </p:txBody>
      </p:sp>
      <p:graphicFrame>
        <p:nvGraphicFramePr>
          <p:cNvPr id="3" name="Tabella 2"/>
          <p:cNvGraphicFramePr>
            <a:graphicFrameLocks noGrp="1"/>
          </p:cNvGraphicFramePr>
          <p:nvPr/>
        </p:nvGraphicFramePr>
        <p:xfrm>
          <a:off x="899592" y="1844824"/>
          <a:ext cx="7416824" cy="11441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6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Ora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/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it-IT" b="1" baseline="0" dirty="0"/>
                        <a:t>Temperatura °C</a:t>
                      </a:r>
                      <a:endParaRPr lang="it-IT" b="1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 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Immagine 4">
            <a:extLst>
              <a:ext uri="{FF2B5EF4-FFF2-40B4-BE49-F238E27FC236}">
                <a16:creationId xmlns:a16="http://schemas.microsoft.com/office/drawing/2014/main" id="{9579E962-60B6-894E-B4A7-6841BB8837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356992"/>
            <a:ext cx="3873500" cy="2819400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26808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idx="4294967295"/>
          </p:nvPr>
        </p:nvSpPr>
        <p:spPr>
          <a:xfrm>
            <a:off x="0" y="476250"/>
            <a:ext cx="9144000" cy="55721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>
                <a:ea typeface="+mj-ea"/>
                <a:cs typeface="+mj-cs"/>
              </a:rPr>
              <a:t> </a:t>
            </a:r>
            <a:r>
              <a:rPr lang="it-IT" b="1" dirty="0">
                <a:solidFill>
                  <a:srgbClr val="953735"/>
                </a:solidFill>
                <a:latin typeface="+mn-lt"/>
                <a:ea typeface="+mj-ea"/>
                <a:cs typeface="+mj-cs"/>
              </a:rPr>
              <a:t>Diagramma cartesiano</a:t>
            </a:r>
          </a:p>
        </p:txBody>
      </p:sp>
      <p:sp>
        <p:nvSpPr>
          <p:cNvPr id="15362" name="Sottotitolo 2"/>
          <p:cNvSpPr>
            <a:spLocks noGrp="1"/>
          </p:cNvSpPr>
          <p:nvPr>
            <p:ph type="subTitle" idx="4294967295"/>
          </p:nvPr>
        </p:nvSpPr>
        <p:spPr>
          <a:xfrm>
            <a:off x="639663" y="1644650"/>
            <a:ext cx="7705725" cy="1855788"/>
          </a:xfrm>
        </p:spPr>
        <p:txBody>
          <a:bodyPr/>
          <a:lstStyle/>
          <a:p>
            <a:pPr marL="0" indent="0" algn="l" eaLnBrk="1" hangingPunct="1">
              <a:spcBef>
                <a:spcPct val="0"/>
              </a:spcBef>
              <a:buNone/>
            </a:pPr>
            <a:r>
              <a:rPr lang="is-IS" sz="2000" dirty="0">
                <a:solidFill>
                  <a:schemeClr val="tx1"/>
                </a:solidFill>
                <a:latin typeface="Calibri" charset="0"/>
              </a:rPr>
              <a:t>Dall’osservazione del grafico risulta che la temperatura raggiunge il suo valore minimo alle 6 del mattino e il suo valore massimo alle 15 del pomeriggio. Da quell’ora in avanti la temperatura diminuisce in modo costante.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D3E1B5B-B9C9-784A-9E2A-D408CFA77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356992"/>
            <a:ext cx="3873500" cy="2819400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98387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C7CFB2-982A-4098-AE0D-4DF7E565D74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404813"/>
            <a:ext cx="9144000" cy="557212"/>
          </a:xfrm>
        </p:spPr>
        <p:txBody>
          <a:bodyPr>
            <a:noAutofit/>
          </a:bodyPr>
          <a:lstStyle/>
          <a:p>
            <a:pPr eaLnBrk="1" hangingPunct="1"/>
            <a:r>
              <a:rPr lang="it-IT" altLang="it-IT" dirty="0">
                <a:ea typeface="ＭＳ Ｐゴシック" panose="020B0600070205080204" pitchFamily="34" charset="-128"/>
              </a:rPr>
              <a:t> </a:t>
            </a:r>
            <a:r>
              <a:rPr lang="it-IT" altLang="it-IT" b="1" dirty="0">
                <a:solidFill>
                  <a:srgbClr val="953735"/>
                </a:solidFill>
                <a:ea typeface="ＭＳ Ｐゴシック" panose="020B0600070205080204" pitchFamily="34" charset="-128"/>
              </a:rPr>
              <a:t>Elementi di un insieme</a:t>
            </a:r>
          </a:p>
        </p:txBody>
      </p:sp>
      <p:sp>
        <p:nvSpPr>
          <p:cNvPr id="3075" name="Sottotitolo 2">
            <a:extLst>
              <a:ext uri="{FF2B5EF4-FFF2-40B4-BE49-F238E27FC236}">
                <a16:creationId xmlns:a16="http://schemas.microsoft.com/office/drawing/2014/main" id="{020FEE33-5935-FF36-EEC5-361EA9E8CD2D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732518" y="1628775"/>
            <a:ext cx="7921625" cy="2909888"/>
          </a:xfrm>
        </p:spPr>
        <p:txBody>
          <a:bodyPr/>
          <a:lstStyle/>
          <a:p>
            <a:pPr marL="0" indent="0" algn="l" eaLnBrk="1" hangingPunct="1">
              <a:spcBef>
                <a:spcPct val="0"/>
              </a:spcBef>
              <a:buNone/>
            </a:pP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Un </a:t>
            </a:r>
            <a:r>
              <a:rPr lang="it-IT" altLang="it-IT" sz="20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insieme</a:t>
            </a: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è un gruppo di “cose” per le quali si può stabilire </a:t>
            </a:r>
          </a:p>
          <a:p>
            <a:pPr marL="0" indent="0" algn="l" eaLnBrk="1" hangingPunct="1">
              <a:spcBef>
                <a:spcPct val="0"/>
              </a:spcBef>
              <a:buNone/>
            </a:pPr>
            <a:r>
              <a:rPr lang="it-IT" altLang="it-IT" sz="20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con assoluta certezza </a:t>
            </a: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se appartengono o no all’insieme. </a:t>
            </a:r>
          </a:p>
          <a:p>
            <a:pPr marL="0" indent="0" algn="l" eaLnBrk="1" hangingPunct="1">
              <a:spcBef>
                <a:spcPct val="0"/>
              </a:spcBef>
              <a:buNone/>
            </a:pP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Le cose che appartengono all’insieme si chiamano </a:t>
            </a:r>
            <a:r>
              <a:rPr lang="it-IT" altLang="it-IT" sz="20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elementi dell’insieme</a:t>
            </a: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. </a:t>
            </a:r>
          </a:p>
          <a:p>
            <a:pPr marL="0" indent="0" algn="l" eaLnBrk="1" hangingPunct="1">
              <a:buNone/>
            </a:pP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Gli elementi di un insieme si indicano con le lettere minuscole dell’alfabeto </a:t>
            </a:r>
            <a:r>
              <a:rPr lang="it-IT" altLang="it-IT" sz="2000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{a, b, c</a:t>
            </a:r>
            <a:r>
              <a:rPr lang="is-IS" altLang="it-IT" sz="2000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…}</a:t>
            </a: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.</a:t>
            </a:r>
          </a:p>
          <a:p>
            <a:pPr marL="0" indent="0" algn="l" eaLnBrk="1" hangingPunct="1">
              <a:buNone/>
            </a:pP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Gli insiemi si indicano con le lettere maiuscole dell’alfabeto </a:t>
            </a:r>
            <a:r>
              <a:rPr lang="it-IT" altLang="it-IT" sz="2000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{</a:t>
            </a:r>
            <a:r>
              <a:rPr lang="it-IT" altLang="it-IT" sz="2000" b="1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A, B, C</a:t>
            </a:r>
            <a:r>
              <a:rPr lang="is-IS" altLang="it-IT" sz="2000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…}</a:t>
            </a:r>
            <a:r>
              <a:rPr lang="is-IS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.</a:t>
            </a:r>
          </a:p>
          <a:p>
            <a:pPr marL="0" indent="0" algn="l" eaLnBrk="1" hangingPunct="1">
              <a:buNone/>
            </a:pPr>
            <a:r>
              <a:rPr lang="is-IS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Per indicare che l’elemento </a:t>
            </a:r>
            <a:r>
              <a:rPr lang="is-IS" altLang="it-IT" sz="2000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b</a:t>
            </a:r>
            <a:r>
              <a:rPr lang="is-IS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</a:t>
            </a:r>
            <a:r>
              <a:rPr lang="is-IS" altLang="it-IT" sz="2000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appartiene</a:t>
            </a:r>
            <a:r>
              <a:rPr lang="is-IS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all’insieme </a:t>
            </a:r>
            <a:r>
              <a:rPr lang="is-IS" altLang="it-IT" sz="20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A</a:t>
            </a:r>
            <a:r>
              <a:rPr lang="is-IS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si scrive </a:t>
            </a:r>
            <a:r>
              <a:rPr lang="it-IT" altLang="it-IT" sz="2000" i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b</a:t>
            </a:r>
            <a:r>
              <a:rPr lang="it-IT" altLang="it-IT" sz="2000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sz="20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∈</a:t>
            </a:r>
            <a:r>
              <a:rPr lang="it-IT" altLang="it-IT" sz="2000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A </a:t>
            </a:r>
          </a:p>
          <a:p>
            <a:pPr marL="0" indent="0" algn="l" eaLnBrk="1" hangingPunct="1">
              <a:buNone/>
            </a:pPr>
            <a:r>
              <a:rPr lang="is-IS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Per indicare che l’elemento </a:t>
            </a:r>
            <a:r>
              <a:rPr lang="is-IS" altLang="it-IT" sz="2000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c non</a:t>
            </a:r>
            <a:r>
              <a:rPr lang="is-IS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</a:t>
            </a:r>
            <a:r>
              <a:rPr lang="is-IS" altLang="it-IT" sz="2000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appartiene</a:t>
            </a:r>
            <a:r>
              <a:rPr lang="is-IS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all’insieme </a:t>
            </a:r>
            <a:r>
              <a:rPr lang="is-IS" altLang="it-IT" sz="20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A</a:t>
            </a:r>
            <a:r>
              <a:rPr lang="is-IS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si scrive </a:t>
            </a:r>
            <a:r>
              <a:rPr lang="it-IT" altLang="it-IT" sz="2000" i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c </a:t>
            </a:r>
            <a:r>
              <a:rPr lang="it-IT" altLang="it-IT" sz="2000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∉ A </a:t>
            </a:r>
            <a:endParaRPr lang="it-IT" altLang="it-IT" sz="20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3077" name="Immagine 2" descr="insiemeA.jpg">
            <a:extLst>
              <a:ext uri="{FF2B5EF4-FFF2-40B4-BE49-F238E27FC236}">
                <a16:creationId xmlns:a16="http://schemas.microsoft.com/office/drawing/2014/main" id="{889CF095-32EC-7871-BB67-8EF43C57B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343" y="4724400"/>
            <a:ext cx="23780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B19A1F-0E3D-8C17-5A74-FF16BEC92AD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404813"/>
            <a:ext cx="9144000" cy="557212"/>
          </a:xfrm>
        </p:spPr>
        <p:txBody>
          <a:bodyPr>
            <a:noAutofit/>
          </a:bodyPr>
          <a:lstStyle/>
          <a:p>
            <a:pPr eaLnBrk="1" hangingPunct="1"/>
            <a:r>
              <a:rPr lang="it-IT" altLang="it-IT" dirty="0">
                <a:ea typeface="ＭＳ Ｐゴシック" panose="020B0600070205080204" pitchFamily="34" charset="-128"/>
              </a:rPr>
              <a:t> </a:t>
            </a:r>
            <a:r>
              <a:rPr lang="it-IT" altLang="it-IT" b="1" dirty="0">
                <a:solidFill>
                  <a:srgbClr val="953735"/>
                </a:solidFill>
                <a:ea typeface="ＭＳ Ｐゴシック" panose="020B0600070205080204" pitchFamily="34" charset="-128"/>
              </a:rPr>
              <a:t>Rappresentazione di un insieme</a:t>
            </a:r>
          </a:p>
        </p:txBody>
      </p:sp>
      <p:sp>
        <p:nvSpPr>
          <p:cNvPr id="4099" name="Sottotitolo 2">
            <a:extLst>
              <a:ext uri="{FF2B5EF4-FFF2-40B4-BE49-F238E27FC236}">
                <a16:creationId xmlns:a16="http://schemas.microsoft.com/office/drawing/2014/main" id="{AB8BAC23-0F54-A2EE-FDD7-548DDD29B41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27088" y="1628774"/>
            <a:ext cx="8066541" cy="4913539"/>
          </a:xfrm>
        </p:spPr>
        <p:txBody>
          <a:bodyPr/>
          <a:lstStyle/>
          <a:p>
            <a:pPr marL="0" indent="0" algn="l" eaLnBrk="1" hangingPunct="1">
              <a:buNone/>
            </a:pPr>
            <a:r>
              <a:rPr lang="is-IS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Un insieme si può rappresentare con un </a:t>
            </a:r>
            <a:r>
              <a:rPr lang="is-IS" altLang="it-IT" sz="20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diagramma di Venn.</a:t>
            </a:r>
          </a:p>
          <a:p>
            <a:pPr marL="0" indent="0" algn="l" eaLnBrk="1" hangingPunct="1">
              <a:buNone/>
            </a:pPr>
            <a:endParaRPr lang="is-IS" altLang="it-IT" sz="2000" b="1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marL="0" indent="0" algn="l" eaLnBrk="1" hangingPunct="1">
              <a:buNone/>
            </a:pPr>
            <a:endParaRPr lang="is-IS" altLang="it-IT" sz="2000" b="1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marL="0" indent="0" algn="l" eaLnBrk="1" hangingPunct="1">
              <a:buNone/>
            </a:pPr>
            <a:endParaRPr lang="is-IS" altLang="it-IT" sz="2000" b="1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marL="0" indent="0" algn="l" eaLnBrk="1" hangingPunct="1">
              <a:buNone/>
            </a:pPr>
            <a:endParaRPr lang="is-IS" altLang="it-IT" sz="2000" b="1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marL="0" indent="0" algn="l" eaLnBrk="1" hangingPunct="1">
              <a:buNone/>
            </a:pPr>
            <a:r>
              <a:rPr lang="is-IS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Un insieme si può rappresentare </a:t>
            </a:r>
            <a:r>
              <a:rPr lang="is-IS" altLang="it-IT" sz="20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per caratteristica</a:t>
            </a:r>
            <a:r>
              <a:rPr lang="is-IS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.</a:t>
            </a:r>
          </a:p>
          <a:p>
            <a:pPr marL="0" indent="0" algn="l" eaLnBrk="1" hangingPunct="1">
              <a:buNone/>
            </a:pPr>
            <a:r>
              <a:rPr lang="is-IS" altLang="it-IT" sz="20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	A</a:t>
            </a:r>
            <a:r>
              <a:rPr lang="is-IS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=  </a:t>
            </a:r>
            <a:r>
              <a:rPr lang="is-IS" altLang="it-IT" sz="2000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{x</a:t>
            </a:r>
            <a:r>
              <a:rPr lang="is-IS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l </a:t>
            </a:r>
            <a:r>
              <a:rPr lang="is-IS" altLang="it-IT" sz="2000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x</a:t>
            </a:r>
            <a:r>
              <a:rPr lang="is-IS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una lettera della parola </a:t>
            </a:r>
            <a:r>
              <a:rPr lang="is-IS" altLang="it-IT" sz="2000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barca}</a:t>
            </a:r>
          </a:p>
          <a:p>
            <a:pPr marL="0" indent="0" algn="l" eaLnBrk="1" hangingPunct="1">
              <a:buNone/>
            </a:pP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e</a:t>
            </a:r>
            <a:r>
              <a:rPr lang="is-IS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si legge </a:t>
            </a:r>
            <a:r>
              <a:rPr lang="is-IS" altLang="it-IT" sz="20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A</a:t>
            </a:r>
            <a:r>
              <a:rPr lang="is-IS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</a:t>
            </a:r>
            <a:r>
              <a:rPr lang="is-IS" altLang="it-IT" sz="2000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è l’insieme formato da tutti gli elementi </a:t>
            </a:r>
            <a:r>
              <a:rPr lang="is-IS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x </a:t>
            </a:r>
            <a:r>
              <a:rPr lang="is-IS" altLang="it-IT" sz="2000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tali che </a:t>
            </a:r>
            <a:r>
              <a:rPr lang="is-IS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x </a:t>
            </a:r>
            <a:r>
              <a:rPr lang="is-IS" altLang="it-IT" sz="2000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è una lettera della parola</a:t>
            </a:r>
            <a:r>
              <a:rPr lang="is-IS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barca.</a:t>
            </a:r>
          </a:p>
          <a:p>
            <a:pPr marL="0" indent="0" algn="l" eaLnBrk="1" hangingPunct="1">
              <a:buNone/>
            </a:pPr>
            <a:endParaRPr lang="is-IS" altLang="it-IT" sz="20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marL="0" indent="0" algn="l" eaLnBrk="1" hangingPunct="1">
              <a:buNone/>
            </a:pPr>
            <a:r>
              <a:rPr lang="is-IS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Un insieme si può rappresentare </a:t>
            </a:r>
            <a:r>
              <a:rPr lang="is-IS" altLang="it-IT" sz="20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per </a:t>
            </a:r>
            <a:r>
              <a:rPr lang="it-IT" altLang="it-IT" sz="20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elencazione.</a:t>
            </a:r>
          </a:p>
          <a:p>
            <a:pPr marL="0" indent="0" algn="l" eaLnBrk="1" hangingPunct="1">
              <a:buNone/>
            </a:pPr>
            <a:r>
              <a:rPr lang="it-IT" altLang="it-IT" sz="20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	A </a:t>
            </a: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=  </a:t>
            </a:r>
            <a:r>
              <a:rPr lang="it-IT" altLang="it-IT" sz="2000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{b, a, </a:t>
            </a:r>
            <a:r>
              <a:rPr lang="it-IT" altLang="it-IT" sz="2000" i="1" dirty="0" err="1">
                <a:solidFill>
                  <a:schemeClr val="tx1"/>
                </a:solidFill>
                <a:ea typeface="ＭＳ Ｐゴシック" panose="020B0600070205080204" pitchFamily="34" charset="-128"/>
              </a:rPr>
              <a:t>r</a:t>
            </a:r>
            <a:r>
              <a:rPr lang="it-IT" altLang="it-IT" sz="2000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, c}</a:t>
            </a:r>
            <a:endParaRPr lang="it-IT" altLang="it-IT" sz="16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marL="0" indent="0" algn="l" eaLnBrk="1" hangingPunct="1">
              <a:buNone/>
            </a:pP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Gli elementi sono racchiusi tra parentesi graffe e separati da una virgola.</a:t>
            </a:r>
          </a:p>
        </p:txBody>
      </p:sp>
      <p:pic>
        <p:nvPicPr>
          <p:cNvPr id="4101" name="Immagine 2">
            <a:extLst>
              <a:ext uri="{FF2B5EF4-FFF2-40B4-BE49-F238E27FC236}">
                <a16:creationId xmlns:a16="http://schemas.microsoft.com/office/drawing/2014/main" id="{93556F87-F3A9-C66F-94CC-0F8500990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213" y="2133600"/>
            <a:ext cx="2070100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ottotitolo 2">
            <a:extLst>
              <a:ext uri="{FF2B5EF4-FFF2-40B4-BE49-F238E27FC236}">
                <a16:creationId xmlns:a16="http://schemas.microsoft.com/office/drawing/2014/main" id="{E82A70BC-7B44-FC09-A5BF-19447E37454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27088" y="1628775"/>
            <a:ext cx="7892369" cy="3607254"/>
          </a:xfrm>
        </p:spPr>
        <p:txBody>
          <a:bodyPr/>
          <a:lstStyle/>
          <a:p>
            <a:pPr marL="0" indent="0" algn="l" eaLnBrk="1" hangingPunct="1">
              <a:spcBef>
                <a:spcPct val="0"/>
              </a:spcBef>
              <a:buNone/>
            </a:pP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Un insieme </a:t>
            </a:r>
            <a:r>
              <a:rPr lang="it-IT" altLang="it-IT" sz="20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B</a:t>
            </a: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è un </a:t>
            </a:r>
            <a:r>
              <a:rPr lang="it-IT" altLang="it-IT" sz="20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sottoinsieme</a:t>
            </a: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di </a:t>
            </a:r>
            <a:r>
              <a:rPr lang="it-IT" altLang="it-IT" sz="20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A</a:t>
            </a: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se ogni elemento di </a:t>
            </a:r>
            <a:r>
              <a:rPr lang="it-IT" altLang="it-IT" sz="20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B</a:t>
            </a: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</a:t>
            </a:r>
          </a:p>
          <a:p>
            <a:pPr marL="0" indent="0" algn="l" eaLnBrk="1" hangingPunct="1">
              <a:spcBef>
                <a:spcPct val="0"/>
              </a:spcBef>
              <a:buNone/>
            </a:pP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appartiene anche ad </a:t>
            </a:r>
            <a:r>
              <a:rPr lang="it-IT" altLang="it-IT" sz="20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A.</a:t>
            </a: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</a:t>
            </a:r>
          </a:p>
          <a:p>
            <a:pPr marL="0" indent="0" algn="l" eaLnBrk="1" hangingPunct="1">
              <a:spcBef>
                <a:spcPct val="0"/>
              </a:spcBef>
              <a:buNone/>
            </a:pP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Si scrive: </a:t>
            </a:r>
          </a:p>
          <a:p>
            <a:pPr marL="0" indent="0" algn="l" eaLnBrk="1" hangingPunct="1">
              <a:spcBef>
                <a:spcPct val="0"/>
              </a:spcBef>
              <a:buNone/>
            </a:pPr>
            <a:r>
              <a:rPr lang="it-IT" altLang="it-IT" sz="20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	B ⊂ A </a:t>
            </a: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		e si legge </a:t>
            </a:r>
            <a:r>
              <a:rPr lang="it-IT" altLang="it-IT" sz="2000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l’insieme</a:t>
            </a: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sz="20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B</a:t>
            </a: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sz="2000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è contenuto in </a:t>
            </a:r>
            <a:r>
              <a:rPr lang="it-IT" altLang="it-IT" sz="20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A</a:t>
            </a:r>
          </a:p>
          <a:p>
            <a:pPr marL="0" indent="0" algn="l" eaLnBrk="1" hangingPunct="1">
              <a:spcBef>
                <a:spcPct val="0"/>
              </a:spcBef>
              <a:buNone/>
            </a:pPr>
            <a:endParaRPr lang="it-IT" altLang="it-IT" sz="2000" b="1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marL="0" indent="0" algn="l" eaLnBrk="1" hangingPunct="1">
              <a:spcBef>
                <a:spcPct val="0"/>
              </a:spcBef>
              <a:buNone/>
            </a:pP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Dati gli insiemi:</a:t>
            </a:r>
          </a:p>
          <a:p>
            <a:pPr marL="0" indent="0" algn="l" eaLnBrk="1" hangingPunct="1">
              <a:spcBef>
                <a:spcPct val="0"/>
              </a:spcBef>
              <a:buNone/>
            </a:pP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	</a:t>
            </a:r>
            <a:r>
              <a:rPr lang="it-IT" altLang="it-IT" sz="20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A </a:t>
            </a: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= </a:t>
            </a:r>
            <a:r>
              <a:rPr lang="it-IT" altLang="it-IT" sz="2000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{x</a:t>
            </a: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l </a:t>
            </a:r>
            <a:r>
              <a:rPr lang="it-IT" altLang="it-IT" sz="2000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x</a:t>
            </a: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è un animale</a:t>
            </a:r>
            <a:r>
              <a:rPr lang="it-IT" altLang="it-IT" sz="2000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}</a:t>
            </a: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</a:t>
            </a:r>
          </a:p>
          <a:p>
            <a:pPr marL="0" indent="0" algn="l" eaLnBrk="1" hangingPunct="1">
              <a:spcBef>
                <a:spcPct val="0"/>
              </a:spcBef>
              <a:buNone/>
            </a:pPr>
            <a:r>
              <a:rPr lang="it-IT" altLang="it-IT" sz="20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	B </a:t>
            </a: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=   </a:t>
            </a:r>
            <a:r>
              <a:rPr lang="it-IT" altLang="it-IT" sz="2000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{x</a:t>
            </a: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l </a:t>
            </a:r>
            <a:r>
              <a:rPr lang="it-IT" altLang="it-IT" sz="2000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x</a:t>
            </a: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è un mammifero</a:t>
            </a:r>
            <a:r>
              <a:rPr lang="it-IT" altLang="it-IT" sz="2000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}</a:t>
            </a:r>
          </a:p>
          <a:p>
            <a:pPr marL="0" indent="0" algn="l" eaLnBrk="1" hangingPunct="1">
              <a:spcBef>
                <a:spcPct val="0"/>
              </a:spcBef>
              <a:buNone/>
            </a:pP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la rappresentazione con un diagramma di </a:t>
            </a:r>
            <a:r>
              <a:rPr lang="it-IT" altLang="it-IT" sz="2000" dirty="0" err="1">
                <a:solidFill>
                  <a:schemeClr val="tx1"/>
                </a:solidFill>
                <a:ea typeface="ＭＳ Ｐゴシック" panose="020B0600070205080204" pitchFamily="34" charset="-128"/>
              </a:rPr>
              <a:t>Venn</a:t>
            </a: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sarà: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AB70A8B-92F7-665D-27B7-8A3026143A1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404813"/>
            <a:ext cx="9144000" cy="557212"/>
          </a:xfrm>
        </p:spPr>
        <p:txBody>
          <a:bodyPr>
            <a:noAutofit/>
          </a:bodyPr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 </a:t>
            </a:r>
            <a:r>
              <a:rPr lang="it-IT" altLang="it-IT" b="1">
                <a:solidFill>
                  <a:srgbClr val="953735"/>
                </a:solidFill>
                <a:ea typeface="ＭＳ Ｐゴシック" panose="020B0600070205080204" pitchFamily="34" charset="-128"/>
              </a:rPr>
              <a:t>Sottoinsiemi</a:t>
            </a:r>
          </a:p>
        </p:txBody>
      </p:sp>
      <p:pic>
        <p:nvPicPr>
          <p:cNvPr id="5126" name="Immagine 2">
            <a:extLst>
              <a:ext uri="{FF2B5EF4-FFF2-40B4-BE49-F238E27FC236}">
                <a16:creationId xmlns:a16="http://schemas.microsoft.com/office/drawing/2014/main" id="{4F9E3435-9FF6-447D-4A10-7134EBEB5D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786" y="4648200"/>
            <a:ext cx="2730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DB1F8D-AF60-77FB-9F57-3DD89E724B03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404813"/>
            <a:ext cx="9144000" cy="55721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>
                <a:solidFill>
                  <a:srgbClr val="953735"/>
                </a:solidFill>
                <a:latin typeface="+mn-lt"/>
                <a:ea typeface="+mj-ea"/>
                <a:cs typeface="+mj-cs"/>
              </a:rPr>
              <a:t>Operazioni con gli insiemi</a:t>
            </a:r>
          </a:p>
        </p:txBody>
      </p:sp>
      <p:sp>
        <p:nvSpPr>
          <p:cNvPr id="6147" name="Sottotitolo 2">
            <a:extLst>
              <a:ext uri="{FF2B5EF4-FFF2-40B4-BE49-F238E27FC236}">
                <a16:creationId xmlns:a16="http://schemas.microsoft.com/office/drawing/2014/main" id="{34A1A13C-87D5-E238-9DD7-E13A69E45BF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27088" y="1628775"/>
            <a:ext cx="8316912" cy="3241675"/>
          </a:xfrm>
        </p:spPr>
        <p:txBody>
          <a:bodyPr/>
          <a:lstStyle/>
          <a:p>
            <a:pPr marL="0" indent="0" algn="l" eaLnBrk="1" hangingPunct="1">
              <a:spcBef>
                <a:spcPct val="0"/>
              </a:spcBef>
              <a:buNone/>
            </a:pP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L’</a:t>
            </a:r>
            <a:r>
              <a:rPr lang="it-IT" altLang="ja-JP" sz="20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intersezione</a:t>
            </a:r>
            <a:r>
              <a:rPr lang="it-IT" altLang="ja-JP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di due insiemi </a:t>
            </a:r>
            <a:r>
              <a:rPr lang="it-IT" altLang="ja-JP" sz="20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A</a:t>
            </a:r>
            <a:r>
              <a:rPr lang="it-IT" altLang="ja-JP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e </a:t>
            </a:r>
            <a:r>
              <a:rPr lang="it-IT" altLang="ja-JP" sz="20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B</a:t>
            </a:r>
            <a:r>
              <a:rPr lang="it-IT" altLang="ja-JP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è l</a:t>
            </a: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’</a:t>
            </a:r>
            <a:r>
              <a:rPr lang="it-IT" altLang="ja-JP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insieme costituito dagli elementi </a:t>
            </a:r>
          </a:p>
          <a:p>
            <a:pPr marL="0" indent="0" algn="l" eaLnBrk="1" hangingPunct="1">
              <a:spcBef>
                <a:spcPct val="0"/>
              </a:spcBef>
              <a:buNone/>
            </a:pP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che appartengono sia ad </a:t>
            </a:r>
            <a:r>
              <a:rPr lang="it-IT" altLang="it-IT" sz="20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A</a:t>
            </a: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sia a </a:t>
            </a:r>
            <a:r>
              <a:rPr lang="it-IT" altLang="it-IT" sz="20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B.</a:t>
            </a:r>
            <a:endParaRPr lang="it-IT" altLang="it-IT" sz="20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marL="0" indent="0" algn="l" eaLnBrk="1" hangingPunct="1">
              <a:spcBef>
                <a:spcPct val="0"/>
              </a:spcBef>
              <a:buNone/>
            </a:pP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Si scrive: </a:t>
            </a:r>
          </a:p>
          <a:p>
            <a:pPr marL="0" indent="0" algn="l" eaLnBrk="1" hangingPunct="1">
              <a:spcBef>
                <a:spcPct val="0"/>
              </a:spcBef>
              <a:buNone/>
            </a:pPr>
            <a:r>
              <a:rPr lang="it-IT" altLang="it-IT" sz="20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	C</a:t>
            </a:r>
            <a:r>
              <a:rPr lang="it-IT" altLang="it-IT" sz="2000" b="1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= </a:t>
            </a:r>
            <a:r>
              <a:rPr lang="it-IT" altLang="it-IT" sz="20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A</a:t>
            </a:r>
            <a:r>
              <a:rPr lang="it-IT" altLang="it-IT" sz="2000" b="1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∩ </a:t>
            </a:r>
            <a:r>
              <a:rPr lang="it-IT" altLang="it-IT" sz="20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B</a:t>
            </a: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	e si legge </a:t>
            </a:r>
            <a:r>
              <a:rPr lang="it-IT" altLang="it-IT" sz="20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A</a:t>
            </a: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sz="2000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intersezione </a:t>
            </a:r>
            <a:r>
              <a:rPr lang="it-IT" altLang="it-IT" sz="20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B</a:t>
            </a:r>
          </a:p>
          <a:p>
            <a:pPr marL="0" indent="0" algn="l" eaLnBrk="1" hangingPunct="1">
              <a:spcBef>
                <a:spcPct val="0"/>
              </a:spcBef>
              <a:buNone/>
            </a:pPr>
            <a:endParaRPr lang="it-IT" altLang="it-IT" sz="20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marL="0" indent="0" algn="l" eaLnBrk="1" hangingPunct="1">
              <a:spcBef>
                <a:spcPct val="0"/>
              </a:spcBef>
              <a:buNone/>
            </a:pP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Dati gli insiemi: </a:t>
            </a:r>
          </a:p>
          <a:p>
            <a:pPr marL="0" indent="0" algn="l" eaLnBrk="1" hangingPunct="1">
              <a:spcBef>
                <a:spcPct val="0"/>
              </a:spcBef>
              <a:buNone/>
            </a:pPr>
            <a:r>
              <a:rPr lang="it-IT" altLang="it-IT" sz="20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	A </a:t>
            </a: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=  </a:t>
            </a:r>
            <a:r>
              <a:rPr lang="it-IT" altLang="it-IT" sz="2000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{x</a:t>
            </a: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l </a:t>
            </a:r>
            <a:r>
              <a:rPr lang="it-IT" altLang="it-IT" sz="2000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x</a:t>
            </a: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è una lettera della parola </a:t>
            </a:r>
            <a:r>
              <a:rPr lang="it-IT" altLang="it-IT" sz="2000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gatto} </a:t>
            </a: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</a:t>
            </a:r>
          </a:p>
          <a:p>
            <a:pPr marL="0" indent="0" algn="l" eaLnBrk="1" hangingPunct="1">
              <a:spcBef>
                <a:spcPct val="0"/>
              </a:spcBef>
              <a:buNone/>
            </a:pPr>
            <a:r>
              <a:rPr lang="it-IT" altLang="it-IT" sz="20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	B </a:t>
            </a: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= </a:t>
            </a:r>
            <a:r>
              <a:rPr lang="it-IT" altLang="it-IT" sz="2000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{ x</a:t>
            </a: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l </a:t>
            </a:r>
            <a:r>
              <a:rPr lang="it-IT" altLang="it-IT" sz="2000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x</a:t>
            </a: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è una lettera della parola </a:t>
            </a:r>
            <a:r>
              <a:rPr lang="it-IT" altLang="it-IT" sz="2000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salto}</a:t>
            </a:r>
            <a:endParaRPr lang="it-IT" altLang="it-IT" sz="20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marL="0" indent="0" algn="l" eaLnBrk="1" hangingPunct="1">
              <a:spcBef>
                <a:spcPct val="0"/>
              </a:spcBef>
              <a:buNone/>
            </a:pP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l’insieme intersezione sarà:</a:t>
            </a:r>
          </a:p>
          <a:p>
            <a:pPr marL="0" indent="0" algn="l" eaLnBrk="1" hangingPunct="1">
              <a:spcBef>
                <a:spcPct val="0"/>
              </a:spcBef>
              <a:buNone/>
            </a:pP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	</a:t>
            </a:r>
            <a:r>
              <a:rPr lang="it-IT" altLang="it-IT" sz="20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C</a:t>
            </a:r>
            <a:r>
              <a:rPr lang="it-IT" altLang="it-IT" sz="2000" b="1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= </a:t>
            </a:r>
            <a:r>
              <a:rPr lang="it-IT" altLang="it-IT" sz="20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A</a:t>
            </a:r>
            <a:r>
              <a:rPr lang="it-IT" altLang="it-IT" sz="2000" b="1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sz="1800" b="1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∩</a:t>
            </a:r>
            <a:r>
              <a:rPr lang="it-IT" altLang="it-IT" sz="2000" b="1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sz="20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B</a:t>
            </a: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=  </a:t>
            </a:r>
            <a:r>
              <a:rPr lang="it-IT" altLang="it-IT" sz="2000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{a, o, t}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9A027DEE-7C52-55C3-8644-E524256592F7}"/>
              </a:ext>
            </a:extLst>
          </p:cNvPr>
          <p:cNvSpPr/>
          <p:nvPr/>
        </p:nvSpPr>
        <p:spPr>
          <a:xfrm>
            <a:off x="4479925" y="2967038"/>
            <a:ext cx="18415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it-IT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150" name="Immagine 3" descr="insieme U2.jpg">
            <a:extLst>
              <a:ext uri="{FF2B5EF4-FFF2-40B4-BE49-F238E27FC236}">
                <a16:creationId xmlns:a16="http://schemas.microsoft.com/office/drawing/2014/main" id="{7D727339-222E-88DE-0E2A-36820FC07F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3" y="4889500"/>
            <a:ext cx="3255962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E80EB6-D26D-32ED-2A39-49E1765E005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404813"/>
            <a:ext cx="9144000" cy="55721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>
                <a:solidFill>
                  <a:srgbClr val="953735"/>
                </a:solidFill>
                <a:latin typeface="+mn-lt"/>
                <a:ea typeface="+mj-ea"/>
                <a:cs typeface="+mj-cs"/>
              </a:rPr>
              <a:t>Operazioni con gli insiemi</a:t>
            </a:r>
          </a:p>
        </p:txBody>
      </p:sp>
      <p:sp>
        <p:nvSpPr>
          <p:cNvPr id="7171" name="Sottotitolo 2">
            <a:extLst>
              <a:ext uri="{FF2B5EF4-FFF2-40B4-BE49-F238E27FC236}">
                <a16:creationId xmlns:a16="http://schemas.microsoft.com/office/drawing/2014/main" id="{33728A25-1D78-6550-1C25-5401C4C322D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27088" y="1557338"/>
            <a:ext cx="7620226" cy="4320948"/>
          </a:xfrm>
        </p:spPr>
        <p:txBody>
          <a:bodyPr/>
          <a:lstStyle/>
          <a:p>
            <a:pPr marL="0" indent="0" algn="l" eaLnBrk="1" hangingPunct="1">
              <a:spcBef>
                <a:spcPct val="0"/>
              </a:spcBef>
              <a:buNone/>
            </a:pP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L’</a:t>
            </a:r>
            <a:r>
              <a:rPr lang="it-IT" altLang="ja-JP" sz="20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unione</a:t>
            </a:r>
            <a:r>
              <a:rPr lang="it-IT" altLang="ja-JP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di due insiemi </a:t>
            </a:r>
            <a:r>
              <a:rPr lang="it-IT" altLang="ja-JP" sz="20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A</a:t>
            </a:r>
            <a:r>
              <a:rPr lang="it-IT" altLang="ja-JP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e </a:t>
            </a:r>
            <a:r>
              <a:rPr lang="it-IT" altLang="ja-JP" sz="20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B</a:t>
            </a:r>
            <a:r>
              <a:rPr lang="it-IT" altLang="ja-JP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è l</a:t>
            </a: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’</a:t>
            </a:r>
            <a:r>
              <a:rPr lang="it-IT" altLang="ja-JP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insieme </a:t>
            </a:r>
            <a:r>
              <a:rPr lang="it-IT" altLang="ja-JP" sz="20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D</a:t>
            </a:r>
            <a:r>
              <a:rPr lang="it-IT" altLang="ja-JP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costituito dagli elementi </a:t>
            </a:r>
          </a:p>
          <a:p>
            <a:pPr marL="0" indent="0" algn="l" eaLnBrk="1" hangingPunct="1">
              <a:spcBef>
                <a:spcPct val="0"/>
              </a:spcBef>
              <a:buNone/>
            </a:pP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che appartengono o ad </a:t>
            </a:r>
            <a:r>
              <a:rPr lang="it-IT" altLang="it-IT" sz="20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A</a:t>
            </a: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o a </a:t>
            </a:r>
            <a:r>
              <a:rPr lang="it-IT" altLang="it-IT" sz="20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B </a:t>
            </a: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oppure a entrambi.</a:t>
            </a:r>
          </a:p>
          <a:p>
            <a:pPr marL="0" indent="0" algn="l" eaLnBrk="1" hangingPunct="1">
              <a:spcBef>
                <a:spcPct val="0"/>
              </a:spcBef>
              <a:buNone/>
            </a:pP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Si scrive: </a:t>
            </a:r>
          </a:p>
          <a:p>
            <a:pPr marL="0" indent="0" algn="l" eaLnBrk="1" hangingPunct="1">
              <a:spcBef>
                <a:spcPct val="0"/>
              </a:spcBef>
              <a:buNone/>
            </a:pPr>
            <a:r>
              <a:rPr lang="it-IT" altLang="it-IT" sz="20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	</a:t>
            </a:r>
            <a:r>
              <a:rPr lang="it-IT" altLang="it-IT" sz="2000" b="1" dirty="0">
                <a:solidFill>
                  <a:srgbClr val="800000"/>
                </a:solidFill>
                <a:ea typeface="ＭＳ Ｐゴシック" panose="020B0600070205080204" pitchFamily="34" charset="-128"/>
              </a:rPr>
              <a:t>D</a:t>
            </a:r>
            <a:r>
              <a:rPr lang="it-IT" altLang="it-IT" sz="2000" b="1" i="1" dirty="0">
                <a:solidFill>
                  <a:srgbClr val="800000"/>
                </a:solidFill>
                <a:ea typeface="ＭＳ Ｐゴシック" panose="020B0600070205080204" pitchFamily="34" charset="-128"/>
              </a:rPr>
              <a:t> = </a:t>
            </a:r>
            <a:r>
              <a:rPr lang="it-IT" altLang="it-IT" sz="2000" b="1" dirty="0">
                <a:solidFill>
                  <a:srgbClr val="800000"/>
                </a:solidFill>
                <a:ea typeface="ＭＳ Ｐゴシック" panose="020B0600070205080204" pitchFamily="34" charset="-128"/>
              </a:rPr>
              <a:t>A</a:t>
            </a:r>
            <a:r>
              <a:rPr lang="it-IT" altLang="it-IT" sz="2000" b="1" i="1" dirty="0">
                <a:solidFill>
                  <a:srgbClr val="800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sz="2000" b="1" dirty="0">
                <a:solidFill>
                  <a:srgbClr val="800000"/>
                </a:solidFill>
                <a:ea typeface="ＭＳ Ｐゴシック" panose="020B0600070205080204" pitchFamily="34" charset="-128"/>
              </a:rPr>
              <a:t>∪ B</a:t>
            </a:r>
            <a:r>
              <a:rPr lang="it-IT" altLang="it-IT" sz="2000" b="1" i="1" dirty="0">
                <a:solidFill>
                  <a:srgbClr val="800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e si legge </a:t>
            </a:r>
            <a:r>
              <a:rPr lang="it-IT" altLang="it-IT" sz="20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A</a:t>
            </a: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sz="2000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unito </a:t>
            </a:r>
            <a:r>
              <a:rPr lang="it-IT" altLang="it-IT" sz="20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B</a:t>
            </a:r>
          </a:p>
          <a:p>
            <a:pPr marL="0" indent="0" algn="l" eaLnBrk="1" hangingPunct="1">
              <a:spcBef>
                <a:spcPct val="0"/>
              </a:spcBef>
              <a:buNone/>
            </a:pPr>
            <a:endParaRPr lang="it-IT" altLang="it-IT" sz="20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marL="0" indent="0" algn="l" eaLnBrk="1" hangingPunct="1">
              <a:spcBef>
                <a:spcPct val="0"/>
              </a:spcBef>
              <a:buNone/>
            </a:pP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Dati gli insiemi: </a:t>
            </a:r>
          </a:p>
          <a:p>
            <a:pPr marL="0" indent="0" algn="l" eaLnBrk="1" hangingPunct="1">
              <a:spcBef>
                <a:spcPct val="0"/>
              </a:spcBef>
              <a:buNone/>
            </a:pPr>
            <a:r>
              <a:rPr lang="it-IT" altLang="it-IT" sz="20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	A </a:t>
            </a: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=  </a:t>
            </a:r>
            <a:r>
              <a:rPr lang="it-IT" altLang="it-IT" sz="2000" i="1" dirty="0">
                <a:ea typeface="ＭＳ Ｐゴシック" panose="020B0600070205080204" pitchFamily="34" charset="-128"/>
              </a:rPr>
              <a:t>{</a:t>
            </a:r>
            <a:r>
              <a:rPr lang="it-IT" altLang="it-IT" sz="2000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x</a:t>
            </a: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l </a:t>
            </a:r>
            <a:r>
              <a:rPr lang="it-IT" altLang="it-IT" sz="2000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x</a:t>
            </a: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è una lettera della parola </a:t>
            </a:r>
            <a:r>
              <a:rPr lang="it-IT" altLang="it-IT" sz="2000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gatto}</a:t>
            </a: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 </a:t>
            </a:r>
          </a:p>
          <a:p>
            <a:pPr marL="0" indent="0" algn="l" eaLnBrk="1" hangingPunct="1">
              <a:spcBef>
                <a:spcPct val="0"/>
              </a:spcBef>
              <a:buNone/>
            </a:pPr>
            <a:r>
              <a:rPr lang="it-IT" altLang="it-IT" sz="20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	B </a:t>
            </a: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=  </a:t>
            </a:r>
            <a:r>
              <a:rPr lang="it-IT" altLang="it-IT" sz="2000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{x</a:t>
            </a: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l </a:t>
            </a:r>
            <a:r>
              <a:rPr lang="it-IT" altLang="it-IT" sz="2000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x</a:t>
            </a: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è una lettera della parola </a:t>
            </a:r>
            <a:r>
              <a:rPr lang="it-IT" altLang="it-IT" sz="2000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salto}</a:t>
            </a:r>
            <a:endParaRPr lang="it-IT" altLang="it-IT" sz="20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marL="0" indent="0" algn="l" eaLnBrk="1" hangingPunct="1">
              <a:spcBef>
                <a:spcPct val="0"/>
              </a:spcBef>
              <a:buNone/>
            </a:pP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L’insieme unione sarà:</a:t>
            </a:r>
          </a:p>
          <a:p>
            <a:pPr marL="0" indent="0" algn="l" eaLnBrk="1" hangingPunct="1">
              <a:spcBef>
                <a:spcPct val="0"/>
              </a:spcBef>
              <a:buNone/>
            </a:pPr>
            <a:r>
              <a:rPr lang="it-IT" altLang="it-IT" sz="20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	</a:t>
            </a:r>
            <a:r>
              <a:rPr lang="it-IT" altLang="it-IT" sz="2000" b="1" dirty="0">
                <a:solidFill>
                  <a:srgbClr val="800000"/>
                </a:solidFill>
                <a:ea typeface="ＭＳ Ｐゴシック" panose="020B0600070205080204" pitchFamily="34" charset="-128"/>
              </a:rPr>
              <a:t>D</a:t>
            </a:r>
            <a:r>
              <a:rPr lang="it-IT" altLang="it-IT" sz="2000" b="1" i="1" dirty="0">
                <a:solidFill>
                  <a:srgbClr val="800000"/>
                </a:solidFill>
                <a:ea typeface="ＭＳ Ｐゴシック" panose="020B0600070205080204" pitchFamily="34" charset="-128"/>
              </a:rPr>
              <a:t> = </a:t>
            </a:r>
            <a:r>
              <a:rPr lang="it-IT" altLang="it-IT" sz="2000" b="1" dirty="0">
                <a:solidFill>
                  <a:srgbClr val="800000"/>
                </a:solidFill>
                <a:ea typeface="ＭＳ Ｐゴシック" panose="020B0600070205080204" pitchFamily="34" charset="-128"/>
              </a:rPr>
              <a:t>A</a:t>
            </a:r>
            <a:r>
              <a:rPr lang="it-IT" altLang="it-IT" sz="2000" b="1" i="1" dirty="0">
                <a:solidFill>
                  <a:srgbClr val="800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sz="2000" b="1" dirty="0">
                <a:solidFill>
                  <a:srgbClr val="800000"/>
                </a:solidFill>
                <a:ea typeface="ＭＳ Ｐゴシック" panose="020B0600070205080204" pitchFamily="34" charset="-128"/>
              </a:rPr>
              <a:t>∪ B</a:t>
            </a:r>
            <a:r>
              <a:rPr lang="it-IT" altLang="it-IT" sz="2000" b="1" i="1" dirty="0">
                <a:solidFill>
                  <a:srgbClr val="800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=  {</a:t>
            </a:r>
            <a:r>
              <a:rPr lang="it-IT" altLang="it-IT" sz="2000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g, a, t, o, </a:t>
            </a:r>
            <a:r>
              <a:rPr lang="it-IT" altLang="it-IT" sz="2000" i="1" dirty="0" err="1">
                <a:solidFill>
                  <a:schemeClr val="tx1"/>
                </a:solidFill>
                <a:ea typeface="ＭＳ Ｐゴシック" panose="020B0600070205080204" pitchFamily="34" charset="-128"/>
              </a:rPr>
              <a:t>s</a:t>
            </a:r>
            <a:r>
              <a:rPr lang="it-IT" altLang="it-IT" sz="2000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, l</a:t>
            </a: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}</a:t>
            </a:r>
          </a:p>
          <a:p>
            <a:pPr marL="0" indent="0" algn="l" eaLnBrk="1" hangingPunct="1">
              <a:spcBef>
                <a:spcPct val="0"/>
              </a:spcBef>
              <a:buNone/>
            </a:pPr>
            <a:r>
              <a:rPr lang="it-IT" altLang="it-IT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Gli elementi dell’insieme si scrivono una sola volta.</a:t>
            </a:r>
            <a:endParaRPr lang="it-IT" altLang="it-IT" sz="14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7173" name="Immagine 2" descr="insieme U3.jpg">
            <a:extLst>
              <a:ext uri="{FF2B5EF4-FFF2-40B4-BE49-F238E27FC236}">
                <a16:creationId xmlns:a16="http://schemas.microsoft.com/office/drawing/2014/main" id="{4B1AB53D-71B5-A7CC-E47E-0924B76DE8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88" y="5124450"/>
            <a:ext cx="2843212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idx="4294967295"/>
          </p:nvPr>
        </p:nvSpPr>
        <p:spPr>
          <a:xfrm>
            <a:off x="0" y="423863"/>
            <a:ext cx="9144000" cy="55721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>
                <a:ea typeface="+mj-ea"/>
                <a:cs typeface="+mj-cs"/>
              </a:rPr>
              <a:t> </a:t>
            </a:r>
            <a:r>
              <a:rPr lang="it-IT" b="1" dirty="0">
                <a:solidFill>
                  <a:srgbClr val="953735"/>
                </a:solidFill>
                <a:latin typeface="+mn-lt"/>
                <a:ea typeface="+mj-ea"/>
                <a:cs typeface="+mj-cs"/>
              </a:rPr>
              <a:t>Rappresentazioni grafiche</a:t>
            </a:r>
          </a:p>
        </p:txBody>
      </p:sp>
      <p:sp>
        <p:nvSpPr>
          <p:cNvPr id="15362" name="Sottotitolo 2"/>
          <p:cNvSpPr>
            <a:spLocks noGrp="1"/>
          </p:cNvSpPr>
          <p:nvPr>
            <p:ph type="subTitle" idx="4294967295"/>
          </p:nvPr>
        </p:nvSpPr>
        <p:spPr>
          <a:xfrm>
            <a:off x="1060224" y="1628775"/>
            <a:ext cx="7561262" cy="4608513"/>
          </a:xfrm>
        </p:spPr>
        <p:txBody>
          <a:bodyPr/>
          <a:lstStyle/>
          <a:p>
            <a:pPr marL="0" indent="0" algn="l" eaLnBrk="1" hangingPunct="1">
              <a:spcBef>
                <a:spcPct val="0"/>
              </a:spcBef>
              <a:buNone/>
            </a:pPr>
            <a:r>
              <a:rPr lang="is-IS" sz="2000" dirty="0">
                <a:solidFill>
                  <a:schemeClr val="tx1"/>
                </a:solidFill>
                <a:latin typeface="Calibri" charset="0"/>
              </a:rPr>
              <a:t>Quando i dati sono molti, le tabelle risultano precise ma poco significative. </a:t>
            </a:r>
          </a:p>
          <a:p>
            <a:pPr marL="0" indent="0" algn="l" eaLnBrk="1" hangingPunct="1">
              <a:spcBef>
                <a:spcPct val="0"/>
              </a:spcBef>
              <a:buNone/>
            </a:pPr>
            <a:r>
              <a:rPr lang="is-IS" sz="2000" dirty="0">
                <a:solidFill>
                  <a:schemeClr val="tx1"/>
                </a:solidFill>
                <a:latin typeface="Calibri" charset="0"/>
              </a:rPr>
              <a:t>In questo caso le rappresentazioni grafiche forniscono, in modo immediato, quali rapporti si stabiliscono tra i dati.</a:t>
            </a:r>
          </a:p>
          <a:p>
            <a:pPr marL="0" indent="0" algn="l" eaLnBrk="1" hangingPunct="1">
              <a:spcBef>
                <a:spcPct val="0"/>
              </a:spcBef>
              <a:buNone/>
            </a:pPr>
            <a:r>
              <a:rPr lang="is-IS" sz="2000" dirty="0">
                <a:solidFill>
                  <a:schemeClr val="tx1"/>
                </a:solidFill>
                <a:latin typeface="Calibri" charset="0"/>
              </a:rPr>
              <a:t>Prenderemo in considerazione le seguenti rappresentazioni grafiche:</a:t>
            </a:r>
          </a:p>
          <a:p>
            <a:pPr marL="0" indent="0" algn="l" eaLnBrk="1" hangingPunct="1">
              <a:spcBef>
                <a:spcPct val="0"/>
              </a:spcBef>
              <a:buNone/>
            </a:pPr>
            <a:endParaRPr lang="is-IS" sz="2000" dirty="0">
              <a:solidFill>
                <a:schemeClr val="tx1"/>
              </a:solidFill>
              <a:latin typeface="Calibri" charset="0"/>
            </a:endParaRPr>
          </a:p>
          <a:p>
            <a:pPr eaLnBrk="1" hangingPunct="1">
              <a:spcBef>
                <a:spcPct val="0"/>
              </a:spcBef>
              <a:buClr>
                <a:schemeClr val="tx1"/>
              </a:buClr>
            </a:pPr>
            <a:r>
              <a:rPr lang="it-IT" sz="2400" b="1" dirty="0">
                <a:solidFill>
                  <a:srgbClr val="C00000"/>
                </a:solidFill>
                <a:latin typeface="Calibri" charset="0"/>
              </a:rPr>
              <a:t>O</a:t>
            </a:r>
            <a:r>
              <a:rPr lang="is-IS" sz="2400" b="1" dirty="0">
                <a:solidFill>
                  <a:srgbClr val="C00000"/>
                </a:solidFill>
                <a:latin typeface="Calibri" charset="0"/>
              </a:rPr>
              <a:t>rtogramma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</a:pPr>
            <a:r>
              <a:rPr lang="it-IT" sz="2400" b="1" dirty="0">
                <a:solidFill>
                  <a:srgbClr val="C00000"/>
                </a:solidFill>
                <a:latin typeface="Calibri" charset="0"/>
              </a:rPr>
              <a:t>I</a:t>
            </a:r>
            <a:r>
              <a:rPr lang="is-IS" sz="2400" b="1" dirty="0">
                <a:solidFill>
                  <a:srgbClr val="C00000"/>
                </a:solidFill>
                <a:latin typeface="Calibri" charset="0"/>
              </a:rPr>
              <a:t>deogramma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</a:pPr>
            <a:r>
              <a:rPr lang="it-IT" sz="2400" b="1" dirty="0">
                <a:solidFill>
                  <a:srgbClr val="C00000"/>
                </a:solidFill>
                <a:latin typeface="Calibri" charset="0"/>
              </a:rPr>
              <a:t>A</a:t>
            </a:r>
            <a:r>
              <a:rPr lang="is-IS" sz="2400" b="1" dirty="0">
                <a:solidFill>
                  <a:srgbClr val="C00000"/>
                </a:solidFill>
                <a:latin typeface="Calibri" charset="0"/>
              </a:rPr>
              <a:t>reogramma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</a:pPr>
            <a:r>
              <a:rPr lang="it-IT" sz="2400" b="1" dirty="0">
                <a:solidFill>
                  <a:srgbClr val="C00000"/>
                </a:solidFill>
                <a:latin typeface="Calibri" charset="0"/>
              </a:rPr>
              <a:t>D</a:t>
            </a:r>
            <a:r>
              <a:rPr lang="is-IS" sz="2400" b="1" dirty="0">
                <a:solidFill>
                  <a:srgbClr val="C00000"/>
                </a:solidFill>
                <a:latin typeface="Calibri" charset="0"/>
              </a:rPr>
              <a:t>iagramma cartesiano</a:t>
            </a:r>
            <a:endParaRPr lang="it-IT" sz="2400" dirty="0">
              <a:solidFill>
                <a:schemeClr val="tx1"/>
              </a:solidFill>
              <a:latin typeface="Calibri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idx="4294967295"/>
          </p:nvPr>
        </p:nvSpPr>
        <p:spPr>
          <a:xfrm>
            <a:off x="0" y="476250"/>
            <a:ext cx="9144000" cy="55721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>
                <a:ea typeface="+mj-ea"/>
                <a:cs typeface="+mj-cs"/>
              </a:rPr>
              <a:t> </a:t>
            </a:r>
            <a:r>
              <a:rPr lang="it-IT" b="1" dirty="0" err="1">
                <a:solidFill>
                  <a:srgbClr val="953735"/>
                </a:solidFill>
                <a:latin typeface="+mn-lt"/>
                <a:ea typeface="+mj-ea"/>
                <a:cs typeface="+mj-cs"/>
              </a:rPr>
              <a:t>Ortogramma</a:t>
            </a:r>
            <a:endParaRPr lang="it-IT" b="1" dirty="0">
              <a:solidFill>
                <a:srgbClr val="953735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5362" name="Sottotitolo 2"/>
          <p:cNvSpPr>
            <a:spLocks noGrp="1"/>
          </p:cNvSpPr>
          <p:nvPr>
            <p:ph type="subTitle" idx="4294967295"/>
          </p:nvPr>
        </p:nvSpPr>
        <p:spPr>
          <a:xfrm>
            <a:off x="929823" y="1341438"/>
            <a:ext cx="7561262" cy="4248150"/>
          </a:xfrm>
        </p:spPr>
        <p:txBody>
          <a:bodyPr/>
          <a:lstStyle/>
          <a:p>
            <a:pPr marL="0" indent="0" algn="l" eaLnBrk="1" hangingPunct="1">
              <a:spcBef>
                <a:spcPct val="0"/>
              </a:spcBef>
              <a:buNone/>
            </a:pPr>
            <a:r>
              <a:rPr lang="is-IS" sz="2000" dirty="0">
                <a:solidFill>
                  <a:schemeClr val="tx1"/>
                </a:solidFill>
                <a:latin typeface="Calibri" charset="0"/>
              </a:rPr>
              <a:t>Un ortogramma è una rappresentazione grafica con rettangoli equidistanti tra loro. Data la tabella che associa a ogni sport il numero dei ragazzi che lo praticano:</a:t>
            </a:r>
            <a:endParaRPr lang="is-IS" sz="2000" dirty="0">
              <a:solidFill>
                <a:srgbClr val="FF0000"/>
              </a:solidFill>
              <a:latin typeface="Calibri" charset="0"/>
            </a:endParaRPr>
          </a:p>
          <a:p>
            <a:pPr algn="l" eaLnBrk="1" hangingPunct="1">
              <a:spcBef>
                <a:spcPct val="0"/>
              </a:spcBef>
            </a:pPr>
            <a:endParaRPr lang="is-IS" sz="2000" dirty="0">
              <a:solidFill>
                <a:schemeClr val="tx1"/>
              </a:solidFill>
              <a:latin typeface="Calibri" charset="0"/>
            </a:endParaRPr>
          </a:p>
          <a:p>
            <a:pPr algn="l" eaLnBrk="1" hangingPunct="1">
              <a:spcBef>
                <a:spcPct val="0"/>
              </a:spcBef>
            </a:pPr>
            <a:endParaRPr lang="is-IS" sz="2000" dirty="0">
              <a:solidFill>
                <a:schemeClr val="tx1"/>
              </a:solidFill>
              <a:latin typeface="Calibri" charset="0"/>
            </a:endParaRPr>
          </a:p>
          <a:p>
            <a:pPr algn="l" eaLnBrk="1" hangingPunct="1">
              <a:spcBef>
                <a:spcPct val="0"/>
              </a:spcBef>
            </a:pPr>
            <a:endParaRPr lang="is-IS" sz="2000" dirty="0">
              <a:solidFill>
                <a:srgbClr val="800000"/>
              </a:solidFill>
              <a:latin typeface="Calibri" charset="0"/>
            </a:endParaRPr>
          </a:p>
          <a:p>
            <a:pPr algn="l" eaLnBrk="1" hangingPunct="1">
              <a:spcBef>
                <a:spcPct val="0"/>
              </a:spcBef>
            </a:pPr>
            <a:endParaRPr lang="is-IS" sz="2000" dirty="0">
              <a:solidFill>
                <a:srgbClr val="800000"/>
              </a:solidFill>
              <a:latin typeface="Calibri" charset="0"/>
            </a:endParaRPr>
          </a:p>
          <a:p>
            <a:pPr algn="l" eaLnBrk="1" hangingPunct="1">
              <a:spcBef>
                <a:spcPct val="0"/>
              </a:spcBef>
            </a:pPr>
            <a:endParaRPr lang="is-IS" sz="2000" dirty="0">
              <a:solidFill>
                <a:srgbClr val="800000"/>
              </a:solidFill>
              <a:latin typeface="Calibri" charset="0"/>
            </a:endParaRPr>
          </a:p>
          <a:p>
            <a:pPr algn="l" eaLnBrk="1" hangingPunct="1">
              <a:spcBef>
                <a:spcPct val="0"/>
              </a:spcBef>
            </a:pPr>
            <a:endParaRPr lang="is-IS" sz="2000" dirty="0">
              <a:solidFill>
                <a:srgbClr val="800000"/>
              </a:solidFill>
              <a:latin typeface="Calibri" charset="0"/>
            </a:endParaRPr>
          </a:p>
          <a:p>
            <a:pPr marL="3086100" lvl="6" indent="-342900" algn="l">
              <a:spcBef>
                <a:spcPct val="0"/>
              </a:spcBef>
              <a:buFont typeface="Arial"/>
              <a:buChar char="•"/>
            </a:pPr>
            <a:endParaRPr lang="is-IS" sz="800" b="1" dirty="0">
              <a:solidFill>
                <a:schemeClr val="tx1"/>
              </a:solidFill>
              <a:latin typeface="Calibri" charset="0"/>
            </a:endParaRPr>
          </a:p>
          <a:p>
            <a:pPr algn="l" eaLnBrk="1" hangingPunct="1">
              <a:spcBef>
                <a:spcPct val="0"/>
              </a:spcBef>
            </a:pPr>
            <a:endParaRPr lang="it-IT" sz="2000" dirty="0">
              <a:solidFill>
                <a:srgbClr val="800000"/>
              </a:solidFill>
              <a:latin typeface="Calibri" charset="0"/>
            </a:endParaRPr>
          </a:p>
          <a:p>
            <a:pPr algn="l" eaLnBrk="1" hangingPunct="1"/>
            <a:endParaRPr lang="it-IT" sz="2000" dirty="0">
              <a:solidFill>
                <a:srgbClr val="000000"/>
              </a:solidFill>
              <a:latin typeface="Calibri" charset="0"/>
            </a:endParaRPr>
          </a:p>
          <a:p>
            <a:pPr eaLnBrk="1" hangingPunct="1"/>
            <a:endParaRPr lang="it-IT" sz="1600" dirty="0">
              <a:solidFill>
                <a:schemeClr val="tx1"/>
              </a:solidFill>
              <a:latin typeface="Calibri" charset="0"/>
            </a:endParaRPr>
          </a:p>
          <a:p>
            <a:pPr eaLnBrk="1" hangingPunct="1"/>
            <a:endParaRPr lang="it-IT" sz="1600" dirty="0">
              <a:solidFill>
                <a:schemeClr val="tx1"/>
              </a:solidFill>
              <a:latin typeface="Calibri" charset="0"/>
            </a:endParaRPr>
          </a:p>
          <a:p>
            <a:pPr eaLnBrk="1" hangingPunct="1"/>
            <a:endParaRPr lang="it-IT" sz="1600" dirty="0">
              <a:solidFill>
                <a:schemeClr val="tx1"/>
              </a:solidFill>
              <a:latin typeface="Calibri" charset="0"/>
            </a:endParaRPr>
          </a:p>
          <a:p>
            <a:pPr eaLnBrk="1" hangingPunct="1"/>
            <a:endParaRPr lang="it-IT" sz="1600" dirty="0">
              <a:solidFill>
                <a:schemeClr val="tx1"/>
              </a:solidFill>
              <a:latin typeface="Calibri" charset="0"/>
            </a:endParaRPr>
          </a:p>
          <a:p>
            <a:pPr eaLnBrk="1" hangingPunct="1"/>
            <a:endParaRPr lang="it-IT" sz="1400" dirty="0">
              <a:solidFill>
                <a:schemeClr val="tx1"/>
              </a:solidFill>
              <a:latin typeface="Calibri" charset="0"/>
            </a:endParaRPr>
          </a:p>
        </p:txBody>
      </p:sp>
      <p:graphicFrame>
        <p:nvGraphicFramePr>
          <p:cNvPr id="3" name="Tabella 2"/>
          <p:cNvGraphicFramePr>
            <a:graphicFrameLocks noGrp="1"/>
          </p:cNvGraphicFramePr>
          <p:nvPr/>
        </p:nvGraphicFramePr>
        <p:xfrm>
          <a:off x="971600" y="2492896"/>
          <a:ext cx="1905239" cy="259588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021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35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Sport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Ragazzi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Basket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Calcio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Nuoto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Pallavolo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Tennis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Sci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Sottotitolo 2"/>
          <p:cNvSpPr txBox="1">
            <a:spLocks/>
          </p:cNvSpPr>
          <p:nvPr/>
        </p:nvSpPr>
        <p:spPr bwMode="auto">
          <a:xfrm>
            <a:off x="827584" y="5229200"/>
            <a:ext cx="7561262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it-IT" sz="2000" dirty="0">
                <a:solidFill>
                  <a:schemeClr val="tx1"/>
                </a:solidFill>
                <a:latin typeface="Calibri" charset="0"/>
              </a:rPr>
              <a:t>I dati sono rappresentati da rettangoli con la stessa base.</a:t>
            </a:r>
          </a:p>
          <a:p>
            <a:pPr algn="l" eaLnBrk="1" hangingPunct="1"/>
            <a:r>
              <a:rPr lang="it-IT" sz="2000" dirty="0">
                <a:solidFill>
                  <a:schemeClr val="tx1"/>
                </a:solidFill>
                <a:latin typeface="Calibri" charset="0"/>
              </a:rPr>
              <a:t>L’unità di misura indica il valore del rettangolo unitario.</a:t>
            </a:r>
          </a:p>
          <a:p>
            <a:pPr algn="l" eaLnBrk="1" hangingPunct="1"/>
            <a:r>
              <a:rPr lang="it-IT" sz="2000" dirty="0">
                <a:solidFill>
                  <a:schemeClr val="tx1"/>
                </a:solidFill>
                <a:latin typeface="Calibri" charset="0"/>
              </a:rPr>
              <a:t>L’altezza di ogni rettangolo dipende dalla frequenza di ciascun dato.</a:t>
            </a:r>
            <a:endParaRPr lang="it-IT" sz="1400" dirty="0">
              <a:solidFill>
                <a:schemeClr val="tx1"/>
              </a:solidFill>
              <a:latin typeface="Calibri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449678D-52F3-124C-9641-1A4C0BCAB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677" y="2279827"/>
            <a:ext cx="1206500" cy="3683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B10525C-FFE9-4344-8EEA-C0EEF8215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764676"/>
            <a:ext cx="4495800" cy="232410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743498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idx="4294967295"/>
          </p:nvPr>
        </p:nvSpPr>
        <p:spPr>
          <a:xfrm>
            <a:off x="0" y="476250"/>
            <a:ext cx="9144000" cy="55721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>
                <a:ea typeface="+mj-ea"/>
                <a:cs typeface="+mj-cs"/>
              </a:rPr>
              <a:t> </a:t>
            </a:r>
            <a:r>
              <a:rPr lang="it-IT" b="1" dirty="0">
                <a:solidFill>
                  <a:srgbClr val="953735"/>
                </a:solidFill>
                <a:latin typeface="+mn-lt"/>
                <a:ea typeface="+mj-ea"/>
                <a:cs typeface="+mj-cs"/>
              </a:rPr>
              <a:t>Ideogramma</a:t>
            </a:r>
          </a:p>
        </p:txBody>
      </p:sp>
      <p:sp>
        <p:nvSpPr>
          <p:cNvPr id="15362" name="Sottotitolo 2"/>
          <p:cNvSpPr>
            <a:spLocks noGrp="1"/>
          </p:cNvSpPr>
          <p:nvPr>
            <p:ph type="subTitle" idx="4294967295"/>
          </p:nvPr>
        </p:nvSpPr>
        <p:spPr>
          <a:xfrm>
            <a:off x="874732" y="1268413"/>
            <a:ext cx="7561262" cy="4321175"/>
          </a:xfrm>
        </p:spPr>
        <p:txBody>
          <a:bodyPr/>
          <a:lstStyle/>
          <a:p>
            <a:pPr marL="0" indent="0" algn="l" eaLnBrk="1" hangingPunct="1">
              <a:spcBef>
                <a:spcPct val="0"/>
              </a:spcBef>
              <a:buNone/>
            </a:pPr>
            <a:r>
              <a:rPr lang="is-IS" sz="2000" dirty="0">
                <a:solidFill>
                  <a:schemeClr val="tx1"/>
                </a:solidFill>
                <a:latin typeface="Calibri" charset="0"/>
              </a:rPr>
              <a:t>L’ideogramma è una rappresentazione grafica in cui:</a:t>
            </a:r>
          </a:p>
          <a:p>
            <a:pPr eaLnBrk="1" hangingPunct="1">
              <a:spcBef>
                <a:spcPct val="0"/>
              </a:spcBef>
            </a:pPr>
            <a:r>
              <a:rPr lang="it-IT" sz="2000" dirty="0">
                <a:solidFill>
                  <a:schemeClr val="tx1"/>
                </a:solidFill>
                <a:latin typeface="Calibri" charset="0"/>
              </a:rPr>
              <a:t>u</a:t>
            </a:r>
            <a:r>
              <a:rPr lang="is-IS" sz="2000" dirty="0">
                <a:solidFill>
                  <a:schemeClr val="tx1"/>
                </a:solidFill>
                <a:latin typeface="Calibri" charset="0"/>
              </a:rPr>
              <a:t>n simbolo rappresenta l’oggetto in esame;</a:t>
            </a:r>
          </a:p>
          <a:p>
            <a:pPr eaLnBrk="1" hangingPunct="1">
              <a:spcBef>
                <a:spcPct val="0"/>
              </a:spcBef>
            </a:pPr>
            <a:r>
              <a:rPr lang="it-IT" sz="2000" dirty="0">
                <a:solidFill>
                  <a:schemeClr val="tx1"/>
                </a:solidFill>
                <a:latin typeface="Calibri" charset="0"/>
              </a:rPr>
              <a:t>u</a:t>
            </a:r>
            <a:r>
              <a:rPr lang="is-IS" sz="2000" dirty="0">
                <a:solidFill>
                  <a:schemeClr val="tx1"/>
                </a:solidFill>
                <a:latin typeface="Calibri" charset="0"/>
              </a:rPr>
              <a:t>na chiave di lettura indica il valore e il significato dei simboli;</a:t>
            </a:r>
          </a:p>
          <a:p>
            <a:pPr eaLnBrk="1" hangingPunct="1">
              <a:spcBef>
                <a:spcPct val="0"/>
              </a:spcBef>
            </a:pPr>
            <a:r>
              <a:rPr lang="it-IT" sz="2000" dirty="0">
                <a:solidFill>
                  <a:schemeClr val="tx1"/>
                </a:solidFill>
                <a:latin typeface="Calibri" charset="0"/>
              </a:rPr>
              <a:t>l</a:t>
            </a:r>
            <a:r>
              <a:rPr lang="is-IS" sz="2000" dirty="0">
                <a:solidFill>
                  <a:schemeClr val="tx1"/>
                </a:solidFill>
                <a:latin typeface="Calibri" charset="0"/>
              </a:rPr>
              <a:t>a quantità dei simboli ripetuti esprime il valore del dato.</a:t>
            </a:r>
          </a:p>
          <a:p>
            <a:pPr marL="0" indent="0" algn="l" eaLnBrk="1" hangingPunct="1">
              <a:spcBef>
                <a:spcPct val="0"/>
              </a:spcBef>
              <a:buNone/>
            </a:pPr>
            <a:endParaRPr lang="is-IS" sz="800" dirty="0">
              <a:solidFill>
                <a:schemeClr val="tx1"/>
              </a:solidFill>
              <a:latin typeface="Calibri" charset="0"/>
            </a:endParaRPr>
          </a:p>
          <a:p>
            <a:pPr marL="0" indent="0" algn="l" eaLnBrk="1" hangingPunct="1">
              <a:spcBef>
                <a:spcPct val="0"/>
              </a:spcBef>
              <a:buNone/>
            </a:pPr>
            <a:r>
              <a:rPr lang="is-IS" sz="2000" i="1" dirty="0">
                <a:solidFill>
                  <a:schemeClr val="tx1"/>
                </a:solidFill>
                <a:latin typeface="Calibri" charset="0"/>
              </a:rPr>
              <a:t>In una cittadina di mare l’ultima domenica di luglio sono stati venduti molti gelati in tre diverse gelaterie come riportato nella tabella:</a:t>
            </a:r>
            <a:endParaRPr lang="is-IS" sz="2000" dirty="0">
              <a:solidFill>
                <a:srgbClr val="800000"/>
              </a:solidFill>
              <a:latin typeface="Calibri" charset="0"/>
            </a:endParaRPr>
          </a:p>
          <a:p>
            <a:pPr marL="0" indent="0" algn="l" eaLnBrk="1" hangingPunct="1">
              <a:spcBef>
                <a:spcPct val="0"/>
              </a:spcBef>
              <a:buNone/>
            </a:pPr>
            <a:endParaRPr lang="is-IS" sz="2000" dirty="0">
              <a:solidFill>
                <a:srgbClr val="800000"/>
              </a:solidFill>
              <a:latin typeface="Calibri" charset="0"/>
            </a:endParaRPr>
          </a:p>
          <a:p>
            <a:pPr marL="0" indent="0" algn="l" eaLnBrk="1" hangingPunct="1">
              <a:spcBef>
                <a:spcPct val="0"/>
              </a:spcBef>
              <a:buNone/>
            </a:pPr>
            <a:endParaRPr lang="is-IS" sz="2000" dirty="0">
              <a:solidFill>
                <a:srgbClr val="800000"/>
              </a:solidFill>
              <a:latin typeface="Calibri" charset="0"/>
            </a:endParaRPr>
          </a:p>
          <a:p>
            <a:pPr marL="0" indent="0" algn="l" eaLnBrk="1" hangingPunct="1">
              <a:spcBef>
                <a:spcPct val="0"/>
              </a:spcBef>
              <a:buNone/>
            </a:pPr>
            <a:endParaRPr lang="is-IS" sz="2000" b="1" dirty="0">
              <a:solidFill>
                <a:schemeClr val="tx1"/>
              </a:solidFill>
              <a:latin typeface="Calibri" charset="0"/>
            </a:endParaRPr>
          </a:p>
          <a:p>
            <a:pPr marL="0" indent="0" algn="l" eaLnBrk="1" hangingPunct="1">
              <a:spcBef>
                <a:spcPct val="0"/>
              </a:spcBef>
              <a:buNone/>
            </a:pPr>
            <a:endParaRPr lang="it-IT" sz="2000" dirty="0">
              <a:solidFill>
                <a:srgbClr val="800000"/>
              </a:solidFill>
              <a:latin typeface="Calibri" charset="0"/>
            </a:endParaRPr>
          </a:p>
          <a:p>
            <a:pPr marL="0" indent="0" algn="l" eaLnBrk="1" hangingPunct="1">
              <a:buNone/>
            </a:pPr>
            <a:endParaRPr lang="it-IT" sz="2000" dirty="0">
              <a:solidFill>
                <a:srgbClr val="000000"/>
              </a:solidFill>
              <a:latin typeface="Calibri" charset="0"/>
            </a:endParaRPr>
          </a:p>
          <a:p>
            <a:pPr marL="0" indent="0" eaLnBrk="1" hangingPunct="1">
              <a:buNone/>
            </a:pPr>
            <a:endParaRPr lang="it-IT" sz="1600" dirty="0">
              <a:solidFill>
                <a:schemeClr val="tx1"/>
              </a:solidFill>
              <a:latin typeface="Calibri" charset="0"/>
            </a:endParaRPr>
          </a:p>
          <a:p>
            <a:pPr marL="0" indent="0" eaLnBrk="1" hangingPunct="1">
              <a:buNone/>
            </a:pPr>
            <a:endParaRPr lang="it-IT" sz="1600" dirty="0">
              <a:solidFill>
                <a:schemeClr val="tx1"/>
              </a:solidFill>
              <a:latin typeface="Calibri" charset="0"/>
            </a:endParaRPr>
          </a:p>
          <a:p>
            <a:pPr marL="0" indent="0" eaLnBrk="1" hangingPunct="1">
              <a:buNone/>
            </a:pPr>
            <a:endParaRPr lang="it-IT" sz="1600" dirty="0">
              <a:solidFill>
                <a:schemeClr val="tx1"/>
              </a:solidFill>
              <a:latin typeface="Calibri" charset="0"/>
            </a:endParaRPr>
          </a:p>
          <a:p>
            <a:pPr marL="0" indent="0" eaLnBrk="1" hangingPunct="1">
              <a:buNone/>
            </a:pPr>
            <a:endParaRPr lang="it-IT" sz="1600" dirty="0">
              <a:solidFill>
                <a:schemeClr val="tx1"/>
              </a:solidFill>
              <a:latin typeface="Calibri" charset="0"/>
            </a:endParaRPr>
          </a:p>
          <a:p>
            <a:pPr marL="0" indent="0" eaLnBrk="1" hangingPunct="1">
              <a:buNone/>
            </a:pPr>
            <a:endParaRPr lang="it-IT" sz="1400" dirty="0">
              <a:solidFill>
                <a:schemeClr val="tx1"/>
              </a:solidFill>
              <a:latin typeface="Calibri" charset="0"/>
            </a:endParaRPr>
          </a:p>
        </p:txBody>
      </p:sp>
      <p:graphicFrame>
        <p:nvGraphicFramePr>
          <p:cNvPr id="3" name="Tabella 2"/>
          <p:cNvGraphicFramePr>
            <a:graphicFrameLocks noGrp="1"/>
          </p:cNvGraphicFramePr>
          <p:nvPr/>
        </p:nvGraphicFramePr>
        <p:xfrm>
          <a:off x="910947" y="3501006"/>
          <a:ext cx="7488833" cy="100584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111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36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92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92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92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257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433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chemeClr val="lt1"/>
                          </a:solidFill>
                        </a:rPr>
                        <a:t>Gelateria</a:t>
                      </a:r>
                    </a:p>
                  </a:txBody>
                  <a:tcPr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chemeClr val="lt1"/>
                          </a:solidFill>
                        </a:rPr>
                        <a:t>kg  gelato</a:t>
                      </a:r>
                    </a:p>
                  </a:txBody>
                  <a:tcPr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>
                          <a:solidFill>
                            <a:schemeClr val="lt1"/>
                          </a:solidFill>
                        </a:rPr>
                        <a:t>Gelateria</a:t>
                      </a:r>
                    </a:p>
                  </a:txBody>
                  <a:tcPr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>
                          <a:solidFill>
                            <a:schemeClr val="lt1"/>
                          </a:solidFill>
                        </a:rPr>
                        <a:t>kg  gelato</a:t>
                      </a:r>
                    </a:p>
                  </a:txBody>
                  <a:tcPr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>
                          <a:solidFill>
                            <a:schemeClr val="lt1"/>
                          </a:solidFill>
                        </a:rPr>
                        <a:t>Gelateria</a:t>
                      </a:r>
                    </a:p>
                    <a:p>
                      <a:endParaRPr lang="it-IT" b="1" dirty="0">
                        <a:solidFill>
                          <a:schemeClr val="lt1"/>
                        </a:solidFill>
                      </a:endParaRPr>
                    </a:p>
                  </a:txBody>
                  <a:tcPr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>
                          <a:solidFill>
                            <a:schemeClr val="lt1"/>
                          </a:solidFill>
                        </a:rPr>
                        <a:t>kg  gelato</a:t>
                      </a:r>
                    </a:p>
                    <a:p>
                      <a:endParaRPr lang="it-IT" b="1" dirty="0">
                        <a:solidFill>
                          <a:schemeClr val="lt1"/>
                        </a:solidFill>
                      </a:endParaRPr>
                    </a:p>
                  </a:txBody>
                  <a:tcPr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390">
                <a:tc>
                  <a:txBody>
                    <a:bodyPr/>
                    <a:lstStyle/>
                    <a:p>
                      <a:pPr algn="ctr"/>
                      <a:r>
                        <a:rPr lang="it-IT" b="1" baseline="0" dirty="0"/>
                        <a:t>Mario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Il Vascello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 Serafino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115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Immagine 4">
            <a:extLst>
              <a:ext uri="{FF2B5EF4-FFF2-40B4-BE49-F238E27FC236}">
                <a16:creationId xmlns:a16="http://schemas.microsoft.com/office/drawing/2014/main" id="{7110D53F-7432-7040-AAB9-3E9B56DD51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202" b="-5197"/>
          <a:stretch/>
        </p:blipFill>
        <p:spPr>
          <a:xfrm>
            <a:off x="1229404" y="4751455"/>
            <a:ext cx="6756629" cy="1675567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60631103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2970</TotalTime>
  <Words>1018</Words>
  <Application>Microsoft Macintosh PowerPoint</Application>
  <PresentationFormat>Presentazione su schermo (4:3)</PresentationFormat>
  <Paragraphs>188</Paragraphs>
  <Slides>13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8" baseType="lpstr">
      <vt:lpstr>ＭＳ Ｐゴシック</vt:lpstr>
      <vt:lpstr>Arial</vt:lpstr>
      <vt:lpstr>Calibri</vt:lpstr>
      <vt:lpstr>Cambria Math</vt:lpstr>
      <vt:lpstr>Tema di Office</vt:lpstr>
      <vt:lpstr>Presentazione standard di PowerPoint</vt:lpstr>
      <vt:lpstr> Elementi di un insieme</vt:lpstr>
      <vt:lpstr> Rappresentazione di un insieme</vt:lpstr>
      <vt:lpstr> Sottoinsiemi</vt:lpstr>
      <vt:lpstr>Operazioni con gli insiemi</vt:lpstr>
      <vt:lpstr>Operazioni con gli insiemi</vt:lpstr>
      <vt:lpstr> Rappresentazioni grafiche</vt:lpstr>
      <vt:lpstr> Ortogramma</vt:lpstr>
      <vt:lpstr> Ideogramma</vt:lpstr>
      <vt:lpstr> Areogramma</vt:lpstr>
      <vt:lpstr> Diagramma cartesiano</vt:lpstr>
      <vt:lpstr> Diagramma cartesiano</vt:lpstr>
      <vt:lpstr> Diagramma cartesiano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U1 Struttura e rivestimento</dc:title>
  <dc:creator>Carmela Giglio</dc:creator>
  <cp:lastModifiedBy>Martina Beccherle</cp:lastModifiedBy>
  <cp:revision>102</cp:revision>
  <dcterms:created xsi:type="dcterms:W3CDTF">2020-03-16T14:18:22Z</dcterms:created>
  <dcterms:modified xsi:type="dcterms:W3CDTF">2024-06-10T09:54:44Z</dcterms:modified>
</cp:coreProperties>
</file>