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76" autoAdjust="0"/>
    <p:restoredTop sz="86352" autoAdjust="0"/>
  </p:normalViewPr>
  <p:slideViewPr>
    <p:cSldViewPr snapToGrid="0">
      <p:cViewPr varScale="1">
        <p:scale>
          <a:sx n="117" d="100"/>
          <a:sy n="117" d="100"/>
        </p:scale>
        <p:origin x="336" y="168"/>
      </p:cViewPr>
      <p:guideLst/>
    </p:cSldViewPr>
  </p:slideViewPr>
  <p:outlineViewPr>
    <p:cViewPr>
      <p:scale>
        <a:sx n="33" d="100"/>
        <a:sy n="33" d="100"/>
      </p:scale>
      <p:origin x="0" y="-10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>
  <p:cSld name="Diapositiva tito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6;p2">
            <a:extLst>
              <a:ext uri="{FF2B5EF4-FFF2-40B4-BE49-F238E27FC236}">
                <a16:creationId xmlns:a16="http://schemas.microsoft.com/office/drawing/2014/main" id="{1A8C83DC-D7B7-E390-8FC7-3352AD783E5A}"/>
              </a:ext>
            </a:extLst>
          </p:cNvPr>
          <p:cNvPicPr preferRelativeResize="0"/>
          <p:nvPr userDrawn="1"/>
        </p:nvPicPr>
        <p:blipFill rotWithShape="1">
          <a:blip r:embed="rId2">
            <a:alphaModFix amt="40000"/>
          </a:blip>
          <a:srcRect t="30603" b="8771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17;p2">
            <a:extLst>
              <a:ext uri="{FF2B5EF4-FFF2-40B4-BE49-F238E27FC236}">
                <a16:creationId xmlns:a16="http://schemas.microsoft.com/office/drawing/2014/main" id="{5AE0D978-7502-D557-4F65-135B3A7A6EFA}"/>
              </a:ext>
            </a:extLst>
          </p:cNvPr>
          <p:cNvPicPr preferRelativeResize="0"/>
          <p:nvPr userDrawn="1"/>
        </p:nvPicPr>
        <p:blipFill rotWithShape="1">
          <a:blip r:embed="rId3">
            <a:alphaModFix amt="10000"/>
          </a:blip>
          <a:srcRect b="12252"/>
          <a:stretch/>
        </p:blipFill>
        <p:spPr>
          <a:xfrm>
            <a:off x="2196516" y="616887"/>
            <a:ext cx="9628651" cy="624111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18;p2">
            <a:extLst>
              <a:ext uri="{FF2B5EF4-FFF2-40B4-BE49-F238E27FC236}">
                <a16:creationId xmlns:a16="http://schemas.microsoft.com/office/drawing/2014/main" id="{98BB0AD7-2A83-93C7-D20E-8481E823B9BB}"/>
              </a:ext>
            </a:extLst>
          </p:cNvPr>
          <p:cNvSpPr/>
          <p:nvPr userDrawn="1"/>
        </p:nvSpPr>
        <p:spPr>
          <a:xfrm>
            <a:off x="0" y="4227509"/>
            <a:ext cx="12191999" cy="1363717"/>
          </a:xfrm>
          <a:prstGeom prst="rect">
            <a:avLst/>
          </a:prstGeom>
          <a:solidFill>
            <a:srgbClr val="E6421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19;p2">
            <a:extLst>
              <a:ext uri="{FF2B5EF4-FFF2-40B4-BE49-F238E27FC236}">
                <a16:creationId xmlns:a16="http://schemas.microsoft.com/office/drawing/2014/main" id="{82340176-0BED-56FA-B8DF-56E14A8AEADA}"/>
              </a:ext>
            </a:extLst>
          </p:cNvPr>
          <p:cNvSpPr/>
          <p:nvPr userDrawn="1"/>
        </p:nvSpPr>
        <p:spPr>
          <a:xfrm rot="-2265107" flipH="1">
            <a:off x="8859360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20;p2">
            <a:extLst>
              <a:ext uri="{FF2B5EF4-FFF2-40B4-BE49-F238E27FC236}">
                <a16:creationId xmlns:a16="http://schemas.microsoft.com/office/drawing/2014/main" id="{0C1EDD98-EEB9-890F-9071-79F64A4160AA}"/>
              </a:ext>
            </a:extLst>
          </p:cNvPr>
          <p:cNvSpPr/>
          <p:nvPr userDrawn="1"/>
        </p:nvSpPr>
        <p:spPr>
          <a:xfrm rot="-2265107" flipH="1">
            <a:off x="9631872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21;p2">
            <a:extLst>
              <a:ext uri="{FF2B5EF4-FFF2-40B4-BE49-F238E27FC236}">
                <a16:creationId xmlns:a16="http://schemas.microsoft.com/office/drawing/2014/main" id="{3377DB5B-49CB-ED48-D3FC-4A49718F4BCF}"/>
              </a:ext>
            </a:extLst>
          </p:cNvPr>
          <p:cNvSpPr/>
          <p:nvPr userDrawn="1"/>
        </p:nvSpPr>
        <p:spPr>
          <a:xfrm rot="-2265107" flipH="1">
            <a:off x="10602026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F489BCD-939A-6E6F-D00D-FB0ED38C4B98}"/>
              </a:ext>
            </a:extLst>
          </p:cNvPr>
          <p:cNvSpPr txBox="1"/>
          <p:nvPr userDrawn="1"/>
        </p:nvSpPr>
        <p:spPr>
          <a:xfrm>
            <a:off x="2131165" y="6504209"/>
            <a:ext cx="8265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2023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    •    D.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Gouthier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– P. Dall’Aglio – S. Quattrocchi    •    Scopri di + Algebra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it-IT" sz="1200" dirty="0">
              <a:solidFill>
                <a:schemeClr val="bg1">
                  <a:lumMod val="50000"/>
                  <a:alpha val="3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>
  <p:cSld name="Titolo e contenuto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9;p3">
            <a:extLst>
              <a:ext uri="{FF2B5EF4-FFF2-40B4-BE49-F238E27FC236}">
                <a16:creationId xmlns:a16="http://schemas.microsoft.com/office/drawing/2014/main" id="{26AFCC23-DB16-1E33-DCB5-C811C86DCD4B}"/>
              </a:ext>
            </a:extLst>
          </p:cNvPr>
          <p:cNvSpPr txBox="1"/>
          <p:nvPr userDrawn="1"/>
        </p:nvSpPr>
        <p:spPr>
          <a:xfrm>
            <a:off x="5117011" y="50270"/>
            <a:ext cx="6323151" cy="659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64214"/>
              </a:buClr>
              <a:buSzPts val="2000"/>
              <a:buFont typeface="Calibri"/>
              <a:buNone/>
            </a:pPr>
            <a:r>
              <a:rPr lang="it-IT" sz="2000" b="1" dirty="0">
                <a:solidFill>
                  <a:srgbClr val="E64214"/>
                </a:solidFill>
                <a:latin typeface="Calibri"/>
                <a:ea typeface="Calibri"/>
                <a:cs typeface="Calibri"/>
                <a:sym typeface="Calibri"/>
              </a:rPr>
              <a:t>PIANO CARTESIANO</a:t>
            </a:r>
            <a:endParaRPr dirty="0"/>
          </a:p>
        </p:txBody>
      </p:sp>
      <p:pic>
        <p:nvPicPr>
          <p:cNvPr id="3" name="Google Shape;20;p3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D9E9E694-9974-FE23-23BF-4C097145A791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9010106" y="135469"/>
            <a:ext cx="245338" cy="48887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Google Shape;21;p3">
            <a:extLst>
              <a:ext uri="{FF2B5EF4-FFF2-40B4-BE49-F238E27FC236}">
                <a16:creationId xmlns:a16="http://schemas.microsoft.com/office/drawing/2014/main" id="{6161841F-3721-3D4A-DE57-CAD67DB0E4D7}"/>
              </a:ext>
            </a:extLst>
          </p:cNvPr>
          <p:cNvCxnSpPr>
            <a:cxnSpLocks/>
          </p:cNvCxnSpPr>
          <p:nvPr userDrawn="1"/>
        </p:nvCxnSpPr>
        <p:spPr>
          <a:xfrm>
            <a:off x="0" y="379905"/>
            <a:ext cx="8910320" cy="0"/>
          </a:xfrm>
          <a:prstGeom prst="straightConnector1">
            <a:avLst/>
          </a:prstGeom>
          <a:noFill/>
          <a:ln w="25400" cap="flat" cmpd="sng">
            <a:solidFill>
              <a:srgbClr val="E6421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5" name="Google Shape;22;p3">
            <a:extLst>
              <a:ext uri="{FF2B5EF4-FFF2-40B4-BE49-F238E27FC236}">
                <a16:creationId xmlns:a16="http://schemas.microsoft.com/office/drawing/2014/main" id="{B218ED54-F8A1-DEFB-6162-E58276A955B0}"/>
              </a:ext>
            </a:extLst>
          </p:cNvPr>
          <p:cNvCxnSpPr/>
          <p:nvPr userDrawn="1"/>
        </p:nvCxnSpPr>
        <p:spPr>
          <a:xfrm>
            <a:off x="11500460" y="379905"/>
            <a:ext cx="691540" cy="0"/>
          </a:xfrm>
          <a:prstGeom prst="straightConnector1">
            <a:avLst/>
          </a:prstGeom>
          <a:noFill/>
          <a:ln w="25400" cap="flat" cmpd="sng">
            <a:solidFill>
              <a:srgbClr val="E6421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6" name="Google Shape;23;p3">
            <a:extLst>
              <a:ext uri="{FF2B5EF4-FFF2-40B4-BE49-F238E27FC236}">
                <a16:creationId xmlns:a16="http://schemas.microsoft.com/office/drawing/2014/main" id="{C1AF268C-56C0-B5D0-5177-5CA7B9DF1F18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10493596" y="5164937"/>
            <a:ext cx="3396807" cy="33861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4;p3">
            <a:extLst>
              <a:ext uri="{FF2B5EF4-FFF2-40B4-BE49-F238E27FC236}">
                <a16:creationId xmlns:a16="http://schemas.microsoft.com/office/drawing/2014/main" id="{1A91D416-3DF5-2A60-EEED-66E02859D960}"/>
              </a:ext>
            </a:extLst>
          </p:cNvPr>
          <p:cNvSpPr txBox="1"/>
          <p:nvPr userDrawn="1"/>
        </p:nvSpPr>
        <p:spPr>
          <a:xfrm>
            <a:off x="11405937" y="6456764"/>
            <a:ext cx="786063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4E8FE72-74DB-EA28-80A9-6EF9DC68112B}"/>
              </a:ext>
            </a:extLst>
          </p:cNvPr>
          <p:cNvSpPr txBox="1"/>
          <p:nvPr userDrawn="1"/>
        </p:nvSpPr>
        <p:spPr>
          <a:xfrm>
            <a:off x="1852870" y="6504209"/>
            <a:ext cx="82656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2023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    •    D.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Gouthier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– P. Dall’Aglio – S. Quattrocchi    •    Scopri di + Algebra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it-IT" sz="1200" dirty="0">
              <a:solidFill>
                <a:schemeClr val="bg1">
                  <a:lumMod val="50000"/>
                  <a:alpha val="30000"/>
                </a:schemeClr>
              </a:solidFill>
            </a:endParaRPr>
          </a:p>
        </p:txBody>
      </p:sp>
      <p:pic>
        <p:nvPicPr>
          <p:cNvPr id="9" name="Immagine 8" descr="Immagine che contiene Carattere, Elementi grafici, logo, grafica&#10;&#10;Descrizione generata automaticamente">
            <a:extLst>
              <a:ext uri="{FF2B5EF4-FFF2-40B4-BE49-F238E27FC236}">
                <a16:creationId xmlns:a16="http://schemas.microsoft.com/office/drawing/2014/main" id="{D15BDE03-6DBB-F698-2424-3A4244F4458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67222" y="6327119"/>
            <a:ext cx="399222" cy="42583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/>
          <p:nvPr/>
        </p:nvSpPr>
        <p:spPr>
          <a:xfrm>
            <a:off x="706838" y="4471776"/>
            <a:ext cx="5510098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0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PIANO CARTESIANO</a:t>
            </a:r>
            <a:endParaRPr/>
          </a:p>
        </p:txBody>
      </p:sp>
      <p:sp>
        <p:nvSpPr>
          <p:cNvPr id="91" name="Google Shape;91;p13"/>
          <p:cNvSpPr txBox="1"/>
          <p:nvPr/>
        </p:nvSpPr>
        <p:spPr>
          <a:xfrm>
            <a:off x="712728" y="3285566"/>
            <a:ext cx="2881430" cy="1015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6000" b="1">
                <a:solidFill>
                  <a:srgbClr val="E64414"/>
                </a:solidFill>
                <a:latin typeface="Calibri"/>
                <a:ea typeface="Calibri"/>
                <a:cs typeface="Calibri"/>
                <a:sym typeface="Calibri"/>
              </a:rPr>
              <a:t>Unità 17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2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RETTE PARALLELE AGLI ASSI</a:t>
            </a:r>
            <a:endParaRPr sz="2000" b="1"/>
          </a:p>
        </p:txBody>
      </p:sp>
      <p:sp>
        <p:nvSpPr>
          <p:cNvPr id="171" name="Google Shape;171;p22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7400D8D-B232-58DA-C131-9658CD8AB042}"/>
              </a:ext>
            </a:extLst>
          </p:cNvPr>
          <p:cNvSpPr txBox="1"/>
          <p:nvPr/>
        </p:nvSpPr>
        <p:spPr>
          <a:xfrm>
            <a:off x="838202" y="1423856"/>
            <a:ext cx="9829798" cy="14055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Equazione di una rette parallela a un asse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punti (+4; − 3), (+ 4; − 1), (+ 4; + 2), ..., (+ 4; y) hanno tutti distanza 4 dall’asse delle ordinate: l’insieme di tutti questi punti è una retta parallela all’asse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che ha equazione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+4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perché l’ascissa è sempre +4, mentre l’ordinata può essere qualsiasi.</a:t>
            </a:r>
          </a:p>
        </p:txBody>
      </p:sp>
      <p:pic>
        <p:nvPicPr>
          <p:cNvPr id="4" name="Immagine 3" descr="Immagine che contiene testo, linea, diagramma, numero&#10;&#10;Descrizione generata automaticamente">
            <a:extLst>
              <a:ext uri="{FF2B5EF4-FFF2-40B4-BE49-F238E27FC236}">
                <a16:creationId xmlns:a16="http://schemas.microsoft.com/office/drawing/2014/main" id="{3504BCF3-300A-8702-EBF7-13817CAAE2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3264807"/>
            <a:ext cx="2743200" cy="25273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3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RETTE PARALLELE AGLI ASSI</a:t>
            </a:r>
            <a:endParaRPr sz="2000" b="1"/>
          </a:p>
        </p:txBody>
      </p:sp>
      <p:sp>
        <p:nvSpPr>
          <p:cNvPr id="182" name="Google Shape;182;p23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01F01A7-0A0F-3945-63DC-D3B82FC6D08C}"/>
              </a:ext>
            </a:extLst>
          </p:cNvPr>
          <p:cNvSpPr txBox="1"/>
          <p:nvPr/>
        </p:nvSpPr>
        <p:spPr>
          <a:xfrm>
            <a:off x="838202" y="1423856"/>
            <a:ext cx="9829798" cy="2759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Una retta parallela all’asse delle ascisse ha equazione 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it-IT" sz="2000" i="1" dirty="0" err="1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; una retta parallela all’asse delle ordinate ha equazione 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Naturalmente l’asse delle ascisse è parallelo a sé stesso e infatti ha equazione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0, che è una delle possibili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it-IT" sz="2000" i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Allo stesso modo, l’asse delle ordinate è parallelo a sé stesso e ha equazione x = 0, che è una delle possibili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Nella figura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− 2 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2 sono le due rette parallele all’asse delle ascisse che distano 2 unità da esso, mentre x = 5 è la parallela all’asse delle ordinate.</a:t>
            </a: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 descr="Immagine che contiene testo, numero, linea, diagramma&#10;&#10;Descrizione generata automaticamente">
            <a:extLst>
              <a:ext uri="{FF2B5EF4-FFF2-40B4-BE49-F238E27FC236}">
                <a16:creationId xmlns:a16="http://schemas.microsoft.com/office/drawing/2014/main" id="{E67F103E-B431-389E-AEF8-B299FA16D6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8500" y="3854450"/>
            <a:ext cx="3175000" cy="25019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4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8240486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ct val="100000"/>
              <a:buFont typeface="Calibri"/>
              <a:buNone/>
            </a:pPr>
            <a:r>
              <a:rPr lang="it-IT" sz="2500" b="1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RETTE PASSANTI PER L’ORIGINE E PROPORZIONALITÀ DIRETTA</a:t>
            </a:r>
            <a:endParaRPr sz="2000" b="1" dirty="0"/>
          </a:p>
        </p:txBody>
      </p:sp>
      <p:sp>
        <p:nvSpPr>
          <p:cNvPr id="194" name="Google Shape;194;p24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E464F42-6EE7-D9F5-FC13-A99670751429}"/>
              </a:ext>
            </a:extLst>
          </p:cNvPr>
          <p:cNvSpPr txBox="1"/>
          <p:nvPr/>
        </p:nvSpPr>
        <p:spPr>
          <a:xfrm>
            <a:off x="838202" y="1423856"/>
            <a:ext cx="762997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Segniamo sul piano cartesiano i punti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(+ 1; + 2),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(+ 2; + 4),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(+ 3; + 6),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(+ 4; + 8),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(+ 5; …), </a:t>
            </a:r>
            <a:r>
              <a:rPr lang="it-IT" sz="2000" i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; ....).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Osserviamo che sono tutti allineati, cioè stanno tutti su una stessa retta.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Che valori scriveresti per le ordinate di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di </a:t>
            </a:r>
            <a:r>
              <a:rPr lang="it-IT" sz="2000" i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? + 10 e + 2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tutti punti di questa retta l’ordinata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il doppio dell’ascissa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coordinate sono legate dalla relazione: </a:t>
            </a:r>
          </a:p>
          <a:p>
            <a:pPr algn="ctr">
              <a:spcAft>
                <a:spcPts val="400"/>
              </a:spcAft>
            </a:pP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2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quindi i punti hanno coordinate della forma (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; 2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). In altre parole possiamo dire che il rapporto     è costante ed è sempre uguale a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due grandezze sono direttamente proporzionali.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6BA658E-0350-E96B-2616-A0D4F34D5E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6114" y="4403299"/>
            <a:ext cx="355600" cy="571500"/>
          </a:xfrm>
          <a:prstGeom prst="rect">
            <a:avLst/>
          </a:prstGeom>
        </p:spPr>
      </p:pic>
      <p:pic>
        <p:nvPicPr>
          <p:cNvPr id="5" name="Immagine 4" descr="Immagine che contiene testo, numero, Carattere, linea&#10;&#10;Descrizione generata automaticamente">
            <a:extLst>
              <a:ext uri="{FF2B5EF4-FFF2-40B4-BE49-F238E27FC236}">
                <a16:creationId xmlns:a16="http://schemas.microsoft.com/office/drawing/2014/main" id="{C186FBF5-3C2D-5A97-676C-684AC98030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68178" y="1500582"/>
            <a:ext cx="3441700" cy="36322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5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13DE9BA-682B-73E4-FFD0-FBF17AD91B71}"/>
              </a:ext>
            </a:extLst>
          </p:cNvPr>
          <p:cNvSpPr txBox="1"/>
          <p:nvPr/>
        </p:nvSpPr>
        <p:spPr>
          <a:xfrm>
            <a:off x="838202" y="1423856"/>
            <a:ext cx="7629976" cy="31188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Tutte le rette che passano per l’origine sono scritte in questo modo: le ordinate si ottengono dall’ascissa moltiplicandole sempre per uno stesso numero.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Una retta che passa per l’origine ha equazione 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mx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numero m si chiama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coefficiente angolare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della retta. Una retta 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che passa per l’origine rappresenta una proporzionalità diretta.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trovare il coefficiente angolare di una retta passante per l’origine, prendiamo un suo punto qualsiasi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aseline="-25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;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aseline="-25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) e calcoliamo il rapporto tra l’ordinata e l’ascissa di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</p:txBody>
      </p:sp>
      <p:sp>
        <p:nvSpPr>
          <p:cNvPr id="6" name="Google Shape;193;p24">
            <a:extLst>
              <a:ext uri="{FF2B5EF4-FFF2-40B4-BE49-F238E27FC236}">
                <a16:creationId xmlns:a16="http://schemas.microsoft.com/office/drawing/2014/main" id="{1F180136-D35F-E2E0-44FA-85C917C6C95C}"/>
              </a:ext>
            </a:extLst>
          </p:cNvPr>
          <p:cNvSpPr txBox="1">
            <a:spLocks/>
          </p:cNvSpPr>
          <p:nvPr/>
        </p:nvSpPr>
        <p:spPr>
          <a:xfrm>
            <a:off x="838200" y="730016"/>
            <a:ext cx="8240486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6EA8"/>
              </a:buClr>
              <a:buSzPct val="100000"/>
            </a:pPr>
            <a:r>
              <a:rPr lang="it-IT" sz="2500" b="1">
                <a:solidFill>
                  <a:srgbClr val="006EA8"/>
                </a:solidFill>
              </a:rPr>
              <a:t>RETTE PASSANTI PER L’ORIGINE E PROPORZIONALITÀ DIRETTA</a:t>
            </a:r>
            <a:endParaRPr lang="it-IT" sz="2000" b="1" dirty="0"/>
          </a:p>
        </p:txBody>
      </p:sp>
      <p:pic>
        <p:nvPicPr>
          <p:cNvPr id="7" name="Immagine 6" descr="Immagine che contiene testo, numero, Carattere, linea&#10;&#10;Descrizione generata automaticamente">
            <a:extLst>
              <a:ext uri="{FF2B5EF4-FFF2-40B4-BE49-F238E27FC236}">
                <a16:creationId xmlns:a16="http://schemas.microsoft.com/office/drawing/2014/main" id="{A75B3542-2010-79E1-1D75-067A7A4A5E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8178" y="1423856"/>
            <a:ext cx="3441700" cy="3632200"/>
          </a:xfrm>
          <a:prstGeom prst="rect">
            <a:avLst/>
          </a:prstGeom>
        </p:spPr>
      </p:pic>
      <p:pic>
        <p:nvPicPr>
          <p:cNvPr id="9" name="Immagine 8" descr="Immagine che contiene Carattere, design, tipografia&#10;&#10;Descrizione generata automaticamente">
            <a:extLst>
              <a:ext uri="{FF2B5EF4-FFF2-40B4-BE49-F238E27FC236}">
                <a16:creationId xmlns:a16="http://schemas.microsoft.com/office/drawing/2014/main" id="{1ADE2CCA-A9D5-FC28-540E-572CCDF806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7890" y="4542659"/>
            <a:ext cx="990600" cy="7112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6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93;p24">
            <a:extLst>
              <a:ext uri="{FF2B5EF4-FFF2-40B4-BE49-F238E27FC236}">
                <a16:creationId xmlns:a16="http://schemas.microsoft.com/office/drawing/2014/main" id="{EF72D370-EDC6-E65F-B2C3-FD129A5661A4}"/>
              </a:ext>
            </a:extLst>
          </p:cNvPr>
          <p:cNvSpPr txBox="1">
            <a:spLocks/>
          </p:cNvSpPr>
          <p:nvPr/>
        </p:nvSpPr>
        <p:spPr>
          <a:xfrm>
            <a:off x="838200" y="730016"/>
            <a:ext cx="8240486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6EA8"/>
              </a:buClr>
              <a:buSzPct val="100000"/>
            </a:pPr>
            <a:r>
              <a:rPr lang="it-IT" sz="2500" b="1">
                <a:solidFill>
                  <a:srgbClr val="006EA8"/>
                </a:solidFill>
              </a:rPr>
              <a:t>RETTE PASSANTI PER L’ORIGINE E PROPORZIONALITÀ DIRETTA</a:t>
            </a:r>
            <a:endParaRPr lang="it-IT" sz="2000" b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31312059-E329-957D-1A1B-E43DF65A5326}"/>
              </a:ext>
            </a:extLst>
          </p:cNvPr>
          <p:cNvSpPr txBox="1"/>
          <p:nvPr/>
        </p:nvSpPr>
        <p:spPr>
          <a:xfrm>
            <a:off x="838202" y="1423856"/>
            <a:ext cx="9459684" cy="39908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coefficiente angolare non è altro che il coefficiente di proporzionalità diretta.</a:t>
            </a:r>
          </a:p>
          <a:p>
            <a:pPr>
              <a:spcBef>
                <a:spcPts val="400"/>
              </a:spcBef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Osserviamo i grafici di:</a:t>
            </a: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4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  <a:p>
            <a:pPr>
              <a:lnSpc>
                <a:spcPct val="150000"/>
              </a:lnSpc>
            </a:pPr>
            <a:r>
              <a:rPr lang="it-IT" sz="2000" i="1" dirty="0">
                <a:solidFill>
                  <a:srgbClr val="69499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solidFill>
                  <a:srgbClr val="69499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2</a:t>
            </a:r>
            <a:r>
              <a:rPr lang="it-IT" sz="2000" i="1" dirty="0">
                <a:solidFill>
                  <a:srgbClr val="69499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  <a:p>
            <a:pPr>
              <a:lnSpc>
                <a:spcPct val="150000"/>
              </a:lnSpc>
            </a:pPr>
            <a:r>
              <a:rPr lang="it-IT" sz="2000" i="1" dirty="0">
                <a:solidFill>
                  <a:srgbClr val="4BA92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solidFill>
                  <a:srgbClr val="4BA92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0,3</a:t>
            </a:r>
            <a:r>
              <a:rPr lang="it-IT" sz="2000" i="1" dirty="0">
                <a:solidFill>
                  <a:srgbClr val="4BA92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  <a:p>
            <a:pPr>
              <a:lnSpc>
                <a:spcPct val="150000"/>
              </a:lnSpc>
            </a:pPr>
            <a:r>
              <a:rPr lang="it-IT" sz="2000" i="1" dirty="0">
                <a:solidFill>
                  <a:srgbClr val="F395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solidFill>
                  <a:srgbClr val="F395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</a:t>
            </a:r>
          </a:p>
          <a:p>
            <a:pPr>
              <a:lnSpc>
                <a:spcPct val="150000"/>
              </a:lnSpc>
            </a:pPr>
            <a:r>
              <a:rPr lang="it-IT" sz="2000" i="1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− 3</a:t>
            </a:r>
            <a:r>
              <a:rPr lang="it-IT" sz="2000" i="1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  <a:p>
            <a:endParaRPr lang="it-IT" sz="2000" i="1" dirty="0">
              <a:solidFill>
                <a:srgbClr val="E74415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 trovano in quadranti diversi.</a:t>
            </a:r>
          </a:p>
        </p:txBody>
      </p:sp>
      <p:pic>
        <p:nvPicPr>
          <p:cNvPr id="5" name="Immagine 4" descr="Immagine che contiene linea, diagramma, testo, Diagramma&#10;&#10;Descrizione generata automaticamente">
            <a:extLst>
              <a:ext uri="{FF2B5EF4-FFF2-40B4-BE49-F238E27FC236}">
                <a16:creationId xmlns:a16="http://schemas.microsoft.com/office/drawing/2014/main" id="{A3BE22B3-0847-2AF4-9599-E0D1AFB23E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9622" y="2104572"/>
            <a:ext cx="3441700" cy="36068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E190A856-C749-FB15-2D17-3B0849B0BF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0925" y="3774623"/>
            <a:ext cx="635000" cy="5715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7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93;p24">
            <a:extLst>
              <a:ext uri="{FF2B5EF4-FFF2-40B4-BE49-F238E27FC236}">
                <a16:creationId xmlns:a16="http://schemas.microsoft.com/office/drawing/2014/main" id="{70DD44ED-4031-917A-2090-8FCE049D1825}"/>
              </a:ext>
            </a:extLst>
          </p:cNvPr>
          <p:cNvSpPr txBox="1">
            <a:spLocks/>
          </p:cNvSpPr>
          <p:nvPr/>
        </p:nvSpPr>
        <p:spPr>
          <a:xfrm>
            <a:off x="838200" y="730016"/>
            <a:ext cx="8240486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6EA8"/>
              </a:buClr>
              <a:buSzPct val="100000"/>
            </a:pPr>
            <a:r>
              <a:rPr lang="it-IT" sz="2500" b="1" dirty="0">
                <a:solidFill>
                  <a:srgbClr val="006EA8"/>
                </a:solidFill>
              </a:rPr>
              <a:t>RETTE PASSANTI PER L’ORIGINE E PROPORZIONALITÀ DIRETTA</a:t>
            </a:r>
            <a:endParaRPr lang="it-IT" sz="2000" b="1" dirty="0"/>
          </a:p>
        </p:txBody>
      </p:sp>
      <p:pic>
        <p:nvPicPr>
          <p:cNvPr id="3" name="Immagine 2" descr="Immagine che contiene linea, diagramma, testo, Diagramma&#10;&#10;Descrizione generata automaticamente">
            <a:extLst>
              <a:ext uri="{FF2B5EF4-FFF2-40B4-BE49-F238E27FC236}">
                <a16:creationId xmlns:a16="http://schemas.microsoft.com/office/drawing/2014/main" id="{B6C43DB6-4658-4EAC-D19B-AA5FC6753A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6664" y="2409796"/>
            <a:ext cx="3441700" cy="360680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9E217E3-F53B-BE2B-9AA2-6F8E2B069DE5}"/>
              </a:ext>
            </a:extLst>
          </p:cNvPr>
          <p:cNvSpPr txBox="1"/>
          <p:nvPr/>
        </p:nvSpPr>
        <p:spPr>
          <a:xfrm>
            <a:off x="838201" y="1423856"/>
            <a:ext cx="10189028" cy="759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il coefficiente angolare è positivo, la retta si trova nel primo e nel terzo quadrante.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il coefficiente angolare è negativo, la retta si trova nel secondo e nel quarto quadrante.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28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RETTE IN POSIZIONE QUALUNQUE</a:t>
            </a:r>
            <a:endParaRPr sz="2000" b="1"/>
          </a:p>
        </p:txBody>
      </p:sp>
      <p:sp>
        <p:nvSpPr>
          <p:cNvPr id="236" name="Google Shape;236;p28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F193455-D4C7-7CB5-5B32-47445FBEE532}"/>
              </a:ext>
            </a:extLst>
          </p:cNvPr>
          <p:cNvSpPr txBox="1"/>
          <p:nvPr/>
        </p:nvSpPr>
        <p:spPr>
          <a:xfrm>
            <a:off x="838201" y="1423856"/>
            <a:ext cx="975359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Oltre alle rette che passano per l’origine, ci sono molte altre rette.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Qualsiasi retta nel piano (tranne le parallele all’asse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ha equazione del tipo: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mx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it-IT" sz="2000" b="1" i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endParaRPr lang="it-IT" sz="2000" b="1" i="1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Come per le rette passanti per l’origine, il numero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indica la pendenza della retta e si chiama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coefficiente angolare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numero </a:t>
            </a:r>
            <a:r>
              <a:rPr lang="it-IT" sz="2000" b="1" i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invece, indica l’intersezione della retta con l’asse delle ordinate e si chiama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termine noto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9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ct val="100000"/>
              <a:buFont typeface="Calibri"/>
              <a:buNone/>
            </a:pPr>
            <a:r>
              <a:rPr lang="it-IT" sz="2500" b="1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RETTE </a:t>
            </a:r>
            <a:r>
              <a:rPr lang="it-IT" sz="2500" b="1" dirty="0">
                <a:solidFill>
                  <a:srgbClr val="006EA8"/>
                </a:solidFill>
              </a:rPr>
              <a:t>IN POSIZIONE QUALUNQUE</a:t>
            </a:r>
            <a:endParaRPr sz="2000" b="1" dirty="0"/>
          </a:p>
        </p:txBody>
      </p:sp>
      <p:sp>
        <p:nvSpPr>
          <p:cNvPr id="247" name="Google Shape;247;p29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7AF5840-FE66-CF97-78B0-4C7976464461}"/>
              </a:ext>
            </a:extLst>
          </p:cNvPr>
          <p:cNvSpPr txBox="1"/>
          <p:nvPr/>
        </p:nvSpPr>
        <p:spPr>
          <a:xfrm>
            <a:off x="838201" y="1423856"/>
            <a:ext cx="9753599" cy="35804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400"/>
              </a:spcAft>
            </a:pP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mx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it-IT" sz="2000" b="1" i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endParaRPr lang="it-IT" sz="2000" b="1" i="1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</a:t>
            </a:r>
            <a:r>
              <a:rPr lang="it-IT" sz="2000" i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0 otteniamo l’equazione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 una retta che passa per l’origine, infatti incontra l’asse delle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nel punto di ordinata 0.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Una retta in posizione qualunque (ma non parallela all’asse delle ordinate) 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 equazione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it-IT" sz="2000" b="1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mx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it-IT" sz="2000" b="1" i="1" dirty="0" err="1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Il numero </a:t>
            </a:r>
            <a:r>
              <a:rPr lang="it-IT" sz="2000" b="1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il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coefficiente angolare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della retta. 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numero </a:t>
            </a:r>
            <a:r>
              <a:rPr lang="it-IT" sz="2000" b="1" i="1" dirty="0" err="1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il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termine noto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Possiamo immaginare la retta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passante per l’origine, e poi traslare ogni suo punto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 una quantità </a:t>
            </a:r>
            <a:r>
              <a:rPr lang="it-IT" sz="2000" i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verso l’alto o verso il basso.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esempio data l’equazione:</a:t>
            </a:r>
          </a:p>
          <a:p>
            <a:pPr algn="ctr">
              <a:spcAft>
                <a:spcPts val="400"/>
              </a:spcAft>
            </a:pP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3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− 4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0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ct val="100000"/>
              <a:buFont typeface="Calibri"/>
              <a:buNone/>
            </a:pPr>
            <a:r>
              <a:rPr lang="it-IT" sz="2500" b="1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RETTE </a:t>
            </a:r>
            <a:r>
              <a:rPr lang="it-IT" sz="2500" b="1" dirty="0">
                <a:solidFill>
                  <a:srgbClr val="006EA8"/>
                </a:solidFill>
              </a:rPr>
              <a:t>IN POSIZIONE QUALUNQUE</a:t>
            </a:r>
            <a:endParaRPr sz="2000" b="1" dirty="0"/>
          </a:p>
        </p:txBody>
      </p:sp>
      <p:sp>
        <p:nvSpPr>
          <p:cNvPr id="260" name="Google Shape;260;p30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C06AA2F-51DE-E278-D4ED-038401C8015E}"/>
              </a:ext>
            </a:extLst>
          </p:cNvPr>
          <p:cNvSpPr txBox="1"/>
          <p:nvPr/>
        </p:nvSpPr>
        <p:spPr>
          <a:xfrm>
            <a:off x="838201" y="1423856"/>
            <a:ext cx="7151913" cy="38369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3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− 4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Compiliamo la tabella dei valori e disegniamo la retta.</a:t>
            </a: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Osserva che la retta interseca l’asse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proprio nel punto di ordinata − 4, che è il valore di </a:t>
            </a:r>
            <a:r>
              <a:rPr lang="it-IT" sz="2000" i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Inoltre, per andare da un punto a un altro della retta ci si sposta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 3 quadratini in verticale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di 1 in orizzontale.</a:t>
            </a:r>
          </a:p>
        </p:txBody>
      </p:sp>
      <p:pic>
        <p:nvPicPr>
          <p:cNvPr id="4" name="Immagine 3" descr="Immagine che contiene testo, linea, numero, diagramma&#10;&#10;Descrizione generata automaticamente">
            <a:extLst>
              <a:ext uri="{FF2B5EF4-FFF2-40B4-BE49-F238E27FC236}">
                <a16:creationId xmlns:a16="http://schemas.microsoft.com/office/drawing/2014/main" id="{C1CE6FFE-55EB-0E9A-CED9-F64EC1AEDC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9267" y="1767114"/>
            <a:ext cx="2730500" cy="3797300"/>
          </a:xfrm>
          <a:prstGeom prst="rect">
            <a:avLst/>
          </a:prstGeom>
        </p:spPr>
      </p:pic>
      <p:pic>
        <p:nvPicPr>
          <p:cNvPr id="6" name="Immagine 5" descr="Immagine che contiene schermata, numero, linea, Carattere&#10;&#10;Descrizione generata automaticamente">
            <a:extLst>
              <a:ext uri="{FF2B5EF4-FFF2-40B4-BE49-F238E27FC236}">
                <a16:creationId xmlns:a16="http://schemas.microsoft.com/office/drawing/2014/main" id="{2AFB5ADA-9006-E4C0-8B85-D6D8F6339F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7665" y="2266950"/>
            <a:ext cx="3746500" cy="12573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1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ct val="100000"/>
              <a:buFont typeface="Calibri"/>
              <a:buNone/>
            </a:pPr>
            <a:r>
              <a:rPr lang="it-IT" sz="2500" b="1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RETTE </a:t>
            </a:r>
            <a:r>
              <a:rPr lang="it-IT" sz="2500" b="1" dirty="0">
                <a:solidFill>
                  <a:srgbClr val="006EA8"/>
                </a:solidFill>
              </a:rPr>
              <a:t>IN POSIZIONE QUALUNQUE</a:t>
            </a:r>
            <a:endParaRPr sz="2000" b="1" dirty="0"/>
          </a:p>
        </p:txBody>
      </p:sp>
      <p:sp>
        <p:nvSpPr>
          <p:cNvPr id="272" name="Google Shape;272;p31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635516D-D611-2E35-E05F-2B83097C94D0}"/>
              </a:ext>
            </a:extLst>
          </p:cNvPr>
          <p:cNvSpPr txBox="1"/>
          <p:nvPr/>
        </p:nvSpPr>
        <p:spPr>
          <a:xfrm>
            <a:off x="838201" y="1423856"/>
            <a:ext cx="7826828" cy="3529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rapporto tra spostamento verticale e spostamento orizzontale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proprio la pendenza, quindi:</a:t>
            </a:r>
          </a:p>
          <a:p>
            <a:pPr>
              <a:spcAft>
                <a:spcPts val="400"/>
              </a:spcAft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generale lo spostamento fra i punti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dato in verticale dalla differenza delle ordinate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aseline="-25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−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baseline="-25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in orizzontale dalla differenza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delle ascisse x </a:t>
            </a:r>
            <a:r>
              <a:rPr lang="it-IT" sz="2000" baseline="-25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− x </a:t>
            </a:r>
            <a:r>
              <a:rPr lang="it-IT" sz="2000" baseline="-25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</a:p>
          <a:p>
            <a:pPr>
              <a:spcBef>
                <a:spcPts val="800"/>
              </a:spcBef>
              <a:spcAft>
                <a:spcPts val="400"/>
              </a:spcAft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coefficiente angolare </a:t>
            </a:r>
            <a:r>
              <a:rPr lang="it-IT" sz="2000" b="1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il rapporto tra la differenza </a:t>
            </a:r>
            <a:b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delle ordinate e la differenza delle ascisse di due punti della retta.</a:t>
            </a: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 descr="Immagine che contiene testo, Carattere, linea, bianco&#10;&#10;Descrizione generata automaticamente">
            <a:extLst>
              <a:ext uri="{FF2B5EF4-FFF2-40B4-BE49-F238E27FC236}">
                <a16:creationId xmlns:a16="http://schemas.microsoft.com/office/drawing/2014/main" id="{96BF00BD-61DC-E589-95B1-0C09C609C4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5963" y="2110922"/>
            <a:ext cx="4127500" cy="698500"/>
          </a:xfrm>
          <a:prstGeom prst="rect">
            <a:avLst/>
          </a:prstGeom>
        </p:spPr>
      </p:pic>
      <p:pic>
        <p:nvPicPr>
          <p:cNvPr id="5" name="Immagine 4" descr="Immagine che contiene testo, linea, numero, diagramma&#10;&#10;Descrizione generata automaticamente">
            <a:extLst>
              <a:ext uri="{FF2B5EF4-FFF2-40B4-BE49-F238E27FC236}">
                <a16:creationId xmlns:a16="http://schemas.microsoft.com/office/drawing/2014/main" id="{CD11418D-9373-FF75-1940-BA5EA29CA4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64813" y="1423856"/>
            <a:ext cx="2730500" cy="379730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1D894DB1-D091-0073-3ECC-BCDE9E104857}"/>
              </a:ext>
            </a:extLst>
          </p:cNvPr>
          <p:cNvSpPr txBox="1"/>
          <p:nvPr/>
        </p:nvSpPr>
        <p:spPr>
          <a:xfrm>
            <a:off x="8764812" y="963557"/>
            <a:ext cx="273049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400"/>
              </a:spcAft>
            </a:pP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3</a:t>
            </a: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− 4</a:t>
            </a:r>
          </a:p>
        </p:txBody>
      </p:sp>
      <p:pic>
        <p:nvPicPr>
          <p:cNvPr id="9" name="Immagine 8" descr="Immagine che contiene Carattere, linea, design&#10;&#10;Descrizione generata automaticamente">
            <a:extLst>
              <a:ext uri="{FF2B5EF4-FFF2-40B4-BE49-F238E27FC236}">
                <a16:creationId xmlns:a16="http://schemas.microsoft.com/office/drawing/2014/main" id="{0ACF30AC-BC35-920D-7C0B-43A7E74333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7188" y="4635527"/>
            <a:ext cx="1409700" cy="635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SISTEMA DI RIFERIMENTO CARTESIANO</a:t>
            </a:r>
            <a:endParaRPr sz="2000" b="1"/>
          </a:p>
        </p:txBody>
      </p:sp>
      <p:sp>
        <p:nvSpPr>
          <p:cNvPr id="97" name="Google Shape;97;p14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52657" y="3186409"/>
            <a:ext cx="3459780" cy="29415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C557B0F3-1547-E6D2-E4E8-16DC142019F6}"/>
              </a:ext>
            </a:extLst>
          </p:cNvPr>
          <p:cNvSpPr txBox="1"/>
          <p:nvPr/>
        </p:nvSpPr>
        <p:spPr>
          <a:xfrm>
            <a:off x="838201" y="1423856"/>
            <a:ext cx="7892142" cy="1426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Abbiamo già incontrato il piano cartesiano formato da due rette numeriche perpendicolari che si intersecano nelle rispettive origini.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 ciascuna retta ogni punto corrisponde a un numero reale e viceversa.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Nel piano ogni punto corrisponde a una coppia di numeri reali e viceversa.</a:t>
            </a:r>
            <a:endParaRPr lang="it-IT" sz="2000" dirty="0">
              <a:solidFill>
                <a:srgbClr val="006FA9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C016E10-18EF-5FDC-21E1-14FF24CE6A97}"/>
              </a:ext>
            </a:extLst>
          </p:cNvPr>
          <p:cNvSpPr txBox="1"/>
          <p:nvPr/>
        </p:nvSpPr>
        <p:spPr>
          <a:xfrm>
            <a:off x="838201" y="3072926"/>
            <a:ext cx="6814456" cy="30675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definizione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Due rette numeriche perpendicolari, che si intersecano nelle rispettive origini, formano nel piano un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sistema di riferimento cartesiano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punto in comune si chiama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origine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del sistema di riferimento.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due rette si chiamano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assi cartesiani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uno è l’asse delle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ascisse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o delle x; l’altro è l’asse delle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ordinate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o delle y.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Gli assi dividono il piano in quattro parti dette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quadranti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primo quadrante è quello in alto a destra, gli altri sono numerati in senso antiorario.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2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ct val="100000"/>
              <a:buFont typeface="Calibri"/>
              <a:buNone/>
            </a:pPr>
            <a:r>
              <a:rPr lang="it-IT" sz="2500" b="1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RETTE </a:t>
            </a:r>
            <a:r>
              <a:rPr lang="it-IT" sz="2500" b="1" dirty="0">
                <a:solidFill>
                  <a:srgbClr val="006EA8"/>
                </a:solidFill>
              </a:rPr>
              <a:t>IN POSIZIONE QUALUNQUE</a:t>
            </a:r>
            <a:endParaRPr sz="2000" b="1" dirty="0"/>
          </a:p>
        </p:txBody>
      </p:sp>
      <p:sp>
        <p:nvSpPr>
          <p:cNvPr id="284" name="Google Shape;284;p32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F78A113-15B0-6049-69A5-D2E4F28123B6}"/>
              </a:ext>
            </a:extLst>
          </p:cNvPr>
          <p:cNvSpPr txBox="1"/>
          <p:nvPr/>
        </p:nvSpPr>
        <p:spPr>
          <a:xfrm>
            <a:off x="838200" y="1423856"/>
            <a:ext cx="940525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la retta passa per l’origine possiamo considerare che il punto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sia (0; 0).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Quindi la formula diventa:</a:t>
            </a:r>
          </a:p>
          <a:p>
            <a:pPr>
              <a:spcAft>
                <a:spcPts val="400"/>
              </a:spcAft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come avevamo visto nel paragrafo precedente.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Attenzione! Le rette parallele all’asse delle ordinate (e solo quelle) non possono avere un’equazione della forma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 = mx + </a:t>
            </a:r>
            <a:r>
              <a:rPr lang="it-IT" sz="2000" i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perché nel calcolo del coefficiente angolare si otterrebbe 0 al denominatore.</a:t>
            </a:r>
          </a:p>
        </p:txBody>
      </p:sp>
      <p:pic>
        <p:nvPicPr>
          <p:cNvPr id="4" name="Immagine 3" descr="Immagine che contiene Carattere, orologio, design, tipografia&#10;&#10;Descrizione generata automaticamente">
            <a:extLst>
              <a:ext uri="{FF2B5EF4-FFF2-40B4-BE49-F238E27FC236}">
                <a16:creationId xmlns:a16="http://schemas.microsoft.com/office/drawing/2014/main" id="{4B8B4716-13A5-97AE-81D8-429538BD2A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8150" y="2138374"/>
            <a:ext cx="1155700" cy="6731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3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RETTE PARALLELE E RETTE PERPENDICOLARI</a:t>
            </a:r>
            <a:endParaRPr sz="2000" b="1"/>
          </a:p>
        </p:txBody>
      </p:sp>
      <p:sp>
        <p:nvSpPr>
          <p:cNvPr id="296" name="Google Shape;296;p33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09338AA-996D-A2AC-1C48-97D1055F8C70}"/>
              </a:ext>
            </a:extLst>
          </p:cNvPr>
          <p:cNvSpPr txBox="1"/>
          <p:nvPr/>
        </p:nvSpPr>
        <p:spPr>
          <a:xfrm>
            <a:off x="838200" y="1423856"/>
            <a:ext cx="9405257" cy="19374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Rette parallele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Due rette parallele hanno la stessa pendenza e quindi lo stesso coefficiente angolare.</a:t>
            </a:r>
          </a:p>
          <a:p>
            <a:pPr>
              <a:lnSpc>
                <a:spcPct val="150000"/>
              </a:lnSpc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esempio le rette                                       sono parallele, mentre la retta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non è parallela a esse.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ED42DCD-2D00-8516-1319-ABE194B4EB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6036" y="2455094"/>
            <a:ext cx="2019300" cy="4953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B07410F9-161C-C578-426D-111B77BB9B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62735" y="2491380"/>
            <a:ext cx="1384300" cy="469900"/>
          </a:xfrm>
          <a:prstGeom prst="rect">
            <a:avLst/>
          </a:prstGeom>
        </p:spPr>
      </p:pic>
      <p:pic>
        <p:nvPicPr>
          <p:cNvPr id="8" name="Immagine 7" descr="Immagine che contiene linea, testo, diagramma, Diagramma&#10;&#10;Descrizione generata automaticamente">
            <a:extLst>
              <a:ext uri="{FF2B5EF4-FFF2-40B4-BE49-F238E27FC236}">
                <a16:creationId xmlns:a16="http://schemas.microsoft.com/office/drawing/2014/main" id="{7475514F-B93E-35F7-C09A-6E588B5645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6967" y="3146970"/>
            <a:ext cx="3784600" cy="3149600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237322F-08CF-005F-114D-E1A5C34F5247}"/>
              </a:ext>
            </a:extLst>
          </p:cNvPr>
          <p:cNvSpPr txBox="1"/>
          <p:nvPr/>
        </p:nvSpPr>
        <p:spPr>
          <a:xfrm>
            <a:off x="838200" y="3959861"/>
            <a:ext cx="5257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Due rette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parallele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hanno coefficienti angolari uguali.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4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RETTE PARALLELE E RETTE PERPENDICOLARI</a:t>
            </a:r>
            <a:endParaRPr sz="2000" b="1"/>
          </a:p>
        </p:txBody>
      </p:sp>
      <p:sp>
        <p:nvSpPr>
          <p:cNvPr id="307" name="Google Shape;307;p34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8635E5C-1127-8FF6-F73C-3A0BA539DEFA}"/>
              </a:ext>
            </a:extLst>
          </p:cNvPr>
          <p:cNvSpPr txBox="1"/>
          <p:nvPr/>
        </p:nvSpPr>
        <p:spPr>
          <a:xfrm>
            <a:off x="838200" y="1423856"/>
            <a:ext cx="9405257" cy="1523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Rette perpendicolari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Abbiamo già imparato a disegnare le rette perpendicolari usando la quadrettatura.</a:t>
            </a: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proprio quello che dobbiamo fare ora per disegnare le rette perpendicolari sul piano cartesiano. Osserviamo il disegno di due rette perpendicolari.</a:t>
            </a:r>
          </a:p>
        </p:txBody>
      </p:sp>
      <p:pic>
        <p:nvPicPr>
          <p:cNvPr id="5" name="Immagine 4" descr="Immagine che contiene linea, testo, diagramma, Diagramma&#10;&#10;Descrizione generata automaticamente">
            <a:extLst>
              <a:ext uri="{FF2B5EF4-FFF2-40B4-BE49-F238E27FC236}">
                <a16:creationId xmlns:a16="http://schemas.microsoft.com/office/drawing/2014/main" id="{DDF3AEF1-FAE3-92D6-3C2F-015346E507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7367" y="3067050"/>
            <a:ext cx="3771900" cy="31623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35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RETTE PARALLELE E RETTE PERPENDICOLARI</a:t>
            </a:r>
            <a:endParaRPr sz="2000" b="1"/>
          </a:p>
        </p:txBody>
      </p:sp>
      <p:sp>
        <p:nvSpPr>
          <p:cNvPr id="318" name="Google Shape;318;p35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355DBD3-EB02-C559-F1A0-DC785FEF1071}"/>
              </a:ext>
            </a:extLst>
          </p:cNvPr>
          <p:cNvSpPr txBox="1"/>
          <p:nvPr/>
        </p:nvSpPr>
        <p:spPr>
          <a:xfrm>
            <a:off x="838200" y="1423856"/>
            <a:ext cx="9405257" cy="3631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retta blu ha coefficiente angolare:</a:t>
            </a: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la sua equazione è</a:t>
            </a: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retta rossa ha coefficiente angolare:</a:t>
            </a: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la sua equazione è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− 4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8C7D8DC-F1CE-299A-39FD-1748042F6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1371" y="3689574"/>
            <a:ext cx="4406900" cy="6096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C29A28CB-688F-1107-B094-816A0D9DCC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5801" y="2437879"/>
            <a:ext cx="1257300" cy="5207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CA9814F5-C633-BF63-33DB-267FBB4F21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1371" y="1850303"/>
            <a:ext cx="3746500" cy="622300"/>
          </a:xfrm>
          <a:prstGeom prst="rect">
            <a:avLst/>
          </a:prstGeom>
        </p:spPr>
      </p:pic>
      <p:pic>
        <p:nvPicPr>
          <p:cNvPr id="9" name="Immagine 8" descr="Immagine che contiene linea, testo, diagramma, Diagramma&#10;&#10;Descrizione generata automaticamente">
            <a:extLst>
              <a:ext uri="{FF2B5EF4-FFF2-40B4-BE49-F238E27FC236}">
                <a16:creationId xmlns:a16="http://schemas.microsoft.com/office/drawing/2014/main" id="{5331F278-E0E4-CC0B-82E8-B6D55669E3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48901" y="1587276"/>
            <a:ext cx="3771900" cy="31623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6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RETTE PARALLELE E RETTE PERPENDICOLARI</a:t>
            </a:r>
            <a:endParaRPr sz="2000" b="1"/>
          </a:p>
        </p:txBody>
      </p:sp>
      <p:sp>
        <p:nvSpPr>
          <p:cNvPr id="330" name="Google Shape;330;p36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49AFECA-F851-6148-7734-72025ADC241F}"/>
              </a:ext>
            </a:extLst>
          </p:cNvPr>
          <p:cNvSpPr txBox="1"/>
          <p:nvPr/>
        </p:nvSpPr>
        <p:spPr>
          <a:xfrm>
            <a:off x="838200" y="1423856"/>
            <a:ext cx="9405257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secondo coefficiente angolare si ottiene dal primo scambiando gli spostamenti orizzontale e verticale (quindi invertendo la frazione) e cambiando il segno di uno dei due (quindi cambiando il segno della frazione).</a:t>
            </a:r>
          </a:p>
          <a:p>
            <a:pPr>
              <a:spcBef>
                <a:spcPts val="800"/>
              </a:spcBef>
              <a:spcAft>
                <a:spcPts val="400"/>
              </a:spcAft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Due rette perpendicolari hanno coefficienti angolari che sono uno l’inverso dell’opposto dell’altro.</a:t>
            </a:r>
          </a:p>
        </p:txBody>
      </p:sp>
      <p:pic>
        <p:nvPicPr>
          <p:cNvPr id="3" name="Immagine 2" descr="Immagine che contiene linea, testo, diagramma, Diagramma&#10;&#10;Descrizione generata automaticamente">
            <a:extLst>
              <a:ext uri="{FF2B5EF4-FFF2-40B4-BE49-F238E27FC236}">
                <a16:creationId xmlns:a16="http://schemas.microsoft.com/office/drawing/2014/main" id="{25D8A36F-18CE-36EC-AFB5-5E3CC18B78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1557" y="3208960"/>
            <a:ext cx="3771900" cy="31623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7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INTERSEZIONE TRA DUE RETTE</a:t>
            </a:r>
            <a:endParaRPr sz="2000" b="1"/>
          </a:p>
        </p:txBody>
      </p:sp>
      <p:sp>
        <p:nvSpPr>
          <p:cNvPr id="338" name="Google Shape;338;p37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7BDCD31-1CD1-B052-22D5-BF1F5ABDD43D}"/>
              </a:ext>
            </a:extLst>
          </p:cNvPr>
          <p:cNvSpPr txBox="1"/>
          <p:nvPr/>
        </p:nvSpPr>
        <p:spPr>
          <a:xfrm>
            <a:off x="838201" y="1423856"/>
            <a:ext cx="6694714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punto di intersezione tra due rette è un punto che appartiene a entrambe le rette.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Cioè le coordinate di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rendono vere entrambe le uguaglianze.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Poniamoci ora la domanda inversa: come si fa a trovare il punto di intersezione delle due rette?</a:t>
            </a: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 descr="Immagine che contiene linea, diagramma, Diagramma, Parallelo&#10;&#10;Descrizione generata automaticamente">
            <a:extLst>
              <a:ext uri="{FF2B5EF4-FFF2-40B4-BE49-F238E27FC236}">
                <a16:creationId xmlns:a16="http://schemas.microsoft.com/office/drawing/2014/main" id="{202B98D4-B56A-6FF8-86CE-5F82D0079F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1171" y="1423856"/>
            <a:ext cx="2489200" cy="35941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testo, diagramma, linea, Diagramma&#10;&#10;Descrizione generata automaticamente">
            <a:extLst>
              <a:ext uri="{FF2B5EF4-FFF2-40B4-BE49-F238E27FC236}">
                <a16:creationId xmlns:a16="http://schemas.microsoft.com/office/drawing/2014/main" id="{43C1F051-DEC8-08E4-D552-57CBFEF6FC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744" y="2538541"/>
            <a:ext cx="6847113" cy="2556406"/>
          </a:xfrm>
          <a:prstGeom prst="rect">
            <a:avLst/>
          </a:prstGeom>
        </p:spPr>
      </p:pic>
      <p:sp>
        <p:nvSpPr>
          <p:cNvPr id="348" name="Google Shape;348;p38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INTERSEZIONE TRA DUE RETTE</a:t>
            </a:r>
            <a:endParaRPr sz="2000" b="1"/>
          </a:p>
        </p:txBody>
      </p:sp>
      <p:sp>
        <p:nvSpPr>
          <p:cNvPr id="349" name="Google Shape;349;p38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AFB4F84-644A-9D5C-7D0A-D37843B3F4EA}"/>
              </a:ext>
            </a:extLst>
          </p:cNvPr>
          <p:cNvSpPr txBox="1"/>
          <p:nvPr/>
        </p:nvSpPr>
        <p:spPr>
          <a:xfrm>
            <a:off x="838200" y="1423856"/>
            <a:ext cx="9677399" cy="11490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Metodo grafico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Vediamo, per esempio,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Compiliamo le tabelle dei valori e disegniamo entrambe le rette.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6236375A-65DB-3759-C065-AF14F4F0A3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7471" y="1766207"/>
            <a:ext cx="2209800" cy="495300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56F454A-2BA9-91F7-D6BF-85E7033C11C8}"/>
              </a:ext>
            </a:extLst>
          </p:cNvPr>
          <p:cNvSpPr txBox="1"/>
          <p:nvPr/>
        </p:nvSpPr>
        <p:spPr>
          <a:xfrm>
            <a:off x="838200" y="5094947"/>
            <a:ext cx="9677399" cy="1066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Sia dalle tabelle sia dal grafico si vede che il punto di intersezione è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(+ 1; + 2).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metodo grafico, però, non funziona sempre: se le coordinate del punto di intersezione non sono numeri interi o sono numeri molto grandi non è facile trovarli.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A3C43771-1648-A874-5F74-2D6DE0F589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7792" y="1857831"/>
            <a:ext cx="2451100" cy="508000"/>
          </a:xfrm>
          <a:prstGeom prst="rect">
            <a:avLst/>
          </a:prstGeom>
        </p:spPr>
      </p:pic>
      <p:sp>
        <p:nvSpPr>
          <p:cNvPr id="359" name="Google Shape;359;p39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INTERSEZIONE TRA DUE RETTE</a:t>
            </a:r>
            <a:endParaRPr sz="2000" b="1" dirty="0"/>
          </a:p>
        </p:txBody>
      </p:sp>
      <p:sp>
        <p:nvSpPr>
          <p:cNvPr id="360" name="Google Shape;360;p39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650929E-2AAA-14D9-2525-26D683165F5D}"/>
              </a:ext>
            </a:extLst>
          </p:cNvPr>
          <p:cNvSpPr txBox="1"/>
          <p:nvPr/>
        </p:nvSpPr>
        <p:spPr>
          <a:xfrm>
            <a:off x="838201" y="1423856"/>
            <a:ext cx="9459686" cy="39190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Metodo algebrico</a:t>
            </a:r>
          </a:p>
          <a:p>
            <a:pPr>
              <a:lnSpc>
                <a:spcPct val="150000"/>
              </a:lnSpc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Nel punto di intersezione le due rette                                             devono avere la stessa ordinata, cioè le due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devono essere uguali, per cui:</a:t>
            </a:r>
          </a:p>
          <a:p>
            <a:pPr>
              <a:spcAft>
                <a:spcPts val="400"/>
              </a:spcAft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È un’equazione che sappiamo risolvere e che ha come soluzione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1.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L’ascissa del punto di intersezione è quindi 1. Per trovare l’ordinata basta sostituire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1 in una delle due equazioni:</a:t>
            </a:r>
          </a:p>
          <a:p>
            <a:pPr algn="ctr">
              <a:spcAft>
                <a:spcPts val="800"/>
              </a:spcAft>
            </a:pPr>
            <a:r>
              <a:rPr lang="it-IT" sz="2000" b="1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− 1 + 3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troviamo di nuovo che il punto di intersezione è (+ 1; + 2).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7D8B0466-F4D8-1A66-9EF1-CF36E65007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7792" y="2899062"/>
            <a:ext cx="1968500" cy="50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40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INTERSEZIONE TRA DUE RETTE</a:t>
            </a:r>
            <a:endParaRPr sz="2000" b="1"/>
          </a:p>
        </p:txBody>
      </p:sp>
      <p:sp>
        <p:nvSpPr>
          <p:cNvPr id="371" name="Google Shape;371;p40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AA74CF0-6E84-FE07-3150-8A95457680C8}"/>
              </a:ext>
            </a:extLst>
          </p:cNvPr>
          <p:cNvSpPr txBox="1"/>
          <p:nvPr/>
        </p:nvSpPr>
        <p:spPr>
          <a:xfrm>
            <a:off x="838201" y="1423856"/>
            <a:ext cx="9459686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Numero di intersezioni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Quanti punti di intersezione possono avere due rette?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Dalla geometria sappiamo che possono incontrarsi in un punto, oppure essere coincidenti, oppure non incontrarsi affatto (quando sono parallele).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Questo è quello che si ottiene quando l’equazione dei secondi membri è rispettivamente determinata, indeterminata o impossibile.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41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IPERBOLE E PROPORZIONIONALIT</a:t>
            </a:r>
            <a:r>
              <a:rPr lang="it-IT" sz="2500" b="1" dirty="0">
                <a:solidFill>
                  <a:srgbClr val="006EA8"/>
                </a:solidFill>
              </a:rPr>
              <a:t>À</a:t>
            </a:r>
            <a:r>
              <a:rPr lang="it-IT" sz="2500" b="1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 INVERSA</a:t>
            </a:r>
            <a:endParaRPr sz="2000" b="1" dirty="0"/>
          </a:p>
        </p:txBody>
      </p:sp>
      <p:sp>
        <p:nvSpPr>
          <p:cNvPr id="382" name="Google Shape;382;p41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25B0AEF-BF61-7928-5DF3-B7322E66BCB6}"/>
              </a:ext>
            </a:extLst>
          </p:cNvPr>
          <p:cNvSpPr txBox="1"/>
          <p:nvPr/>
        </p:nvSpPr>
        <p:spPr>
          <a:xfrm>
            <a:off x="838201" y="1423856"/>
            <a:ext cx="9459686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Un’altra relazione che hai già studiato è la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proporzionalità inversa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Due variabili x e y sono inversamente proporzionali se il loro prodotto è costante:</a:t>
            </a:r>
          </a:p>
          <a:p>
            <a:pPr algn="ctr">
              <a:spcAft>
                <a:spcPts val="400"/>
              </a:spcAft>
            </a:pPr>
            <a:r>
              <a:rPr lang="it-IT" sz="2000" b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xy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k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esempio sono inversamente proporzionali…</a:t>
            </a:r>
          </a:p>
          <a:p>
            <a:pPr marL="342900" indent="-342900">
              <a:spcAft>
                <a:spcPts val="4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base e l’altezza dei rettangoli di area fissata: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4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l’angolo al centro che insiste su un lato e il numero dei lati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un poligono regolare:</a:t>
            </a: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 descr="Immagine che contiene diagramma, linea, design, origami&#10;&#10;Descrizione generata automaticamente">
            <a:extLst>
              <a:ext uri="{FF2B5EF4-FFF2-40B4-BE49-F238E27FC236}">
                <a16:creationId xmlns:a16="http://schemas.microsoft.com/office/drawing/2014/main" id="{E2A01959-54B1-B8DD-BE5D-016FCC5722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9659" y="3682531"/>
            <a:ext cx="2336800" cy="24384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37EEA91D-ABB6-1F18-ADBF-A67B2041BB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3822" y="4457231"/>
            <a:ext cx="2578100" cy="4445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DDF8AFAD-481A-5805-B4DF-7979BBB974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73022" y="3288143"/>
            <a:ext cx="3048000" cy="50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5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SISTEMA DI RIFERIMENTO CARTESIANO</a:t>
            </a:r>
            <a:endParaRPr sz="2000" b="1"/>
          </a:p>
        </p:txBody>
      </p:sp>
      <p:sp>
        <p:nvSpPr>
          <p:cNvPr id="108" name="Google Shape;108;p15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" name="Google Shape;11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95421" y="1737545"/>
            <a:ext cx="3124471" cy="265961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4F6951C2-A973-01F7-438A-EBFB194C6ECC}"/>
              </a:ext>
            </a:extLst>
          </p:cNvPr>
          <p:cNvSpPr txBox="1"/>
          <p:nvPr/>
        </p:nvSpPr>
        <p:spPr>
          <a:xfrm>
            <a:off x="838201" y="1423856"/>
            <a:ext cx="6662056" cy="36830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un sistema di riferimento cartesiano possiamo assegnare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ciascun punto del piano due numeri, un’ascissa e un’ordinata che si chiamano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coordinate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L’ascissa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indica la distanza del punto dall’asse delle ordinate; l’ordinata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indica la distanza del punto dall’asse delle ascisse. I loro segni indicano in quale quadrante è il punto.</a:t>
            </a: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Nella figura le coordinate del punto A sono +4 e +3. Si può quindi chiamare A anche come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punto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+4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+3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). L’ascissa del punto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− 4, l’ordinata di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− 3.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punto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si trova nel primo quadrante, il punto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nel terzo.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42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74B9C1F-0915-A8F1-60F4-696F61BC6F10}"/>
              </a:ext>
            </a:extLst>
          </p:cNvPr>
          <p:cNvSpPr txBox="1"/>
          <p:nvPr/>
        </p:nvSpPr>
        <p:spPr>
          <a:xfrm>
            <a:off x="838201" y="1423856"/>
            <a:ext cx="945968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Queste equazioni possono scriversi nella forma: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dove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una costante.</a:t>
            </a:r>
          </a:p>
          <a:p>
            <a:pPr>
              <a:spcBef>
                <a:spcPts val="800"/>
              </a:spcBef>
              <a:spcAft>
                <a:spcPts val="800"/>
              </a:spcAft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L’equazione che descrive la proporzionalità inversa è             e il suo grafico è un’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iperbole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Il numero 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il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coefficiente di proporzionalità inversa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Ci sono alcune situazioni nelle quali ha senso che le variabili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assumano anche valori negativi.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5394A41-C377-6A57-C12A-0B4B15CAD7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3337" y="2135397"/>
            <a:ext cx="571500" cy="5207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756D9D4E-A5D7-763E-F107-B8C8AF8214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0943" y="1423856"/>
            <a:ext cx="698500" cy="406400"/>
          </a:xfrm>
          <a:prstGeom prst="rect">
            <a:avLst/>
          </a:prstGeom>
        </p:spPr>
      </p:pic>
      <p:sp>
        <p:nvSpPr>
          <p:cNvPr id="7" name="Google Shape;381;p41">
            <a:extLst>
              <a:ext uri="{FF2B5EF4-FFF2-40B4-BE49-F238E27FC236}">
                <a16:creationId xmlns:a16="http://schemas.microsoft.com/office/drawing/2014/main" id="{622E2D21-BA97-56F4-1B73-5C6C7E4C932E}"/>
              </a:ext>
            </a:extLst>
          </p:cNvPr>
          <p:cNvSpPr txBox="1">
            <a:spLocks/>
          </p:cNvSpPr>
          <p:nvPr/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6EA8"/>
              </a:buClr>
              <a:buSzPts val="2500"/>
            </a:pPr>
            <a:r>
              <a:rPr lang="it-IT" sz="2500" b="1">
                <a:solidFill>
                  <a:srgbClr val="006EA8"/>
                </a:solidFill>
              </a:rPr>
              <a:t>IPERBOLE E PROPORZIONIONALITÀ INVERSA</a:t>
            </a:r>
            <a:endParaRPr lang="it-IT" sz="2000" b="1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43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D265338-2CB3-3A16-1771-B9A26525E94B}"/>
              </a:ext>
            </a:extLst>
          </p:cNvPr>
          <p:cNvSpPr txBox="1"/>
          <p:nvPr/>
        </p:nvSpPr>
        <p:spPr>
          <a:xfrm>
            <a:off x="838201" y="1423856"/>
            <a:ext cx="9459686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grafico di             è composto da due rami. La loro posizione varia a seconda del segno del coefficiente di proporzionalit</a:t>
            </a:r>
            <a:r>
              <a:rPr lang="it-IT" sz="2000" dirty="0">
                <a:latin typeface="Calibri" panose="020F0502020204030204" pitchFamily="34" charset="0"/>
                <a:cs typeface="Calibri" panose="020F0502020204030204" pitchFamily="34" charset="0"/>
              </a:rPr>
              <a:t>à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indent="-342900">
              <a:spcBef>
                <a:spcPts val="600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è positivo (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&gt; 0), i due rami stanno nel primo e nel terzo quadrante;</a:t>
            </a:r>
          </a:p>
          <a:p>
            <a:pPr marL="342900" indent="-3429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è negativo (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&lt; 0), i due rami stanno nel secondo e nel quarto quadrante.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B0EAD03-27F2-5FB3-97E7-4B33EF2A1D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8074" y="1369427"/>
            <a:ext cx="584200" cy="508000"/>
          </a:xfrm>
          <a:prstGeom prst="rect">
            <a:avLst/>
          </a:prstGeom>
        </p:spPr>
      </p:pic>
      <p:pic>
        <p:nvPicPr>
          <p:cNvPr id="6" name="Immagine 5" descr="Immagine che contiene diagramma, testo, linea, Diagramma&#10;&#10;Descrizione generata automaticamente">
            <a:extLst>
              <a:ext uri="{FF2B5EF4-FFF2-40B4-BE49-F238E27FC236}">
                <a16:creationId xmlns:a16="http://schemas.microsoft.com/office/drawing/2014/main" id="{3E20E8D8-EF71-7919-133B-500A092C9D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43250" y="3050997"/>
            <a:ext cx="5905500" cy="2743200"/>
          </a:xfrm>
          <a:prstGeom prst="rect">
            <a:avLst/>
          </a:prstGeom>
        </p:spPr>
      </p:pic>
      <p:sp>
        <p:nvSpPr>
          <p:cNvPr id="7" name="Google Shape;381;p41">
            <a:extLst>
              <a:ext uri="{FF2B5EF4-FFF2-40B4-BE49-F238E27FC236}">
                <a16:creationId xmlns:a16="http://schemas.microsoft.com/office/drawing/2014/main" id="{9B5B7B5F-4E34-263C-477C-CAA89A19531B}"/>
              </a:ext>
            </a:extLst>
          </p:cNvPr>
          <p:cNvSpPr txBox="1">
            <a:spLocks/>
          </p:cNvSpPr>
          <p:nvPr/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6EA8"/>
              </a:buClr>
              <a:buSzPts val="2500"/>
            </a:pPr>
            <a:r>
              <a:rPr lang="it-IT" sz="2500" b="1">
                <a:solidFill>
                  <a:srgbClr val="006EA8"/>
                </a:solidFill>
              </a:rPr>
              <a:t>IPERBOLE E PROPORZIONIONALITÀ INVERSA</a:t>
            </a:r>
            <a:endParaRPr lang="it-IT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6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8044543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ct val="100000"/>
              <a:buFont typeface="Calibri"/>
              <a:buNone/>
            </a:pPr>
            <a:r>
              <a:rPr lang="it-IT" sz="2500" b="1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PUNTO MEDIO DI UN SEGMENTO E DISTANZA TRA DUE PUNTI</a:t>
            </a:r>
            <a:endParaRPr sz="2000" b="1" dirty="0"/>
          </a:p>
        </p:txBody>
      </p:sp>
      <p:sp>
        <p:nvSpPr>
          <p:cNvPr id="116" name="Google Shape;116;p16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8" name="Google Shape;118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18225" y="1680063"/>
            <a:ext cx="2796782" cy="22099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58B7815C-E6FE-EE0B-3B2A-08F86E04C07A}"/>
              </a:ext>
            </a:extLst>
          </p:cNvPr>
          <p:cNvSpPr txBox="1"/>
          <p:nvPr/>
        </p:nvSpPr>
        <p:spPr>
          <a:xfrm>
            <a:off x="838201" y="1423856"/>
            <a:ext cx="6662056" cy="2687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Punto medio di un segmento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conosciamo le coordinate dei due estremi di un segmento come possiamo trovare quelle del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punto medio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? La risposta intuitiva è che si debba fare la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media aritmetica 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delle coordinate e in effetti è proprio così.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Prendiamo per esempio i punti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(+ 2; + 1) 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(+ 9; + 5). Per aiutarci disegniamo anche il punto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(+ 9; + 1) che ha la stessa ascissa di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la stessa ordinata di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7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818605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ct val="100000"/>
              <a:buFont typeface="Calibri"/>
              <a:buNone/>
            </a:pPr>
            <a:r>
              <a:rPr lang="it-IT" sz="2500" b="1" dirty="0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PUNTO MEDIO DI UN SEGMENTO E DISTANZA TRA DUE PUNTI</a:t>
            </a:r>
            <a:endParaRPr sz="2000" b="1" dirty="0"/>
          </a:p>
        </p:txBody>
      </p:sp>
      <p:sp>
        <p:nvSpPr>
          <p:cNvPr id="124" name="Google Shape;124;p17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1035840-9425-D3A3-5D44-B023FE61AA2F}"/>
              </a:ext>
            </a:extLst>
          </p:cNvPr>
          <p:cNvSpPr txBox="1"/>
          <p:nvPr/>
        </p:nvSpPr>
        <p:spPr>
          <a:xfrm>
            <a:off x="838201" y="1423856"/>
            <a:ext cx="8186056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Calcoliamo le coordinate del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punto medio M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spcAft>
                <a:spcPts val="4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L’ascissa di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la media tra le ascisse di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cioè</a:t>
            </a:r>
          </a:p>
          <a:p>
            <a:pPr marL="342900" indent="-342900">
              <a:lnSpc>
                <a:spcPct val="150000"/>
              </a:lnSpc>
              <a:spcAft>
                <a:spcPts val="400"/>
              </a:spcAft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L’ordinata di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la media tra le ordinate di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cioè</a:t>
            </a: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10A6B29-E51B-62AC-4FD0-0DB4C29339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4199" y="2381724"/>
            <a:ext cx="698500" cy="4826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9EF50270-1F35-BE4A-A00D-0DB842DECC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9485" y="1807934"/>
            <a:ext cx="711200" cy="520700"/>
          </a:xfrm>
          <a:prstGeom prst="rect">
            <a:avLst/>
          </a:prstGeom>
        </p:spPr>
      </p:pic>
      <p:pic>
        <p:nvPicPr>
          <p:cNvPr id="8" name="Immagine 7" descr="Immagine che contiene testo, Carattere, linea, schermata&#10;&#10;Descrizione generata automaticamente">
            <a:extLst>
              <a:ext uri="{FF2B5EF4-FFF2-40B4-BE49-F238E27FC236}">
                <a16:creationId xmlns:a16="http://schemas.microsoft.com/office/drawing/2014/main" id="{487023D5-02CA-1F4D-26B2-5975D6CE8D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3286502"/>
            <a:ext cx="7543800" cy="1168400"/>
          </a:xfrm>
          <a:prstGeom prst="rect">
            <a:avLst/>
          </a:prstGeom>
        </p:spPr>
      </p:pic>
      <p:pic>
        <p:nvPicPr>
          <p:cNvPr id="9" name="Google Shape;118;p16">
            <a:extLst>
              <a:ext uri="{FF2B5EF4-FFF2-40B4-BE49-F238E27FC236}">
                <a16:creationId xmlns:a16="http://schemas.microsoft.com/office/drawing/2014/main" id="{AE3CD010-B8B6-26A1-27D2-AFE9A2B2DF8C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720303" y="1518028"/>
            <a:ext cx="2796782" cy="22099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8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2" name="Google Shape;132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30597" y="1876061"/>
            <a:ext cx="2796782" cy="22099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123;p17">
            <a:extLst>
              <a:ext uri="{FF2B5EF4-FFF2-40B4-BE49-F238E27FC236}">
                <a16:creationId xmlns:a16="http://schemas.microsoft.com/office/drawing/2014/main" id="{CA52B497-D725-D0ED-16BF-47F062D6FB23}"/>
              </a:ext>
            </a:extLst>
          </p:cNvPr>
          <p:cNvSpPr txBox="1">
            <a:spLocks/>
          </p:cNvSpPr>
          <p:nvPr/>
        </p:nvSpPr>
        <p:spPr>
          <a:xfrm>
            <a:off x="838200" y="730016"/>
            <a:ext cx="818605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6EA8"/>
              </a:buClr>
              <a:buSzPct val="100000"/>
            </a:pPr>
            <a:r>
              <a:rPr lang="it-IT" sz="2500" b="1" dirty="0">
                <a:solidFill>
                  <a:srgbClr val="006EA8"/>
                </a:solidFill>
              </a:rPr>
              <a:t>PUNTO MEDIO DI UN SEGMENTO E DISTANZA TRA DUE PUNTI</a:t>
            </a:r>
            <a:endParaRPr lang="it-IT" sz="2000" b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D6A5E58-52B8-5765-B3CB-E19F275F4C51}"/>
              </a:ext>
            </a:extLst>
          </p:cNvPr>
          <p:cNvSpPr txBox="1"/>
          <p:nvPr/>
        </p:nvSpPr>
        <p:spPr>
          <a:xfrm>
            <a:off x="838201" y="1423856"/>
            <a:ext cx="8186056" cy="34060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Distanza tra due punti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calcolare la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distanza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tra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nella stessa figura di prima, osserviamo che il triangolo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ABC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rettangolo. Possiamo usare il teorema di Pitagora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 calcolare la lunghezza dei lati.</a:t>
            </a: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lunghezza del cateto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7 = 9 − 2. Quella del cateto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BC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4 = 5 − 1.</a:t>
            </a:r>
          </a:p>
          <a:p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lunghezza dell’ipotenusa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è                                che è proprio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distanza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tra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548FD24-7EE4-AF1A-1C3C-08F96E0713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5300" y="3803839"/>
            <a:ext cx="1790700" cy="457200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E4423923-CFD3-30CE-3EF7-3306AC7518C3}"/>
              </a:ext>
            </a:extLst>
          </p:cNvPr>
          <p:cNvSpPr txBox="1"/>
          <p:nvPr/>
        </p:nvSpPr>
        <p:spPr>
          <a:xfrm>
            <a:off x="1219199" y="4798594"/>
            <a:ext cx="932905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</a:t>
            </a:r>
            <a:r>
              <a:rPr lang="it-IT" sz="2000" b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distanza tra due punti </a:t>
            </a:r>
            <a:r>
              <a:rPr lang="it-IT" sz="2000" b="1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 x </a:t>
            </a:r>
            <a:r>
              <a:rPr lang="it-IT" sz="2000" baseline="-25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; y </a:t>
            </a:r>
            <a:r>
              <a:rPr lang="it-IT" sz="2000" baseline="-25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) e </a:t>
            </a:r>
            <a:r>
              <a:rPr lang="it-IT" sz="2000" b="1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 x </a:t>
            </a:r>
            <a:r>
              <a:rPr lang="it-IT" sz="2000" baseline="-25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; y </a:t>
            </a:r>
            <a:r>
              <a:rPr lang="it-IT" sz="2000" baseline="-25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) è data dalla formula: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E5FE441D-36F9-7CBB-0484-F24327DCA9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7825" y="4792304"/>
            <a:ext cx="431800" cy="40640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D99284D8-6324-523C-A038-F67719EE08D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94200" y="5294808"/>
            <a:ext cx="3403600" cy="4953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9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23;p17">
            <a:extLst>
              <a:ext uri="{FF2B5EF4-FFF2-40B4-BE49-F238E27FC236}">
                <a16:creationId xmlns:a16="http://schemas.microsoft.com/office/drawing/2014/main" id="{F0577E95-9BA8-85CA-5397-2E730C4CE2F6}"/>
              </a:ext>
            </a:extLst>
          </p:cNvPr>
          <p:cNvSpPr txBox="1">
            <a:spLocks/>
          </p:cNvSpPr>
          <p:nvPr/>
        </p:nvSpPr>
        <p:spPr>
          <a:xfrm>
            <a:off x="838200" y="730016"/>
            <a:ext cx="818605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6EA8"/>
              </a:buClr>
              <a:buSzPct val="100000"/>
            </a:pPr>
            <a:r>
              <a:rPr lang="it-IT" sz="2500" b="1" dirty="0">
                <a:solidFill>
                  <a:srgbClr val="006EA8"/>
                </a:solidFill>
              </a:rPr>
              <a:t>PUNTO MEDIO DI UN SEGMENTO E DISTANZA TRA DUE PUNTI</a:t>
            </a:r>
            <a:endParaRPr lang="it-IT" sz="2000" b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78143D8-9647-9560-CF5F-CA5FD77CB8B2}"/>
              </a:ext>
            </a:extLst>
          </p:cNvPr>
          <p:cNvSpPr txBox="1"/>
          <p:nvPr/>
        </p:nvSpPr>
        <p:spPr>
          <a:xfrm>
            <a:off x="838201" y="1423856"/>
            <a:ext cx="9350828" cy="10669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Che cosa succede se invece prendiamo due punti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i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che stanno sulla stessa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retta orizzontale?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due punti hanno la stessa ordinata: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(x </a:t>
            </a:r>
            <a:r>
              <a:rPr lang="it-IT" sz="2000" baseline="-25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; y </a:t>
            </a:r>
            <a:r>
              <a:rPr lang="it-IT" sz="2000" baseline="-25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e </a:t>
            </a:r>
            <a:r>
              <a:rPr lang="it-IT" sz="2000" i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(x </a:t>
            </a:r>
            <a:r>
              <a:rPr lang="it-IT" sz="2000" baseline="-2500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; y </a:t>
            </a:r>
            <a:r>
              <a:rPr lang="it-IT" sz="2000" baseline="-25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; la formula diventa: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FAE337A-9E56-AEF0-DEAD-7B1DFE60BF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7850" y="2779755"/>
            <a:ext cx="3416300" cy="533400"/>
          </a:xfrm>
          <a:prstGeom prst="rect">
            <a:avLst/>
          </a:prstGeom>
        </p:spPr>
      </p:pic>
      <p:pic>
        <p:nvPicPr>
          <p:cNvPr id="7" name="Immagine 6" descr="Immagine che contiene testo, diagramma, linea, numero&#10;&#10;Descrizione generata automaticamente">
            <a:extLst>
              <a:ext uri="{FF2B5EF4-FFF2-40B4-BE49-F238E27FC236}">
                <a16:creationId xmlns:a16="http://schemas.microsoft.com/office/drawing/2014/main" id="{FE3C521C-56EC-5AE9-2722-8580EF2645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9100" y="3429000"/>
            <a:ext cx="6273800" cy="27051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0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Google Shape;123;p17">
            <a:extLst>
              <a:ext uri="{FF2B5EF4-FFF2-40B4-BE49-F238E27FC236}">
                <a16:creationId xmlns:a16="http://schemas.microsoft.com/office/drawing/2014/main" id="{0DDC1BF2-3AC0-56C7-5CB6-34066DAD800D}"/>
              </a:ext>
            </a:extLst>
          </p:cNvPr>
          <p:cNvSpPr txBox="1">
            <a:spLocks/>
          </p:cNvSpPr>
          <p:nvPr/>
        </p:nvSpPr>
        <p:spPr>
          <a:xfrm>
            <a:off x="838200" y="730016"/>
            <a:ext cx="818605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6EA8"/>
              </a:buClr>
              <a:buSzPct val="100000"/>
            </a:pPr>
            <a:r>
              <a:rPr lang="it-IT" sz="2500" b="1" dirty="0">
                <a:solidFill>
                  <a:srgbClr val="006EA8"/>
                </a:solidFill>
              </a:rPr>
              <a:t>PUNTO MEDIO DI UN SEGMENTO E DISTANZA TRA DUE PUNTI</a:t>
            </a:r>
            <a:endParaRPr lang="it-IT" sz="2000" b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4339BAC-9CF4-83DA-6009-D264BC3900A9}"/>
              </a:ext>
            </a:extLst>
          </p:cNvPr>
          <p:cNvSpPr txBox="1"/>
          <p:nvPr/>
        </p:nvSpPr>
        <p:spPr>
          <a:xfrm>
            <a:off x="838201" y="1423856"/>
            <a:ext cx="9350828" cy="2503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 invece prendiamo due punti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che stanno sulla stessa retta verticale la formula diventa:</a:t>
            </a:r>
          </a:p>
          <a:p>
            <a:pPr>
              <a:spcAft>
                <a:spcPts val="400"/>
              </a:spcAft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Consideriamo i punti: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(−4; +2) e </a:t>
            </a:r>
            <a:r>
              <a:rPr lang="it-IT" sz="2000" i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(+2; +2),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(+4; +6) 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(+4; +1).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Otteniamo:</a:t>
            </a:r>
          </a:p>
          <a:p>
            <a:pPr>
              <a:spcAft>
                <a:spcPts val="400"/>
              </a:spcAft>
            </a:pPr>
            <a:endParaRPr lang="it-IT" sz="200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D90962A-5611-F8FD-5989-D3300585CF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5150" y="2073136"/>
            <a:ext cx="3441700" cy="558800"/>
          </a:xfrm>
          <a:prstGeom prst="rect">
            <a:avLst/>
          </a:prstGeom>
        </p:spPr>
      </p:pic>
      <p:pic>
        <p:nvPicPr>
          <p:cNvPr id="7" name="Immagine 6" descr="Immagine che contiene testo, diagramma, linea, numero&#10;&#10;Descrizione generata automaticamente">
            <a:extLst>
              <a:ext uri="{FF2B5EF4-FFF2-40B4-BE49-F238E27FC236}">
                <a16:creationId xmlns:a16="http://schemas.microsoft.com/office/drawing/2014/main" id="{AC309AE5-3544-4946-E71C-36552D8932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8607" y="3535135"/>
            <a:ext cx="6337300" cy="27051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1"/>
          <p:cNvSpPr txBox="1">
            <a:spLocks noGrp="1"/>
          </p:cNvSpPr>
          <p:nvPr>
            <p:ph type="title" idx="4294967295"/>
          </p:nvPr>
        </p:nvSpPr>
        <p:spPr>
          <a:xfrm>
            <a:off x="838200" y="730016"/>
            <a:ext cx="7271067" cy="467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6EA8"/>
              </a:buClr>
              <a:buSzPts val="2500"/>
              <a:buFont typeface="Calibri"/>
              <a:buNone/>
            </a:pPr>
            <a:r>
              <a:rPr lang="it-IT" sz="2500" b="1">
                <a:solidFill>
                  <a:srgbClr val="006EA8"/>
                </a:solidFill>
                <a:latin typeface="Calibri"/>
                <a:ea typeface="Calibri"/>
                <a:cs typeface="Calibri"/>
                <a:sym typeface="Calibri"/>
              </a:rPr>
              <a:t>RETTE PARALLELE AGLI ASSI</a:t>
            </a:r>
            <a:endParaRPr sz="2000" b="1"/>
          </a:p>
        </p:txBody>
      </p:sp>
      <p:sp>
        <p:nvSpPr>
          <p:cNvPr id="164" name="Google Shape;164;p21"/>
          <p:cNvSpPr/>
          <p:nvPr/>
        </p:nvSpPr>
        <p:spPr>
          <a:xfrm>
            <a:off x="398534" y="730016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2F549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936BBFD-28EA-43CD-43E3-2DFB0C3D500D}"/>
              </a:ext>
            </a:extLst>
          </p:cNvPr>
          <p:cNvSpPr txBox="1"/>
          <p:nvPr/>
        </p:nvSpPr>
        <p:spPr>
          <a:xfrm>
            <a:off x="838202" y="1423856"/>
            <a:ext cx="7347856" cy="4791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it-IT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Equazioni degli assi</a:t>
            </a:r>
          </a:p>
          <a:p>
            <a:pPr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 coordinate di un punto indicano la sua distanza dagli assi. I punti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che hanno ascissa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0 hanno tutti distanza zero dall’asse delle ordinate.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Pertanto i punti (0; + 3), (0; + 5), (0;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 sono sull’asse delle ordinate.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punti che hanno ordinata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0 hanno tutti distanza zero dall’asse delle ascisse.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Pertanto i punti (+ 2; 0), (+ 6,5; 0), (− 3,7; 0), (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; 0) sono sull’asse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delle ascisse.</a:t>
            </a:r>
            <a:endParaRPr lang="it-IT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800"/>
              </a:spcBef>
              <a:spcAft>
                <a:spcPts val="400"/>
              </a:spcAft>
            </a:pP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Si dice che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0 . l’equazione dell’asse delle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ordinate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perché tutti, 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soli, i suoi punti la soddisfano.</a:t>
            </a:r>
            <a:b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Allo stesso modo, l’asse delle </a:t>
            </a:r>
            <a:r>
              <a:rPr lang="it-IT" sz="2000" b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ascisse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ha equazione </a:t>
            </a:r>
            <a:r>
              <a:rPr lang="it-IT" sz="2000" i="1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0.</a:t>
            </a:r>
          </a:p>
          <a:p>
            <a:pPr>
              <a:spcBef>
                <a:spcPts val="800"/>
              </a:spcBef>
            </a:pPr>
            <a:r>
              <a:rPr lang="it-I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proprietà</a:t>
            </a:r>
            <a:r>
              <a:rPr lang="it-IT" sz="2000" dirty="0">
                <a:solidFill>
                  <a:srgbClr val="E74415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L’asse delle ascisse ha equazione 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0; l’asse delle ordinate ha equazione </a:t>
            </a:r>
            <a:r>
              <a:rPr lang="it-IT" sz="2000" i="1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it-IT" sz="2000" dirty="0">
                <a:solidFill>
                  <a:srgbClr val="006FA9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= 0.</a:t>
            </a:r>
          </a:p>
        </p:txBody>
      </p:sp>
      <p:pic>
        <p:nvPicPr>
          <p:cNvPr id="4" name="Immagine 3" descr="Immagine che contiene testo, numero, Carattere, diagramma&#10;&#10;Descrizione generata automaticamente">
            <a:extLst>
              <a:ext uri="{FF2B5EF4-FFF2-40B4-BE49-F238E27FC236}">
                <a16:creationId xmlns:a16="http://schemas.microsoft.com/office/drawing/2014/main" id="{249CA69B-DC8E-6197-FD18-637C6A98D6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09267" y="1885855"/>
            <a:ext cx="3797300" cy="28829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2433</Words>
  <Application>Microsoft Macintosh PowerPoint</Application>
  <PresentationFormat>Widescreen</PresentationFormat>
  <Paragraphs>178</Paragraphs>
  <Slides>31</Slides>
  <Notes>31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4" baseType="lpstr">
      <vt:lpstr>Arial</vt:lpstr>
      <vt:lpstr>Calibri</vt:lpstr>
      <vt:lpstr>Tema di Office</vt:lpstr>
      <vt:lpstr>Presentazione standard di PowerPoint</vt:lpstr>
      <vt:lpstr>SISTEMA DI RIFERIMENTO CARTESIANO</vt:lpstr>
      <vt:lpstr>SISTEMA DI RIFERIMENTO CARTESIANO</vt:lpstr>
      <vt:lpstr>PUNTO MEDIO DI UN SEGMENTO E DISTANZA TRA DUE PUNTI</vt:lpstr>
      <vt:lpstr>PUNTO MEDIO DI UN SEGMENTO E DISTANZA TRA DUE PUNTI</vt:lpstr>
      <vt:lpstr>Presentazione standard di PowerPoint</vt:lpstr>
      <vt:lpstr>Presentazione standard di PowerPoint</vt:lpstr>
      <vt:lpstr>Presentazione standard di PowerPoint</vt:lpstr>
      <vt:lpstr>RETTE PARALLELE AGLI ASSI</vt:lpstr>
      <vt:lpstr>RETTE PARALLELE AGLI ASSI</vt:lpstr>
      <vt:lpstr>RETTE PARALLELE AGLI ASSI</vt:lpstr>
      <vt:lpstr>RETTE PASSANTI PER L’ORIGINE E PROPORZIONALITÀ DIRETTA</vt:lpstr>
      <vt:lpstr>Presentazione standard di PowerPoint</vt:lpstr>
      <vt:lpstr>Presentazione standard di PowerPoint</vt:lpstr>
      <vt:lpstr>Presentazione standard di PowerPoint</vt:lpstr>
      <vt:lpstr>RETTE IN POSIZIONE QUALUNQUE</vt:lpstr>
      <vt:lpstr>RETTE IN POSIZIONE QUALUNQUE</vt:lpstr>
      <vt:lpstr>RETTE IN POSIZIONE QUALUNQUE</vt:lpstr>
      <vt:lpstr>RETTE IN POSIZIONE QUALUNQUE</vt:lpstr>
      <vt:lpstr>RETTE IN POSIZIONE QUALUNQUE</vt:lpstr>
      <vt:lpstr>RETTE PARALLELE E RETTE PERPENDICOLARI</vt:lpstr>
      <vt:lpstr>RETTE PARALLELE E RETTE PERPENDICOLARI</vt:lpstr>
      <vt:lpstr>RETTE PARALLELE E RETTE PERPENDICOLARI</vt:lpstr>
      <vt:lpstr>RETTE PARALLELE E RETTE PERPENDICOLARI</vt:lpstr>
      <vt:lpstr>INTERSEZIONE TRA DUE RETTE</vt:lpstr>
      <vt:lpstr>INTERSEZIONE TRA DUE RETTE</vt:lpstr>
      <vt:lpstr>INTERSEZIONE TRA DUE RETTE</vt:lpstr>
      <vt:lpstr>INTERSEZIONE TRA DUE RETTE</vt:lpstr>
      <vt:lpstr>IPERBOLE E PROPORZIONIONALITÀ INVERSA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cp:lastModifiedBy>Martina Beccherle</cp:lastModifiedBy>
  <cp:revision>89</cp:revision>
  <dcterms:modified xsi:type="dcterms:W3CDTF">2024-03-22T14:08:39Z</dcterms:modified>
</cp:coreProperties>
</file>