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4"/>
  </p:normalViewPr>
  <p:slideViewPr>
    <p:cSldViewPr snapToGrid="0">
      <p:cViewPr varScale="1">
        <p:scale>
          <a:sx n="133" d="100"/>
          <a:sy n="133" d="100"/>
        </p:scale>
        <p:origin x="224" y="-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>
  <p:cSld name="Diapositiva tito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"/>
          <p:cNvPicPr preferRelativeResize="0"/>
          <p:nvPr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"/>
          <p:cNvPicPr preferRelativeResize="0"/>
          <p:nvPr/>
        </p:nvPicPr>
        <p:blipFill rotWithShape="1">
          <a:blip r:embed="rId3">
            <a:alphaModFix amt="10000"/>
          </a:blip>
          <a:srcRect b="12252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/>
          <p:nvPr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 rot="-2265107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 rot="-2265107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/>
          <p:nvPr/>
        </p:nvSpPr>
        <p:spPr>
          <a:xfrm rot="-2265107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9538666-D07F-2F3E-9AAF-047AFEE04E91}"/>
              </a:ext>
            </a:extLst>
          </p:cNvPr>
          <p:cNvSpPr txBox="1"/>
          <p:nvPr userDrawn="1"/>
        </p:nvSpPr>
        <p:spPr>
          <a:xfrm>
            <a:off x="2131165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Algebra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>
  <p:cSld name="Titolo e contenuto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9;p3">
            <a:extLst>
              <a:ext uri="{FF2B5EF4-FFF2-40B4-BE49-F238E27FC236}">
                <a16:creationId xmlns:a16="http://schemas.microsoft.com/office/drawing/2014/main" id="{841C73DB-2EEB-13F7-5749-F1B8826FF252}"/>
              </a:ext>
            </a:extLst>
          </p:cNvPr>
          <p:cNvSpPr txBox="1"/>
          <p:nvPr userDrawn="1"/>
        </p:nvSpPr>
        <p:spPr>
          <a:xfrm>
            <a:off x="5117011" y="50270"/>
            <a:ext cx="6323151" cy="659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4214"/>
              </a:buClr>
              <a:buSzPts val="2000"/>
              <a:buFont typeface="Calibri"/>
              <a:buNone/>
            </a:pPr>
            <a:r>
              <a:rPr lang="it-IT" sz="2000" b="1" dirty="0">
                <a:solidFill>
                  <a:srgbClr val="E64214"/>
                </a:solidFill>
                <a:latin typeface="Calibri"/>
                <a:ea typeface="Calibri"/>
                <a:cs typeface="Calibri"/>
                <a:sym typeface="Calibri"/>
              </a:rPr>
              <a:t>EQUAZIONI DI PRIMO GRADO</a:t>
            </a:r>
            <a:endParaRPr dirty="0"/>
          </a:p>
        </p:txBody>
      </p:sp>
      <p:pic>
        <p:nvPicPr>
          <p:cNvPr id="3" name="Google Shape;20;p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57F56E70-8B3D-EAE5-5B7C-0CFE81737047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8004266" y="135469"/>
            <a:ext cx="245338" cy="4888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Google Shape;21;p3">
            <a:extLst>
              <a:ext uri="{FF2B5EF4-FFF2-40B4-BE49-F238E27FC236}">
                <a16:creationId xmlns:a16="http://schemas.microsoft.com/office/drawing/2014/main" id="{1E363EA1-85E3-BBB4-65D0-0A73B3E9EB5D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790448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" name="Google Shape;22;p3">
            <a:extLst>
              <a:ext uri="{FF2B5EF4-FFF2-40B4-BE49-F238E27FC236}">
                <a16:creationId xmlns:a16="http://schemas.microsoft.com/office/drawing/2014/main" id="{559AE0A5-8987-150E-05EF-534D6496A7B9}"/>
              </a:ext>
            </a:extLst>
          </p:cNvPr>
          <p:cNvCxnSpPr/>
          <p:nvPr userDrawn="1"/>
        </p:nvCxnSpPr>
        <p:spPr>
          <a:xfrm>
            <a:off x="11500460" y="379905"/>
            <a:ext cx="69154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6" name="Google Shape;23;p3">
            <a:extLst>
              <a:ext uri="{FF2B5EF4-FFF2-40B4-BE49-F238E27FC236}">
                <a16:creationId xmlns:a16="http://schemas.microsoft.com/office/drawing/2014/main" id="{E850D1A5-F07B-7A96-FF3A-1E528F8DC907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10493596" y="5164937"/>
            <a:ext cx="3396807" cy="33861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4;p3">
            <a:extLst>
              <a:ext uri="{FF2B5EF4-FFF2-40B4-BE49-F238E27FC236}">
                <a16:creationId xmlns:a16="http://schemas.microsoft.com/office/drawing/2014/main" id="{844D0B4B-2DF4-D7C2-AB36-ABB3D3DD395D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343E38B-2F91-B2B8-E3C0-72D2B552547D}"/>
              </a:ext>
            </a:extLst>
          </p:cNvPr>
          <p:cNvSpPr txBox="1"/>
          <p:nvPr userDrawn="1"/>
        </p:nvSpPr>
        <p:spPr>
          <a:xfrm>
            <a:off x="1852870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Algebra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  <p:pic>
        <p:nvPicPr>
          <p:cNvPr id="9" name="Immagine 8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D34C171F-BFB7-7D18-722A-FB03045795F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67222" y="6327119"/>
            <a:ext cx="399222" cy="4258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/>
        </p:nvSpPr>
        <p:spPr>
          <a:xfrm>
            <a:off x="706838" y="4471776"/>
            <a:ext cx="8264442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EQUAZIONI DI PRIMO GRADO</a:t>
            </a:r>
            <a:endParaRPr/>
          </a:p>
        </p:txBody>
      </p:sp>
      <p:sp>
        <p:nvSpPr>
          <p:cNvPr id="91" name="Google Shape;91;p13"/>
          <p:cNvSpPr txBox="1"/>
          <p:nvPr/>
        </p:nvSpPr>
        <p:spPr>
          <a:xfrm>
            <a:off x="712728" y="3285566"/>
            <a:ext cx="288143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0" b="1" dirty="0">
                <a:solidFill>
                  <a:srgbClr val="E64414"/>
                </a:solidFill>
                <a:latin typeface="Calibri"/>
                <a:ea typeface="Calibri"/>
                <a:cs typeface="Calibri"/>
                <a:sym typeface="Calibri"/>
              </a:rPr>
              <a:t>Unità 16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2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PRIMO PRINCIPIO DI EQUIVALENZA</a:t>
            </a:r>
            <a:endParaRPr sz="2000" b="1"/>
          </a:p>
        </p:txBody>
      </p:sp>
      <p:sp>
        <p:nvSpPr>
          <p:cNvPr id="178" name="Google Shape;178;p22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B6591DF-968C-5BEF-C026-6FCB7F794D4F}"/>
              </a:ext>
            </a:extLst>
          </p:cNvPr>
          <p:cNvSpPr txBox="1"/>
          <p:nvPr/>
        </p:nvSpPr>
        <p:spPr>
          <a:xfrm>
            <a:off x="838200" y="1423856"/>
            <a:ext cx="951858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Regola del trasporto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B581CBE-1C7B-779C-A220-97B1F2188868}"/>
              </a:ext>
            </a:extLst>
          </p:cNvPr>
          <p:cNvSpPr txBox="1"/>
          <p:nvPr/>
        </p:nvSpPr>
        <p:spPr>
          <a:xfrm>
            <a:off x="824161" y="5871865"/>
            <a:ext cx="95326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Anche qui il termine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+3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stato spostato dal primo al secondo membro ed è diventato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−3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8" name="Immagine 7" descr="Immagine che contiene testo, schermata, Carattere, linea&#10;&#10;Descrizione generata automaticamente">
            <a:extLst>
              <a:ext uri="{FF2B5EF4-FFF2-40B4-BE49-F238E27FC236}">
                <a16:creationId xmlns:a16="http://schemas.microsoft.com/office/drawing/2014/main" id="{541FC0F6-A45E-C527-91C9-0520CD0702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325" y="2014126"/>
            <a:ext cx="6718758" cy="375140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3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PRIMO PRINCIPIO DI EQUIVALENZA</a:t>
            </a:r>
            <a:endParaRPr sz="2000" b="1"/>
          </a:p>
        </p:txBody>
      </p:sp>
      <p:sp>
        <p:nvSpPr>
          <p:cNvPr id="189" name="Google Shape;189;p23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2EBBB67-2BA5-FDEC-31D1-3368A5017903}"/>
              </a:ext>
            </a:extLst>
          </p:cNvPr>
          <p:cNvSpPr txBox="1"/>
          <p:nvPr/>
        </p:nvSpPr>
        <p:spPr>
          <a:xfrm>
            <a:off x="1336708" y="1423856"/>
            <a:ext cx="9518583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Regola del trasporto</a:t>
            </a:r>
          </a:p>
          <a:p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in un’equazione trasportiamo un termine da un membro all’altro cambiandolo 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 segno, si ottiene un’equazione equivalente.</a:t>
            </a: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5451FD0-B7BF-00FC-0E0E-5296D09A747F}"/>
              </a:ext>
            </a:extLst>
          </p:cNvPr>
          <p:cNvSpPr txBox="1"/>
          <p:nvPr/>
        </p:nvSpPr>
        <p:spPr>
          <a:xfrm>
            <a:off x="838200" y="2697054"/>
            <a:ext cx="103367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regola del trasporto funziona molto bene quando possiamo cancellare due termini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 compaiono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identici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ai due membri dell’equazione.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8185180-6C91-7E18-2708-032B32B9EA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825" y="1423856"/>
            <a:ext cx="431800" cy="4064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4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SECONDO PRINCIPIO DI EQUIVALENZA</a:t>
            </a:r>
            <a:endParaRPr sz="2000" b="1"/>
          </a:p>
        </p:txBody>
      </p:sp>
      <p:sp>
        <p:nvSpPr>
          <p:cNvPr id="199" name="Google Shape;199;p24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8A45A4E-C746-41A4-BCA9-8EE9DB9DB64C}"/>
              </a:ext>
            </a:extLst>
          </p:cNvPr>
          <p:cNvSpPr txBox="1"/>
          <p:nvPr/>
        </p:nvSpPr>
        <p:spPr>
          <a:xfrm>
            <a:off x="838200" y="1423856"/>
            <a:ext cx="101153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C’è un altro modo di trasformare un’equazione senza cambiare la sua soluzione.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Moltiplicare o dividere per uno stesso numero diverso da zero i due membri di un’uguaglianza, dà ancora un’uguaglianza.</a:t>
            </a:r>
            <a:endParaRPr lang="it-IT" sz="2000" dirty="0">
              <a:solidFill>
                <a:srgbClr val="006FA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4EC58E7-464C-063B-F977-06DD403F65BB}"/>
              </a:ext>
            </a:extLst>
          </p:cNvPr>
          <p:cNvSpPr txBox="1"/>
          <p:nvPr/>
        </p:nvSpPr>
        <p:spPr>
          <a:xfrm>
            <a:off x="1279625" y="3895262"/>
            <a:ext cx="9518583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it-IT" sz="22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Secondo principio di equivalenza</a:t>
            </a:r>
          </a:p>
          <a:p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Data un’equazione, se si moltiplicano o si dividono per uno stesso numero, diverso da zero, il primo e il secondo membro, si ottiene un’equazione equivalente.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F5D357A-C166-F808-1720-5F5023B07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825" y="3895262"/>
            <a:ext cx="431800" cy="406400"/>
          </a:xfrm>
          <a:prstGeom prst="rect">
            <a:avLst/>
          </a:prstGeom>
        </p:spPr>
      </p:pic>
      <p:pic>
        <p:nvPicPr>
          <p:cNvPr id="6" name="Immagine 5" descr="Immagine che contiene testo, Carattere, linea, schermata&#10;&#10;Descrizione generata automaticamente">
            <a:extLst>
              <a:ext uri="{FF2B5EF4-FFF2-40B4-BE49-F238E27FC236}">
                <a16:creationId xmlns:a16="http://schemas.microsoft.com/office/drawing/2014/main" id="{CA9411A9-8DDB-86BC-79F0-2509739AC8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575" y="2541990"/>
            <a:ext cx="6692900" cy="10668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5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SECONDO PRINCIPIO DI EQUIVALENZA</a:t>
            </a:r>
            <a:endParaRPr sz="2000" b="1"/>
          </a:p>
        </p:txBody>
      </p:sp>
      <p:sp>
        <p:nvSpPr>
          <p:cNvPr id="209" name="Google Shape;209;p25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7A9FCF6-A3A1-FB66-9F1A-B24DF8302F7E}"/>
              </a:ext>
            </a:extLst>
          </p:cNvPr>
          <p:cNvSpPr txBox="1"/>
          <p:nvPr/>
        </p:nvSpPr>
        <p:spPr>
          <a:xfrm>
            <a:off x="838201" y="1423856"/>
            <a:ext cx="9951720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Cancellazione dei denominatori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secondo principio di equivalenza è particolarmente efficace quando ci troviamo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presenza di denominatori.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Operare con le frazioni rende i calcoli più delicati per cui, se possiamo eliminare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denominatori, semplifichiamo il lavoro con l’equazione.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consideriamo l’equazione:</a:t>
            </a:r>
          </a:p>
          <a:p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come prima cosa possiamo calcolare il denominatore comune, che nel nostro caso è 60.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6370B8F-C414-9A32-08E1-6FCB347E81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3050" y="3501679"/>
            <a:ext cx="1485900" cy="6223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6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SECONDO PRINCIPIO DI EQUIVALENZA</a:t>
            </a:r>
            <a:endParaRPr sz="2000" b="1"/>
          </a:p>
        </p:txBody>
      </p:sp>
      <p:sp>
        <p:nvSpPr>
          <p:cNvPr id="219" name="Google Shape;219;p26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557DFB6-9DED-3847-7DBD-793ADFD8577D}"/>
              </a:ext>
            </a:extLst>
          </p:cNvPr>
          <p:cNvSpPr txBox="1"/>
          <p:nvPr/>
        </p:nvSpPr>
        <p:spPr>
          <a:xfrm>
            <a:off x="838201" y="1423856"/>
            <a:ext cx="995172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il secondo principio di equivalenza, se moltiplichiamo tutti i termini per 60 otteniamo un’equazione equivalente: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molto più semplice per trovare il valore dell’incognita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 descr="Immagine che contiene Carattere, testo, bianco, numero&#10;&#10;Descrizione generata automaticamente">
            <a:extLst>
              <a:ext uri="{FF2B5EF4-FFF2-40B4-BE49-F238E27FC236}">
                <a16:creationId xmlns:a16="http://schemas.microsoft.com/office/drawing/2014/main" id="{3C32DE60-D939-BF32-5E8F-6FD3C5AA17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4378"/>
          <a:stretch/>
        </p:blipFill>
        <p:spPr>
          <a:xfrm>
            <a:off x="4787900" y="2167756"/>
            <a:ext cx="2616200" cy="642821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829C5A1A-26A2-AF57-E58D-C01B4AE09460}"/>
              </a:ext>
            </a:extLst>
          </p:cNvPr>
          <p:cNvSpPr txBox="1"/>
          <p:nvPr/>
        </p:nvSpPr>
        <p:spPr>
          <a:xfrm>
            <a:off x="838201" y="2735298"/>
            <a:ext cx="99517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 diventa:</a:t>
            </a:r>
          </a:p>
        </p:txBody>
      </p:sp>
      <p:pic>
        <p:nvPicPr>
          <p:cNvPr id="6" name="Immagine 5" descr="Immagine che contiene Carattere, testo, bianco, numero&#10;&#10;Descrizione generata automaticamente">
            <a:extLst>
              <a:ext uri="{FF2B5EF4-FFF2-40B4-BE49-F238E27FC236}">
                <a16:creationId xmlns:a16="http://schemas.microsoft.com/office/drawing/2014/main" id="{FD292E31-4368-81C1-B6E7-B049E03C36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485"/>
          <a:stretch/>
        </p:blipFill>
        <p:spPr>
          <a:xfrm>
            <a:off x="4787900" y="3206442"/>
            <a:ext cx="2616200" cy="44511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7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SECONDO PRINCIPIO DI EQUIVALENZA</a:t>
            </a:r>
            <a:endParaRPr sz="2000" b="1"/>
          </a:p>
        </p:txBody>
      </p:sp>
      <p:sp>
        <p:nvSpPr>
          <p:cNvPr id="229" name="Google Shape;229;p27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6D9CD4E-6DB4-4381-5842-F5650DF9DFCA}"/>
              </a:ext>
            </a:extLst>
          </p:cNvPr>
          <p:cNvSpPr txBox="1"/>
          <p:nvPr/>
        </p:nvSpPr>
        <p:spPr>
          <a:xfrm>
            <a:off x="838201" y="1423856"/>
            <a:ext cx="9951720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Soluzione dell’equazione della forma </a:t>
            </a:r>
            <a:r>
              <a:rPr lang="it-IT" sz="2200" b="1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ax</a:t>
            </a:r>
            <a:r>
              <a:rPr lang="it-IT" sz="22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it-IT" sz="22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secondo principio di equivalenza ci permette di vedere in un altro modo la soluzione dell’equazione nella forma </a:t>
            </a:r>
            <a:r>
              <a:rPr lang="it-IT" sz="20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ax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Consideriamo l’equazione 12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42 . Possiamo “liberare” la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dividendo primo e secondo membro per 12 .</a:t>
            </a:r>
          </a:p>
        </p:txBody>
      </p:sp>
      <p:pic>
        <p:nvPicPr>
          <p:cNvPr id="4" name="Immagine 3" descr="Immagine che contiene testo, Carattere, linea, schermata&#10;&#10;Descrizione generata automaticamente">
            <a:extLst>
              <a:ext uri="{FF2B5EF4-FFF2-40B4-BE49-F238E27FC236}">
                <a16:creationId xmlns:a16="http://schemas.microsoft.com/office/drawing/2014/main" id="{738700D1-AB53-E9FA-4FC6-8A01DF8107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551"/>
          <a:stretch/>
        </p:blipFill>
        <p:spPr>
          <a:xfrm>
            <a:off x="2406317" y="3085849"/>
            <a:ext cx="5803024" cy="16510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D65085FB-2DBE-21D2-2E00-CD4A8DD8A278}"/>
              </a:ext>
            </a:extLst>
          </p:cNvPr>
          <p:cNvSpPr txBox="1"/>
          <p:nvPr/>
        </p:nvSpPr>
        <p:spPr>
          <a:xfrm>
            <a:off x="838200" y="3756394"/>
            <a:ext cx="69446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Consideriamo</a:t>
            </a:r>
            <a:endParaRPr lang="it-IT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8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SECONDO PRINCIPIO DI EQUIVALENZA</a:t>
            </a:r>
            <a:endParaRPr sz="2000" b="1"/>
          </a:p>
        </p:txBody>
      </p:sp>
      <p:sp>
        <p:nvSpPr>
          <p:cNvPr id="239" name="Google Shape;239;p28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1EC9CD6-AAF8-CBE2-EF9B-447B25B2077C}"/>
              </a:ext>
            </a:extLst>
          </p:cNvPr>
          <p:cNvSpPr txBox="1"/>
          <p:nvPr/>
        </p:nvSpPr>
        <p:spPr>
          <a:xfrm>
            <a:off x="838201" y="1423856"/>
            <a:ext cx="995172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Regola del cambiamento di segno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secondo principio è particolarmente efficace quando dobbiamo cambiare segno ai membri di un’equazione. In questo caso moltiplichiamo per − 1 entrambi i membri e otteniamo un’equazione equivalente a quella di partenza.</a:t>
            </a:r>
            <a:endParaRPr lang="it-IT" sz="2000" dirty="0">
              <a:solidFill>
                <a:srgbClr val="006FA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8F0D74B-0B64-6F6E-0684-F56A4E7D95BB}"/>
              </a:ext>
            </a:extLst>
          </p:cNvPr>
          <p:cNvSpPr txBox="1"/>
          <p:nvPr/>
        </p:nvSpPr>
        <p:spPr>
          <a:xfrm>
            <a:off x="1279625" y="3004831"/>
            <a:ext cx="664196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Regola del cambiamento di segno</a:t>
            </a:r>
          </a:p>
          <a:p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Cambiando il segno a tutti i termini di un’equazione, si ottiene un’equazione equivalente a quella data.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91F8C2C-F8DC-B561-7137-97E684B1F9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825" y="3004831"/>
            <a:ext cx="431800" cy="406400"/>
          </a:xfrm>
          <a:prstGeom prst="rect">
            <a:avLst/>
          </a:prstGeom>
        </p:spPr>
      </p:pic>
      <p:pic>
        <p:nvPicPr>
          <p:cNvPr id="8" name="Immagine 7" descr="Immagine che contiene Carattere, linea, schermata, numero&#10;&#10;Descrizione generata automaticamente">
            <a:extLst>
              <a:ext uri="{FF2B5EF4-FFF2-40B4-BE49-F238E27FC236}">
                <a16:creationId xmlns:a16="http://schemas.microsoft.com/office/drawing/2014/main" id="{DE328034-EB5B-BDBF-82A9-1E9DEA8125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7649" y="3097931"/>
            <a:ext cx="1244600" cy="11049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9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RISOLVERE UN’EQUAZIONE</a:t>
            </a:r>
            <a:endParaRPr sz="2000" b="1"/>
          </a:p>
        </p:txBody>
      </p:sp>
      <p:sp>
        <p:nvSpPr>
          <p:cNvPr id="249" name="Google Shape;249;p29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D4A6B05-6C44-43E0-9B56-813BCA2F33AF}"/>
              </a:ext>
            </a:extLst>
          </p:cNvPr>
          <p:cNvSpPr txBox="1"/>
          <p:nvPr/>
        </p:nvSpPr>
        <p:spPr>
          <a:xfrm>
            <a:off x="838201" y="1423856"/>
            <a:ext cx="9951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modo per farlo è trasformare l’equazione in altre equazioni equivalenti, via via più semplici, fino a trovare prima un’equazione che si sappia risolvere, poi la soluzione o le soluzioni, se sono più di una.</a:t>
            </a:r>
          </a:p>
        </p:txBody>
      </p:sp>
      <p:pic>
        <p:nvPicPr>
          <p:cNvPr id="4" name="Immagine 3" descr="Immagine che contiene testo, Carattere, linea, numero&#10;&#10;Descrizione generata automaticamente">
            <a:extLst>
              <a:ext uri="{FF2B5EF4-FFF2-40B4-BE49-F238E27FC236}">
                <a16:creationId xmlns:a16="http://schemas.microsoft.com/office/drawing/2014/main" id="{EF58D8A3-AB6A-432A-7E5D-299F15DE79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0621" y="2526300"/>
            <a:ext cx="4559300" cy="1612900"/>
          </a:xfrm>
          <a:prstGeom prst="rect">
            <a:avLst/>
          </a:prstGeom>
        </p:spPr>
      </p:pic>
      <p:pic>
        <p:nvPicPr>
          <p:cNvPr id="6" name="Immagine 5" descr="Immagine che contiene testo, Carattere, schermata, linea&#10;&#10;Descrizione generata automaticamente">
            <a:extLst>
              <a:ext uri="{FF2B5EF4-FFF2-40B4-BE49-F238E27FC236}">
                <a16:creationId xmlns:a16="http://schemas.microsoft.com/office/drawing/2014/main" id="{C8516A75-7913-9A31-DDA2-1FAD3BD047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161" y="2666277"/>
            <a:ext cx="4914900" cy="1993900"/>
          </a:xfrm>
          <a:prstGeom prst="rect">
            <a:avLst/>
          </a:prstGeom>
        </p:spPr>
      </p:pic>
      <p:pic>
        <p:nvPicPr>
          <p:cNvPr id="8" name="Immagine 7" descr="Immagine che contiene testo, Carattere, linea, schermata&#10;&#10;Descrizione generata automaticamente">
            <a:extLst>
              <a:ext uri="{FF2B5EF4-FFF2-40B4-BE49-F238E27FC236}">
                <a16:creationId xmlns:a16="http://schemas.microsoft.com/office/drawing/2014/main" id="{9A56CE78-9AD6-AC1A-805C-EEF995279E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8411" y="4803274"/>
            <a:ext cx="6451600" cy="8128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0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RISOLVERE UN’EQUAZIONE</a:t>
            </a:r>
            <a:endParaRPr sz="2000" b="1"/>
          </a:p>
        </p:txBody>
      </p:sp>
      <p:sp>
        <p:nvSpPr>
          <p:cNvPr id="260" name="Google Shape;260;p30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BCCC716-D329-AB36-69F1-653AC5475E17}"/>
              </a:ext>
            </a:extLst>
          </p:cNvPr>
          <p:cNvSpPr txBox="1"/>
          <p:nvPr/>
        </p:nvSpPr>
        <p:spPr>
          <a:xfrm>
            <a:off x="838201" y="1423856"/>
            <a:ext cx="951858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risolvere un’equazione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usando i princìpi di equivalenza e i calcoli algebrici – la si trasforma in un’altra equazione equivalente, poi in un’altra, finché non si arriva alla forma </a:t>
            </a:r>
            <a:r>
              <a:rPr lang="it-IT" sz="2000" i="1" dirty="0" err="1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ax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b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facilmente risolvibile.</a:t>
            </a:r>
          </a:p>
          <a:p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soluzione dell’ultima equazione è anche soluzione di tutte le precedenti, 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compresa la prima.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1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69931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ct val="1000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EQUAZIONI DETERMINATE, INDETERMINATE, IMPOSSIBILI</a:t>
            </a:r>
            <a:endParaRPr sz="2000" b="1"/>
          </a:p>
        </p:txBody>
      </p:sp>
      <p:sp>
        <p:nvSpPr>
          <p:cNvPr id="270" name="Google Shape;270;p31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9E9E14D-E411-1866-E1B4-267A47387B4A}"/>
              </a:ext>
            </a:extLst>
          </p:cNvPr>
          <p:cNvSpPr txBox="1"/>
          <p:nvPr/>
        </p:nvSpPr>
        <p:spPr>
          <a:xfrm>
            <a:off x="838201" y="1423856"/>
            <a:ext cx="951858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Qualsiasi equazione di primo grado in una incognita, con i princìpi di equivalenza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un po’ di algebra, può essere trasformata in un’equazione della forma </a:t>
            </a:r>
            <a:r>
              <a:rPr lang="it-IT" sz="2000" b="1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Studiamo quali sono i casi che possono presentarsi.</a:t>
            </a:r>
          </a:p>
          <a:p>
            <a:endParaRPr lang="it-IT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è il coefficiente di </a:t>
            </a:r>
            <a:r>
              <a:rPr lang="it-IT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i="1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it-IT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è il termine noto</a:t>
            </a: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7E748BE-433B-9F01-AC46-B5AA26400CB9}"/>
              </a:ext>
            </a:extLst>
          </p:cNvPr>
          <p:cNvSpPr txBox="1"/>
          <p:nvPr/>
        </p:nvSpPr>
        <p:spPr>
          <a:xfrm>
            <a:off x="838200" y="3429000"/>
            <a:ext cx="9143198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Equazioni determinate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il coefficiente di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diverso da zero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≠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), si può dividere per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l’equazione ha una soluzione che è il numero</a:t>
            </a:r>
          </a:p>
          <a:p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b="1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≠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l’equazione </a:t>
            </a:r>
            <a:r>
              <a:rPr lang="it-IT" sz="2000" i="1" dirty="0" err="1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ax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determinata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perché ha esattamente una soluzione.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DB1BA24-5B12-DE43-35A4-879EE74813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9949" y="4088690"/>
            <a:ext cx="317500" cy="444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EQUAZIONI</a:t>
            </a:r>
            <a:endParaRPr sz="2000" b="1"/>
          </a:p>
        </p:txBody>
      </p:sp>
      <p:sp>
        <p:nvSpPr>
          <p:cNvPr id="97" name="Google Shape;97;p14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E974456-6C76-D56C-536D-2CAF960CD8E2}"/>
              </a:ext>
            </a:extLst>
          </p:cNvPr>
          <p:cNvSpPr txBox="1"/>
          <p:nvPr/>
        </p:nvSpPr>
        <p:spPr>
          <a:xfrm>
            <a:off x="838200" y="1423856"/>
            <a:ext cx="105918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Osserva queste tre uguaglianze.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lang="it-IT" sz="2000" b="1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− 20 = 11 · 4      5 + 7 = − 51      </a:t>
            </a:r>
            <a:r>
              <a:rPr lang="it-IT" sz="2000" b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+ 3 = 19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prima è un’affermazione vera, la seconda è un’affermazione falsa e la terza non si può dire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è vera o falsa perché è una domanda.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domanda può essere tradotta in linguaggio naturale con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Qual è il numero che elevato alla seconda e aumentato di 3 dà 19?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rispondere alla domanda bisogna trovare un numero sconosciuto, incognito.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Un’uguaglianza del genere si chiama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equazione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contiene uno o più numeri sconosciuti da trovare.</a:t>
            </a:r>
          </a:p>
          <a:p>
            <a:pPr>
              <a:spcBef>
                <a:spcPts val="800"/>
              </a:spcBef>
              <a:spcAft>
                <a:spcPts val="4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Un’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equazione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un’uguaglianza in cui compare almeno una variabile, detta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incognita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2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69931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ct val="1000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EQUAZIONI DETERMINATE, INDETERMINATE, IMPOSSIBILI</a:t>
            </a:r>
            <a:endParaRPr sz="2000" b="1"/>
          </a:p>
        </p:txBody>
      </p:sp>
      <p:sp>
        <p:nvSpPr>
          <p:cNvPr id="282" name="Google Shape;282;p32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1C424A7-0740-862B-C006-FD57DD29627C}"/>
              </a:ext>
            </a:extLst>
          </p:cNvPr>
          <p:cNvSpPr txBox="1"/>
          <p:nvPr/>
        </p:nvSpPr>
        <p:spPr>
          <a:xfrm>
            <a:off x="838201" y="1423856"/>
            <a:ext cx="951858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Equazioni indeterminate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il coefficiente di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zero (a = 0) e se anche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0 , l’equazione diventa 0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0 e qualsiasi numero è soluzione, infatti 0 moltiplicato per qualsiasi numero dà sempre 0 .</a:t>
            </a:r>
          </a:p>
          <a:p>
            <a:pPr>
              <a:spcBef>
                <a:spcPts val="800"/>
              </a:spcBef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0 e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0 l’equazione </a:t>
            </a:r>
            <a:r>
              <a:rPr lang="it-IT" sz="2000" i="1" dirty="0" err="1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ax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indeterminata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perché ogni numero reale 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una sua soluzione.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3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69931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ct val="1000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EQUAZIONI DETERMINATE, INDETERMINATE, IMPOSSIBILI</a:t>
            </a:r>
            <a:endParaRPr sz="2000" b="1"/>
          </a:p>
        </p:txBody>
      </p:sp>
      <p:sp>
        <p:nvSpPr>
          <p:cNvPr id="292" name="Google Shape;292;p33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4E6A585-C693-01C7-DAC2-91A02DDEEEE3}"/>
              </a:ext>
            </a:extLst>
          </p:cNvPr>
          <p:cNvSpPr txBox="1"/>
          <p:nvPr/>
        </p:nvSpPr>
        <p:spPr>
          <a:xfrm>
            <a:off x="838201" y="1423856"/>
            <a:ext cx="9518582" cy="29443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Equazioni impossibili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il coefficiente di x è zero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0) ma il termine noto è diverso da zero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≠ 0), l’equazione non ha come soluzione nessun numero reale.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0 e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≠ 0 l’equazione </a:t>
            </a:r>
            <a:r>
              <a:rPr lang="it-IT" sz="2000" i="1" dirty="0" err="1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ax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impossibile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perché non ha soluzioni.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un’equazione di primo grado in una incognita non ci sono altre possibilità: o è determinata e ha esattamente una soluzione, o è indeterminata e tutti i numeri reali sono soluzioni, o è impossibile e non ha soluzioni.</a:t>
            </a:r>
          </a:p>
          <a:p>
            <a:pPr>
              <a:spcAft>
                <a:spcPts val="400"/>
              </a:spcAft>
            </a:pPr>
            <a:endParaRPr lang="it-IT" sz="2000" dirty="0">
              <a:solidFill>
                <a:srgbClr val="006FA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EQUAZIONI</a:t>
            </a:r>
            <a:endParaRPr sz="2000" b="1"/>
          </a:p>
        </p:txBody>
      </p:sp>
      <p:sp>
        <p:nvSpPr>
          <p:cNvPr id="107" name="Google Shape;107;p15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8F19F68-2D7C-5C35-6945-6842F6FD1FC5}"/>
              </a:ext>
            </a:extLst>
          </p:cNvPr>
          <p:cNvSpPr txBox="1"/>
          <p:nvPr/>
        </p:nvSpPr>
        <p:spPr>
          <a:xfrm>
            <a:off x="838200" y="1423856"/>
            <a:ext cx="10591800" cy="4067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esempio:</a:t>
            </a:r>
          </a:p>
          <a:p>
            <a:pPr>
              <a:spcAft>
                <a:spcPts val="400"/>
              </a:spcAft>
            </a:pPr>
            <a:endParaRPr lang="it-IT" sz="2000" dirty="0">
              <a:solidFill>
                <a:srgbClr val="006FA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solidFill>
                <a:srgbClr val="006FA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sono tutte equazioni. In alcune c’è più di una incognita.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Anche queste uguaglianze possono essere trasformate in domande:</a:t>
            </a:r>
          </a:p>
          <a:p>
            <a:pPr>
              <a:spcAft>
                <a:spcPts val="400"/>
              </a:spcAft>
            </a:pP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 5 ⋅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15 →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Qual è il numero che moltiplicato per 5 dà 15?</a:t>
            </a:r>
          </a:p>
          <a:p>
            <a:pPr>
              <a:spcAft>
                <a:spcPts val="400"/>
              </a:spcAft>
            </a:pP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 x = x →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Qual è il numero che è uguale a sé stesso?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questo punto si può cercare di rispondere.</a:t>
            </a:r>
          </a:p>
          <a:p>
            <a:pPr>
              <a:spcAft>
                <a:spcPts val="400"/>
              </a:spcAft>
            </a:pPr>
            <a:endParaRPr lang="it-IT" sz="2000" dirty="0">
              <a:solidFill>
                <a:srgbClr val="006FA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 descr="Immagine che contiene testo, Carattere, schermata, bianco&#10;&#10;Descrizione generata automaticamente">
            <a:extLst>
              <a:ext uri="{FF2B5EF4-FFF2-40B4-BE49-F238E27FC236}">
                <a16:creationId xmlns:a16="http://schemas.microsoft.com/office/drawing/2014/main" id="{3A5B0800-7944-5E3F-6FE2-80782F828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1942194"/>
            <a:ext cx="6248400" cy="1079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EQUAZIONI</a:t>
            </a:r>
            <a:endParaRPr sz="2000" b="1"/>
          </a:p>
        </p:txBody>
      </p:sp>
      <p:sp>
        <p:nvSpPr>
          <p:cNvPr id="117" name="Google Shape;117;p16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6F4CDF6-B143-54A7-B56B-DE7C0B04077F}"/>
              </a:ext>
            </a:extLst>
          </p:cNvPr>
          <p:cNvSpPr txBox="1"/>
          <p:nvPr/>
        </p:nvSpPr>
        <p:spPr>
          <a:xfrm>
            <a:off x="838200" y="1423856"/>
            <a:ext cx="10591800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Soluzione di un’equazione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Rispondere a queste domande significa trovare la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soluzione dell’equazione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Una soluzione di un’equazione è un numero che, sostituito all’incognita, 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dà un’uguaglianza numerica vera.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Risolvere un’equazione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significa trovare tutte le soluzioni, se esistono.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alcune equazioni è facile “indovinare” la soluzione (o almeno una delle soluzioni). Per esempio:</a:t>
            </a:r>
          </a:p>
        </p:txBody>
      </p:sp>
      <p:pic>
        <p:nvPicPr>
          <p:cNvPr id="4" name="Immagine 3" descr="Immagine che contiene testo, Carattere, schermata, linea&#10;&#10;Descrizione generata automaticamente">
            <a:extLst>
              <a:ext uri="{FF2B5EF4-FFF2-40B4-BE49-F238E27FC236}">
                <a16:creationId xmlns:a16="http://schemas.microsoft.com/office/drawing/2014/main" id="{51220F8E-93A4-943D-C423-E011DB79EA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2100" y="3787321"/>
            <a:ext cx="4064000" cy="10033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7A2DA54-1822-95DB-132B-09852B6B79B1}"/>
              </a:ext>
            </a:extLst>
          </p:cNvPr>
          <p:cNvSpPr txBox="1"/>
          <p:nvPr/>
        </p:nvSpPr>
        <p:spPr>
          <a:xfrm>
            <a:off x="838200" y="4875016"/>
            <a:ext cx="9884229" cy="1118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l’equazione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soluzioni sono coppie di numeri come (1; 2) e (4; 8).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altre è molto più difficile, per altre ancora, come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+ 2 =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− 3 , è addirittura impossibile.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chiaro che non ci si può accontentare di indovinare le soluzioni, bisogna trovare un metodo.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EQUAZIONI</a:t>
            </a:r>
            <a:endParaRPr sz="2000" b="1"/>
          </a:p>
        </p:txBody>
      </p:sp>
      <p:sp>
        <p:nvSpPr>
          <p:cNvPr id="127" name="Google Shape;127;p17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DAA2B1-91ED-D999-71D7-0FB8743E4A38}"/>
              </a:ext>
            </a:extLst>
          </p:cNvPr>
          <p:cNvSpPr txBox="1"/>
          <p:nvPr/>
        </p:nvSpPr>
        <p:spPr>
          <a:xfrm>
            <a:off x="838200" y="1423856"/>
            <a:ext cx="10591800" cy="29443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Dove ha senso un’equazione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fatto che un’equazione abbia o no soluzione dipende anche da che tipo di numeri accettiamo come soluzioni.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per esempio vogliamo risolvere nell’insieme </a:t>
            </a:r>
            <a:r>
              <a:rPr lang="it-IT" sz="2000" b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l’equazione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− 1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ci accorgiamo che non è possibile. Mentre nell’insieme </a:t>
            </a:r>
            <a:r>
              <a:rPr lang="it-IT" sz="2000" b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la soluzione è − 1 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generale noi cercheremo sempre le soluzioni nell’insieme </a:t>
            </a:r>
            <a:r>
              <a:rPr lang="it-IT" sz="2000" b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a meno che non sia specificato altrimenti.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EQUAZIONI DI PRIMO GRADO</a:t>
            </a:r>
            <a:endParaRPr sz="2000" b="1"/>
          </a:p>
        </p:txBody>
      </p:sp>
      <p:sp>
        <p:nvSpPr>
          <p:cNvPr id="137" name="Google Shape;137;p18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C331A07-F272-10BD-F148-FC3D89FA4C59}"/>
              </a:ext>
            </a:extLst>
          </p:cNvPr>
          <p:cNvSpPr txBox="1"/>
          <p:nvPr/>
        </p:nvSpPr>
        <p:spPr>
          <a:xfrm>
            <a:off x="838200" y="1423856"/>
            <a:ext cx="1074099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Un’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equazione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algebrica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un’equazione in cui le incognite compaiono solo nei polinomi.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grado di un’equazione è il massimo grado dei suoi monomi.</a:t>
            </a: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polinomio a sinistra dell’uguale si chiama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primo membro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dell’equazione;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quello a destra si chiama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secondo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membro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 le equazioni algebriche considereremo solo quelle di primo grado.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Sono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equazioni di primo grado in una incognita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spcAft>
                <a:spcPts val="400"/>
              </a:spcAft>
            </a:pPr>
            <a:endParaRPr lang="it-IT" sz="2000" dirty="0">
              <a:solidFill>
                <a:srgbClr val="006FA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 descr="Immagine che contiene testo, Carattere, linea, diagramma&#10;&#10;Descrizione generata automaticamente">
            <a:extLst>
              <a:ext uri="{FF2B5EF4-FFF2-40B4-BE49-F238E27FC236}">
                <a16:creationId xmlns:a16="http://schemas.microsoft.com/office/drawing/2014/main" id="{869DD045-3742-8B42-9467-163BC6BDF2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7867" y="2212440"/>
            <a:ext cx="3043785" cy="1759351"/>
          </a:xfrm>
          <a:prstGeom prst="rect">
            <a:avLst/>
          </a:prstGeom>
        </p:spPr>
      </p:pic>
      <p:pic>
        <p:nvPicPr>
          <p:cNvPr id="6" name="Immagine 5" descr="Immagine che contiene testo, Carattere, bianco, schermata&#10;&#10;Descrizione generata automaticamente">
            <a:extLst>
              <a:ext uri="{FF2B5EF4-FFF2-40B4-BE49-F238E27FC236}">
                <a16:creationId xmlns:a16="http://schemas.microsoft.com/office/drawing/2014/main" id="{64DB2770-55AD-41F0-A28E-25C84C1294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5300" y="5376394"/>
            <a:ext cx="3581400" cy="8001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9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EQUAZIONI DI PRIMO GRADO</a:t>
            </a:r>
            <a:endParaRPr sz="2000" b="1"/>
          </a:p>
        </p:txBody>
      </p:sp>
      <p:sp>
        <p:nvSpPr>
          <p:cNvPr id="148" name="Google Shape;148;p19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14068A3-25FD-D246-D4F1-6660EE691946}"/>
              </a:ext>
            </a:extLst>
          </p:cNvPr>
          <p:cNvSpPr txBox="1"/>
          <p:nvPr/>
        </p:nvSpPr>
        <p:spPr>
          <a:xfrm>
            <a:off x="838200" y="1423856"/>
            <a:ext cx="9518583" cy="2380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Equazioni equivalenti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equazioni che hanno le stesse soluzioni si dicono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equivalenti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esempio:</a:t>
            </a:r>
          </a:p>
          <a:p>
            <a:pPr algn="ctr">
              <a:spcAft>
                <a:spcPts val="800"/>
              </a:spcAft>
            </a:pP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+ 3 = 11      e      5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− 2 = 8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proviamo a risolvere le equazioni ci accorgiamo che entrambe hanno soluzione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2 . Quindi, dato che hanno la stessa soluzione, le due equazioni sono equivalenti.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0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EQUAZIONI DI PRIMO GRADO</a:t>
            </a:r>
            <a:endParaRPr sz="2000" b="1"/>
          </a:p>
        </p:txBody>
      </p:sp>
      <p:sp>
        <p:nvSpPr>
          <p:cNvPr id="158" name="Google Shape;158;p20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7EF33E9-6EAE-AAA6-D599-A9033F917FDE}"/>
              </a:ext>
            </a:extLst>
          </p:cNvPr>
          <p:cNvSpPr txBox="1"/>
          <p:nvPr/>
        </p:nvSpPr>
        <p:spPr>
          <a:xfrm>
            <a:off x="838200" y="1423856"/>
            <a:ext cx="9518583" cy="18671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Risolvere un’equazione della forma </a:t>
            </a:r>
            <a:r>
              <a:rPr lang="it-IT" sz="2200" b="1" i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ax</a:t>
            </a:r>
            <a:r>
              <a:rPr lang="it-IT" sz="22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it-IT" sz="22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Negli anni passati abbiamo incontrato più volte equazioni come 2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8 che è un’equazione di primo grado in una incognita.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questo caso i numeri sono facili ed è intuitivo dire che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8 : 2.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Non è un caso: tutte le equazioni di questo tipo si risolvono con una divisione.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8D614EE-0FB0-E7B8-A71C-EE484AC78219}"/>
              </a:ext>
            </a:extLst>
          </p:cNvPr>
          <p:cNvSpPr txBox="1"/>
          <p:nvPr/>
        </p:nvSpPr>
        <p:spPr>
          <a:xfrm>
            <a:off x="838200" y="4122697"/>
            <a:ext cx="97688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risolvere un’equazione della forma </a:t>
            </a:r>
            <a:r>
              <a:rPr lang="it-IT" sz="2000" i="1" dirty="0" err="1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ax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(con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≠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) si divide il termine 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noto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per il coefficiente della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che è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6" name="Immagine 5" descr="Immagine che contiene Carattere, testo, linea, bianco&#10;&#10;Descrizione generata automaticamente">
            <a:extLst>
              <a:ext uri="{FF2B5EF4-FFF2-40B4-BE49-F238E27FC236}">
                <a16:creationId xmlns:a16="http://schemas.microsoft.com/office/drawing/2014/main" id="{7C548DAB-2BA3-86C7-7A29-3C583159D1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100" y="3363096"/>
            <a:ext cx="7289800" cy="6731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318601C2-E875-1418-2C80-88ADA6B653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8750" y="4917084"/>
            <a:ext cx="1714500" cy="533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1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PRIMO PRINCIPIO DI EQUIVALENZA</a:t>
            </a:r>
            <a:endParaRPr sz="2000" b="1"/>
          </a:p>
        </p:txBody>
      </p:sp>
      <p:sp>
        <p:nvSpPr>
          <p:cNvPr id="168" name="Google Shape;168;p21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63693BD-4A95-7403-2D1F-6172D7795C84}"/>
              </a:ext>
            </a:extLst>
          </p:cNvPr>
          <p:cNvSpPr txBox="1"/>
          <p:nvPr/>
        </p:nvSpPr>
        <p:spPr>
          <a:xfrm>
            <a:off x="838200" y="1423856"/>
            <a:ext cx="951858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soluzione di 2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4 è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2. Sostituendo puoi verificare che anche 2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−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4 −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 la stessa soluzione. E lo stesso vale per 2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+ 3 = 4 + 3 .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Questo perché abbiamo aggiunto o tolto sempre le stesse quantità.</a:t>
            </a:r>
            <a:endParaRPr lang="it-IT" sz="2000" dirty="0">
              <a:solidFill>
                <a:srgbClr val="006FA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0786ADF-309B-E64D-D678-82632EAF5749}"/>
              </a:ext>
            </a:extLst>
          </p:cNvPr>
          <p:cNvSpPr txBox="1"/>
          <p:nvPr/>
        </p:nvSpPr>
        <p:spPr>
          <a:xfrm>
            <a:off x="1336709" y="2666277"/>
            <a:ext cx="8404058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it-IT" sz="22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Primo principio di equivalenza</a:t>
            </a:r>
            <a:br>
              <a:rPr lang="it-IT" sz="22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Data un’equazione, se si addiziona o si sottrae una stessa espressione al primo e al secondo membro, si ottiene un’equazione equivalente.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F046592-A0D8-0344-BA08-A8BE77F5A4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825" y="2649433"/>
            <a:ext cx="431800" cy="406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1472</Words>
  <Application>Microsoft Macintosh PowerPoint</Application>
  <PresentationFormat>Widescreen</PresentationFormat>
  <Paragraphs>125</Paragraphs>
  <Slides>21</Slides>
  <Notes>21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4" baseType="lpstr">
      <vt:lpstr>Arial</vt:lpstr>
      <vt:lpstr>Calibri</vt:lpstr>
      <vt:lpstr>Tema di Office</vt:lpstr>
      <vt:lpstr>Presentazione standard di PowerPoint</vt:lpstr>
      <vt:lpstr>EQUAZIONI</vt:lpstr>
      <vt:lpstr>EQUAZIONI</vt:lpstr>
      <vt:lpstr>EQUAZIONI</vt:lpstr>
      <vt:lpstr>EQUAZIONI</vt:lpstr>
      <vt:lpstr>EQUAZIONI DI PRIMO GRADO</vt:lpstr>
      <vt:lpstr>EQUAZIONI DI PRIMO GRADO</vt:lpstr>
      <vt:lpstr>EQUAZIONI DI PRIMO GRADO</vt:lpstr>
      <vt:lpstr>PRIMO PRINCIPIO DI EQUIVALENZA</vt:lpstr>
      <vt:lpstr>PRIMO PRINCIPIO DI EQUIVALENZA</vt:lpstr>
      <vt:lpstr>PRIMO PRINCIPIO DI EQUIVALENZA</vt:lpstr>
      <vt:lpstr>SECONDO PRINCIPIO DI EQUIVALENZA</vt:lpstr>
      <vt:lpstr>SECONDO PRINCIPIO DI EQUIVALENZA</vt:lpstr>
      <vt:lpstr>SECONDO PRINCIPIO DI EQUIVALENZA</vt:lpstr>
      <vt:lpstr>SECONDO PRINCIPIO DI EQUIVALENZA</vt:lpstr>
      <vt:lpstr>SECONDO PRINCIPIO DI EQUIVALENZA</vt:lpstr>
      <vt:lpstr>RISOLVERE UN’EQUAZIONE</vt:lpstr>
      <vt:lpstr>RISOLVERE UN’EQUAZIONE</vt:lpstr>
      <vt:lpstr>EQUAZIONI DETERMINATE, INDETERMINATE, IMPOSSIBILI</vt:lpstr>
      <vt:lpstr>EQUAZIONI DETERMINATE, INDETERMINATE, IMPOSSIBILI</vt:lpstr>
      <vt:lpstr>EQUAZIONI DETERMINATE, INDETERMINATE, IMPOSSIBILI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Martina Beccherle</cp:lastModifiedBy>
  <cp:revision>61</cp:revision>
  <dcterms:modified xsi:type="dcterms:W3CDTF">2024-04-04T15:11:52Z</dcterms:modified>
</cp:coreProperties>
</file>