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0"/>
    <p:restoredTop sz="94694"/>
  </p:normalViewPr>
  <p:slideViewPr>
    <p:cSldViewPr snapToGrid="0">
      <p:cViewPr varScale="1">
        <p:scale>
          <a:sx n="117" d="100"/>
          <a:sy n="117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D5E0687-9244-0D04-7440-1C629D9D6248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Algebra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;p3">
            <a:extLst>
              <a:ext uri="{FF2B5EF4-FFF2-40B4-BE49-F238E27FC236}">
                <a16:creationId xmlns:a16="http://schemas.microsoft.com/office/drawing/2014/main" id="{791A37A3-2299-2ECB-2B0C-B3EA221AA6D0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MONOMI E POLINOMI</a:t>
            </a:r>
            <a:endParaRPr dirty="0"/>
          </a:p>
        </p:txBody>
      </p:sp>
      <p:pic>
        <p:nvPicPr>
          <p:cNvPr id="3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27159D9C-B6F0-9B23-4FE7-E41003209AD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766266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Google Shape;21;p3">
            <a:extLst>
              <a:ext uri="{FF2B5EF4-FFF2-40B4-BE49-F238E27FC236}">
                <a16:creationId xmlns:a16="http://schemas.microsoft.com/office/drawing/2014/main" id="{24F4C9B8-1391-68ED-E14D-52C86E0F5054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68680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" name="Google Shape;22;p3">
            <a:extLst>
              <a:ext uri="{FF2B5EF4-FFF2-40B4-BE49-F238E27FC236}">
                <a16:creationId xmlns:a16="http://schemas.microsoft.com/office/drawing/2014/main" id="{611D8F97-E193-2BDE-0D76-DEF52D0DA99F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" name="Google Shape;23;p3">
            <a:extLst>
              <a:ext uri="{FF2B5EF4-FFF2-40B4-BE49-F238E27FC236}">
                <a16:creationId xmlns:a16="http://schemas.microsoft.com/office/drawing/2014/main" id="{D4D2E7D4-5ACB-32A8-9E8F-A38234DCF5B9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;p3">
            <a:extLst>
              <a:ext uri="{FF2B5EF4-FFF2-40B4-BE49-F238E27FC236}">
                <a16:creationId xmlns:a16="http://schemas.microsoft.com/office/drawing/2014/main" id="{7D7C4429-8F01-CAA3-2A2F-4333968C234A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315BDD5-4EE2-B356-BC09-849268AFD56B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Algebra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9" name="Immagine 8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7D2C14E9-B4D6-3FAA-DDE1-F8BC9B20D7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706838" y="4471776"/>
            <a:ext cx="6176691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MONOMI E POLINOMI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712728" y="3285566"/>
            <a:ext cx="288143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15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MONOMI SIMILI E SOMMA DI MONOMI</a:t>
            </a:r>
            <a:endParaRPr sz="2000" b="1"/>
          </a:p>
        </p:txBody>
      </p:sp>
      <p:sp>
        <p:nvSpPr>
          <p:cNvPr id="181" name="Google Shape;181;p2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4E2CC43C-AD71-A37A-968F-5090A2A8840B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Somma di monomi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somma algebrica di monomi è un’espressione letterale.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 monomi addendi sono simili, scriviamo la somma algebrica dei coefficienti davanti alla stessa parte letterale.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 monomi addendi non sono simili, lasciamo indicata la somma e la chiamiamo </a:t>
            </a:r>
            <a:r>
              <a:rPr lang="it-IT" sz="2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polinomio</a:t>
            </a:r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6AB2163-0860-A29D-86A7-16B7343C8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750" y="3080657"/>
            <a:ext cx="4508500" cy="4572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AA8957F-E285-8813-9D69-E0894F83A4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100" y="4604320"/>
            <a:ext cx="1955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PRODOTTO, POTENZA E DIVISIONE DI MONOMI</a:t>
            </a:r>
            <a:endParaRPr sz="2000" b="1"/>
          </a:p>
        </p:txBody>
      </p:sp>
      <p:sp>
        <p:nvSpPr>
          <p:cNvPr id="191" name="Google Shape;191;p2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258316C2-278C-6F63-90AB-D492B08ECC0A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Prodotto di monomi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moltiplicare due monomi si moltiplicano tra loro i coefficienti (usando anche la regola dei segni) e poi le parti letterali, sommando gli esponenti delle lettere uguali.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risultato è sempre un monomio.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 la moltiplicazione di monomi: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D7E632E-CF67-4011-ECF7-C81315855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5205544"/>
            <a:ext cx="5638800" cy="457200"/>
          </a:xfrm>
          <a:prstGeom prst="rect">
            <a:avLst/>
          </a:prstGeom>
        </p:spPr>
      </p:pic>
      <p:pic>
        <p:nvPicPr>
          <p:cNvPr id="6" name="Immagine 5" descr="Immagine che contiene testo, Carattere, diagramma, linea&#10;&#10;Descrizione generata automaticamente">
            <a:extLst>
              <a:ext uri="{FF2B5EF4-FFF2-40B4-BE49-F238E27FC236}">
                <a16:creationId xmlns:a16="http://schemas.microsoft.com/office/drawing/2014/main" id="{FD775C8A-358B-CAA2-E1F8-A81A5AF15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450" y="2848820"/>
            <a:ext cx="3213100" cy="1854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PRODOTTO, POTENZA E DIVISIONE DI MONOMI</a:t>
            </a:r>
            <a:endParaRPr sz="2000" b="1"/>
          </a:p>
        </p:txBody>
      </p:sp>
      <p:sp>
        <p:nvSpPr>
          <p:cNvPr id="202" name="Google Shape;202;p2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B52F6C29-ECAA-A3E0-9ED1-3ED7D3815199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Divisione di monomi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dividere due monomi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dividono tra loro i coefficienti e poi le parti letterali, sottraendo gli esponenti delle lettere uguali.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risultato non è sempre un monomio. Lo è solo quando il primo monomio contiene tutte le lettere del secondo con esponenti maggiori o uguali.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questo caso si dice che il primo monomio è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divisibile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 il secondo.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Calcoliamo una divisione: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Dato che ci sono le stesse lettere, si sottraggono gli esponenti: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divisione si può anche scrivere come frazione semplificando i fattori del numeratore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del denominatore: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1400" dirty="0">
              <a:effectLst/>
              <a:latin typeface="Helvetica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341B9D9-E7C1-BE86-A9D8-D0B67918E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72" y="5632684"/>
            <a:ext cx="4902200" cy="4953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646BD45E-FBBB-945C-B70A-EE59070F56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2072" y="4640204"/>
            <a:ext cx="5359400" cy="3556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B560A6B-729C-1D45-C5FF-EE33A6D273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072" y="3949354"/>
            <a:ext cx="1308100" cy="317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PRODOTTO, POTENZA E DIVISIONE DI MONOMI</a:t>
            </a:r>
            <a:endParaRPr sz="2000" b="1"/>
          </a:p>
        </p:txBody>
      </p:sp>
      <p:sp>
        <p:nvSpPr>
          <p:cNvPr id="213" name="Google Shape;213;p2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A144BC17-BAA0-CC6C-DFD0-DDD1E741F34B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nel divisore ci sono esponenti maggiori si ottengono esponenti negativi: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br>
              <a:rPr lang="it-IT" sz="2000" dirty="0">
                <a:solidFill>
                  <a:srgbClr val="006FA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Oppure: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b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nel divisore ci sono lettere in più si riscrivono con l’esponente negativo: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Oppure: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b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Negli ultimi due casi il risultato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è un monomio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7881FB1-6541-B31A-B495-22963819A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385" y="1897726"/>
            <a:ext cx="6350000" cy="5207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2857AD7-F852-64DE-ADCF-5E822E9BFE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3333" y="2868760"/>
            <a:ext cx="3200400" cy="50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042718B-5B93-BA17-2F16-E2E0A9A779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3333" y="3906000"/>
            <a:ext cx="5600700" cy="5334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81E527B-49CC-96D4-27D2-EA6E98FDE4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8142" y="4947400"/>
            <a:ext cx="4432300" cy="4699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POLINOMI</a:t>
            </a:r>
            <a:endParaRPr sz="2000" b="1"/>
          </a:p>
        </p:txBody>
      </p:sp>
      <p:sp>
        <p:nvSpPr>
          <p:cNvPr id="223" name="Google Shape;223;p2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0C6AE6DE-10F6-A8F0-A731-347936B92207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polinomio è una somma algebrica di monomi oppure un singolo monomio.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monomi che formano il polinomio si chiamano termini.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006FA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polinomio in forma normale non compaiono monomi simili tra loro.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006FA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 − 9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+ 4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+ 8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ha quattro termini, ma dopo aver sommato tra loro i due monomi simili in x ci accorgiamo che può essere scritto con solo tre termini: −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+ 4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7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POLINOMI</a:t>
            </a:r>
            <a:endParaRPr sz="2000" b="1"/>
          </a:p>
        </p:txBody>
      </p:sp>
      <p:sp>
        <p:nvSpPr>
          <p:cNvPr id="233" name="Google Shape;233;p2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2DD11998-FBF3-7AA9-E5B3-066B65C4DABB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polinomio costituito da un solo termine è un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monomio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polinomio costituito da due termini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binomio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polinomio costituito da tre termini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trinomio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polinomio costituito da quattro termini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quadrinomio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Polinomi che hanno più addendi non hanno nomi specifici.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volta che abbiamo scritto un polinomio in forma normale possiamo determinare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suo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grado di un polinomio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scritto in forma normale è il grado massimo tra quelli dei suoi termini.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grado di un polinomio rispetto a una lettera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il grado massimo dei suoi termini rispetto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quella lettera.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polinomio, il termine di grado zero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termine noto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numeri sono polinomi di grado zero.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8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PRIME OPERAZIONI TRA POLINOMI</a:t>
            </a:r>
            <a:endParaRPr sz="2000" b="1"/>
          </a:p>
        </p:txBody>
      </p:sp>
      <p:sp>
        <p:nvSpPr>
          <p:cNvPr id="243" name="Google Shape;243;p2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6C675415-B776-CA45-CB7A-6239E905E9F1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Somma di polinomi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opposto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 un polinomio è il polinomio con tutti i segni cambiati.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esempio, l’opposto di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sommare due polinomi si tolgono le parentesi, tenendo conto dei segni davanti a esse, poi si sommano i termini simili.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nel caso dei monomi togliamo le parentesi e quindi sommiamo i monomi simili.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davanti alla parentesi c’è un segno + si riscrive il polinomio così com’è: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17B3E2B-AD07-9D7D-A1BE-2AA452CC9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0" y="2709636"/>
            <a:ext cx="4813300" cy="393700"/>
          </a:xfrm>
          <a:prstGeom prst="rect">
            <a:avLst/>
          </a:prstGeom>
        </p:spPr>
      </p:pic>
      <p:pic>
        <p:nvPicPr>
          <p:cNvPr id="6" name="Immagine 5" descr="Immagine che contiene Carattere, testo, bianco, tipografia&#10;&#10;Descrizione generata automaticamente">
            <a:extLst>
              <a:ext uri="{FF2B5EF4-FFF2-40B4-BE49-F238E27FC236}">
                <a16:creationId xmlns:a16="http://schemas.microsoft.com/office/drawing/2014/main" id="{5408E0C0-CB66-3233-FC42-152E56C24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700" y="4667250"/>
            <a:ext cx="3517900" cy="8763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PRIME OPERAZIONI TRA POLINOMI</a:t>
            </a:r>
            <a:endParaRPr sz="2000" b="1"/>
          </a:p>
        </p:txBody>
      </p:sp>
      <p:sp>
        <p:nvSpPr>
          <p:cNvPr id="254" name="Google Shape;254;p2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2E4B3667-649F-2EE1-E514-78B05F5BC809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davanti alla parentesi c’è un segno − significa che stiamo prendendo l’opposto del polinomio, quindi cambiamo tutti i segni:</a:t>
            </a:r>
          </a:p>
        </p:txBody>
      </p:sp>
      <p:pic>
        <p:nvPicPr>
          <p:cNvPr id="4" name="Immagine 3" descr="Immagine che contiene Carattere, testo, calligrafia, tipografia&#10;&#10;Descrizione generata automaticamente">
            <a:extLst>
              <a:ext uri="{FF2B5EF4-FFF2-40B4-BE49-F238E27FC236}">
                <a16:creationId xmlns:a16="http://schemas.microsoft.com/office/drawing/2014/main" id="{B49B3EDF-2447-2ACA-02F0-9D6335D8D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842" y="2270579"/>
            <a:ext cx="2997200" cy="9017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0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PRIME OPERAZIONI TRA POLINOMI</a:t>
            </a:r>
            <a:endParaRPr sz="2000" b="1"/>
          </a:p>
        </p:txBody>
      </p:sp>
      <p:sp>
        <p:nvSpPr>
          <p:cNvPr id="264" name="Google Shape;264;p3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B15C042A-A94C-2DB1-DDC0-9AF542850E60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Prodotto di un polinomio per un monomio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moltiplichiamo un polinomio per un monomio, se non possiamo dare la precedenza alle operazioni nella parentesi, usiamo la proprietà distributiva.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Infatti il polinomio è un’addizione moltiplicata per un fattore (il monomio).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moltiplicare un polinomio per un monomio si moltiplica ogni termine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 polinomio per il monomio.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nella parentesi si possono svolgere delle operazioni, è meglio eseguirle prima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procedere con la moltiplicazione.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Carattere, testo, calligrafia, bianco&#10;&#10;Descrizione generata automaticamente">
            <a:extLst>
              <a:ext uri="{FF2B5EF4-FFF2-40B4-BE49-F238E27FC236}">
                <a16:creationId xmlns:a16="http://schemas.microsoft.com/office/drawing/2014/main" id="{9718C383-F3B9-C362-5AC3-88F42F957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450" y="2823935"/>
            <a:ext cx="2705100" cy="1079500"/>
          </a:xfrm>
          <a:prstGeom prst="rect">
            <a:avLst/>
          </a:prstGeom>
        </p:spPr>
      </p:pic>
      <p:pic>
        <p:nvPicPr>
          <p:cNvPr id="6" name="Immagine 5" descr="Immagine che contiene Carattere, bianco, testo, linea&#10;&#10;Descrizione generata automaticamente">
            <a:extLst>
              <a:ext uri="{FF2B5EF4-FFF2-40B4-BE49-F238E27FC236}">
                <a16:creationId xmlns:a16="http://schemas.microsoft.com/office/drawing/2014/main" id="{BB81932F-ADD2-F2F1-EDE3-809E6471B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0" y="4476201"/>
            <a:ext cx="24765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PRIME OPERAZIONI TRA POLINOMI</a:t>
            </a:r>
            <a:endParaRPr sz="2000" b="1"/>
          </a:p>
        </p:txBody>
      </p:sp>
      <p:sp>
        <p:nvSpPr>
          <p:cNvPr id="275" name="Google Shape;275;p3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68A0A1A3-A69D-CDD1-2A2D-41A331F12914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Raccogliere un termine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Mentre nel calcolo numerico il risultato (anche di una espressione lunga) è sempre un unico numero, nel calcolo letterale si trasforma un’espressione in un’altra, a seconda di quello che è più utile per proseguire.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volte, per esempio, può essere utile “disfare” il prodotto di un polinomio per un monomio: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leggiamo questa uguaglianza al contrario possiamo “tornare indietro”.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farlo dobbiamo riconoscere che c è un fattore in comune tra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bc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possiamo scrivere: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4C16A0-8A2C-EB52-D21B-630B207EA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49" y="4732739"/>
            <a:ext cx="2095500" cy="3175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6014BBE-6099-6FDA-CE5F-037A696868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350" y="3273995"/>
            <a:ext cx="21844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ESPRESSIONI LETTERALI</a:t>
            </a:r>
            <a:endParaRPr sz="2000" b="1"/>
          </a:p>
        </p:txBody>
      </p:sp>
      <p:sp>
        <p:nvSpPr>
          <p:cNvPr id="97" name="Google Shape;97;p1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8F3A2B2E-D36F-6A6E-7C74-623C1791A48C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10537371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proprietà e i teoremi matematici sono validi per qualsiasi numero, quindi si possono scrivere usando le lettere al posto dei numeri. Spesso sono uguaglianze tra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espressioni letterali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⋅ </a:t>
            </a:r>
            <a:r>
              <a:rPr lang="it-IT" sz="2000" b="1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i="1" baseline="30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i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m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Un’espressione letterale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una scrittura formata da numeri, lettere e segni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operazione.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segno di moltiplicazione si può anche non scrivere. Per esempio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significa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⋅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significa 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⋅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lettere in un’espressione letterale rappresentano numeri reali qualsiasi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si chiamano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variabili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 sono diversi tipi di numeri:</a:t>
            </a:r>
            <a:r>
              <a:rPr lang="it-IT" sz="1400" i="1" dirty="0">
                <a:effectLst/>
                <a:latin typeface="Helvetica" pitchFamily="2" charset="0"/>
              </a:rPr>
              <a:t>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5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sono numeri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espliciti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fissi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5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       sono numeri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impliciti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(perché il loro valore non è immediatamente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visibile) 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fissi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0D0B7F-52C0-FC3A-3934-01AB4A074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231" y="5440466"/>
            <a:ext cx="952500" cy="4191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7955C9B-CCC3-FC8E-251F-026B9298A0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801" y="5142044"/>
            <a:ext cx="1117600" cy="2921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2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PRODOTTO, POTENZA E DIVISIONI TRA POLINOMI</a:t>
            </a:r>
            <a:endParaRPr sz="2000" b="1"/>
          </a:p>
        </p:txBody>
      </p:sp>
      <p:sp>
        <p:nvSpPr>
          <p:cNvPr id="285" name="Google Shape;285;p3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84E55052-FC5D-6A1E-00FA-D3167C564E66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953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Prodotto di due polinomi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Nella moltiplicazione di due polinomi usiamo due volte la proprietà distributiva.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C76B36-08EF-E0A9-F8CC-31CD96098E08}"/>
              </a:ext>
            </a:extLst>
          </p:cNvPr>
          <p:cNvSpPr txBox="1"/>
          <p:nvPr/>
        </p:nvSpPr>
        <p:spPr>
          <a:xfrm>
            <a:off x="5018316" y="2416037"/>
            <a:ext cx="5802084" cy="1733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Prima consideriamo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come un unico blocco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applichiamo la proprietà distributiva su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Poi applichiamo la proprietà distributiva in entrambe le moltiplicazioni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 un monomio.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759358-1F52-6393-8EFE-D40901DA8549}"/>
              </a:ext>
            </a:extLst>
          </p:cNvPr>
          <p:cNvSpPr txBox="1"/>
          <p:nvPr/>
        </p:nvSpPr>
        <p:spPr>
          <a:xfrm>
            <a:off x="838199" y="4480507"/>
            <a:ext cx="95032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Osservando l’ultimo passaggio vedi che i termini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primo polinomio sono stati moltiplicati per i termini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secondo.</a:t>
            </a:r>
          </a:p>
        </p:txBody>
      </p:sp>
      <p:pic>
        <p:nvPicPr>
          <p:cNvPr id="8" name="Immagine 7" descr="Immagine che contiene Carattere, diagramma, testo, design&#10;&#10;Descrizione generata automaticamente">
            <a:extLst>
              <a:ext uri="{FF2B5EF4-FFF2-40B4-BE49-F238E27FC236}">
                <a16:creationId xmlns:a16="http://schemas.microsoft.com/office/drawing/2014/main" id="{47EB8B9A-5DCA-82C2-F13B-A453E2FA8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315" y="2377494"/>
            <a:ext cx="2603500" cy="19685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3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PRODOTTO, POTENZA E DIVISIONI TRA POLINOMI</a:t>
            </a:r>
            <a:endParaRPr sz="2000" b="1"/>
          </a:p>
        </p:txBody>
      </p:sp>
      <p:sp>
        <p:nvSpPr>
          <p:cNvPr id="295" name="Google Shape;295;p3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F6804AD-70A0-9D47-6023-434C699661DD}"/>
              </a:ext>
            </a:extLst>
          </p:cNvPr>
          <p:cNvSpPr txBox="1"/>
          <p:nvPr/>
        </p:nvSpPr>
        <p:spPr>
          <a:xfrm>
            <a:off x="838200" y="1423856"/>
            <a:ext cx="9525000" cy="3990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moltiplicare due polinomi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moltiplica ogni termine del primo polinomio per ogni termine del secondo.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esempio: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si moltiplicano due binomi, si devono fare quattro moltiplicazioni; se si moltiplicano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trinomio per un binomio, occorrono sei moltiplicazioni e così via.</a:t>
            </a:r>
            <a:endParaRPr lang="it-IT" sz="2000" dirty="0">
              <a:solidFill>
                <a:srgbClr val="006FA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magine 7" descr="Immagine che contiene testo, Carattere, calligrafia, bianco&#10;&#10;Descrizione generata automaticamente">
            <a:extLst>
              <a:ext uri="{FF2B5EF4-FFF2-40B4-BE49-F238E27FC236}">
                <a16:creationId xmlns:a16="http://schemas.microsoft.com/office/drawing/2014/main" id="{BE3143D7-624A-5400-676B-B2FBB3F2F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700" y="2472544"/>
            <a:ext cx="3784600" cy="1625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PRIME OPERAZIONI TRA POLINOMI</a:t>
            </a:r>
            <a:endParaRPr sz="2000" b="1"/>
          </a:p>
        </p:txBody>
      </p:sp>
      <p:sp>
        <p:nvSpPr>
          <p:cNvPr id="306" name="Google Shape;306;p3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414AB96-A84E-D925-471E-97C24036A3F4}"/>
              </a:ext>
            </a:extLst>
          </p:cNvPr>
          <p:cNvSpPr txBox="1"/>
          <p:nvPr/>
        </p:nvSpPr>
        <p:spPr>
          <a:xfrm>
            <a:off x="838200" y="1423856"/>
            <a:ext cx="9525000" cy="1097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Potenza di un polinomio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calcolare la potenza (con esponente positivo) di un polinomio ci si basa sulla definizione come prodotto ripetuto e si usa la moltiplicazione di polinomi.</a:t>
            </a:r>
          </a:p>
        </p:txBody>
      </p:sp>
      <p:pic>
        <p:nvPicPr>
          <p:cNvPr id="4" name="Immagine 3" descr="Immagine che contiene testo, Carattere, bianco, linea&#10;&#10;Descrizione generata automaticamente">
            <a:extLst>
              <a:ext uri="{FF2B5EF4-FFF2-40B4-BE49-F238E27FC236}">
                <a16:creationId xmlns:a16="http://schemas.microsoft.com/office/drawing/2014/main" id="{2726AB28-3E3A-1CA8-00B4-4CF7D0892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748350"/>
            <a:ext cx="48768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PRIME OPERAZIONI TRA POLINOMI</a:t>
            </a:r>
            <a:endParaRPr sz="2000" b="1"/>
          </a:p>
        </p:txBody>
      </p:sp>
      <p:sp>
        <p:nvSpPr>
          <p:cNvPr id="316" name="Google Shape;316;p3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4EFCC9-C216-6530-2C4B-F1C216C566FE}"/>
              </a:ext>
            </a:extLst>
          </p:cNvPr>
          <p:cNvSpPr txBox="1"/>
          <p:nvPr/>
        </p:nvSpPr>
        <p:spPr>
          <a:xfrm>
            <a:off x="838200" y="1423856"/>
            <a:ext cx="9525000" cy="2944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Divisione di un polinomio per un monomio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Abbiamo visto che un monomio è divisibile per un altro monomio se nel primo compaiono tutte le lettere del secondo con esponenti maggiori o uguali.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tutti i termini di un polinomio sono divisibili per un monomio, allora anche il polinomio lo è.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dividere un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polinomio per un monomio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divide ogni termine del polinomio per il monomio.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esempio:</a:t>
            </a:r>
          </a:p>
        </p:txBody>
      </p:sp>
      <p:pic>
        <p:nvPicPr>
          <p:cNvPr id="4" name="Immagine 3" descr="Immagine che contiene testo, Carattere, bianco, linea&#10;&#10;Descrizione generata automaticamente">
            <a:extLst>
              <a:ext uri="{FF2B5EF4-FFF2-40B4-BE49-F238E27FC236}">
                <a16:creationId xmlns:a16="http://schemas.microsoft.com/office/drawing/2014/main" id="{D3E0E700-389E-897C-34E3-BBDE455A6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733" y="4368252"/>
            <a:ext cx="3416300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ESPRESSIONI LETTERALI</a:t>
            </a:r>
            <a:endParaRPr sz="2000" b="1"/>
          </a:p>
        </p:txBody>
      </p:sp>
      <p:sp>
        <p:nvSpPr>
          <p:cNvPr id="107" name="Google Shape;107;p1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FB64AD1E-9780-6596-225E-0F14A51CA33F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10537371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lettere rappresentano numeri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impliciti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variabili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Di solito una lettera rappresenta un numero reale qualsiasi, a meno che non si dica altrimenti.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Calcolare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significa trasformare un’espressione in un’altra equivalente.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calcolare un’espressione letterale si usano le stesse regole utilizzate nelle operazioni con i numeri espliciti, per esempio le proprietà delle operazioni.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Teniamo però conto che dobbiamo operare con numeri impliciti, di cui non conosciamo il valore. Non sempre dai calcoli si ottiene come risultato un numero come con i numeri espliciti. Più spesso troviamo ancora un’espressione letterale. Vedremo più avanti come si fa.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può inoltre decidere di vedere quanto vale l’espressione letterale attribuendo valori numerici alle variabili.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Tutte le volte che in un’espressione compare una specifica lettera, questa rappresenta sempre lo stesso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valore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ESPRESSIONI LETTERALI</a:t>
            </a:r>
            <a:endParaRPr sz="2000" b="1"/>
          </a:p>
        </p:txBody>
      </p:sp>
      <p:sp>
        <p:nvSpPr>
          <p:cNvPr id="119" name="Google Shape;119;p1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038AA2B1-BC32-4921-82DF-7AB9E033CEA1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10537371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Consideriamo l’espressione 1 + </a:t>
            </a:r>
            <a:r>
              <a:rPr lang="it-IT" sz="2000" b="1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+ 3 </a:t>
            </a:r>
            <a:r>
              <a:rPr lang="it-IT" sz="2000" b="1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b="1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trovarne il valore in corrispondenza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2, scriviamo il numero 2 al posto di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le lettere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+ </a:t>
            </a:r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+ 3 ⋅ </a:t>
            </a:r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7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Un’espressione letterale può contenere anche due lettere: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b="1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it-IT" sz="2000" b="1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it-IT" sz="2000" b="1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b="1" i="1" dirty="0" err="1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b="1" i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valore numerico in corrispondenza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− 1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 è: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( 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+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⋅ ( 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( 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− </a:t>
            </a:r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MONOMI</a:t>
            </a:r>
            <a:endParaRPr sz="2000" b="1"/>
          </a:p>
        </p:txBody>
      </p:sp>
      <p:sp>
        <p:nvSpPr>
          <p:cNvPr id="129" name="Google Shape;129;p1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95D2EF31-E44E-8535-0B37-7DBAE60BA4FD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10537371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 tutte le espressioni letterali, in alcune sono presenti solo operazioni di moltiplicazione o elevamento a potenza, ma non di addizione algebrica né di radice quadrata o di divisione.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b="1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b="1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chiama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monomio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un’espressione letterale costituita da un solo numero oppure da un numero moltiplicato per una o più lettere (o potenze di lettere con esponente positivo).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è il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coefficiente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le lettere formano la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parte letterale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Carattere, testo, linea, diagramma&#10;&#10;Descrizione generata automaticamente">
            <a:extLst>
              <a:ext uri="{FF2B5EF4-FFF2-40B4-BE49-F238E27FC236}">
                <a16:creationId xmlns:a16="http://schemas.microsoft.com/office/drawing/2014/main" id="{4E99B5E0-03CF-E701-DC72-97E152F81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150" y="4421414"/>
            <a:ext cx="1917700" cy="13462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E72755D9-0243-42BD-202A-BAA14E3F4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8050" y="2401935"/>
            <a:ext cx="2755900" cy="520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MONOMI</a:t>
            </a:r>
            <a:endParaRPr sz="2000" b="1"/>
          </a:p>
        </p:txBody>
      </p:sp>
      <p:sp>
        <p:nvSpPr>
          <p:cNvPr id="139" name="Google Shape;139;p1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F8E16D27-C6B4-A6A8-F5CB-D278303CC71B}"/>
              </a:ext>
            </a:extLst>
          </p:cNvPr>
          <p:cNvSpPr txBox="1">
            <a:spLocks/>
          </p:cNvSpPr>
          <p:nvPr/>
        </p:nvSpPr>
        <p:spPr>
          <a:xfrm>
            <a:off x="838201" y="1423856"/>
            <a:ext cx="9753600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monomi: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sono monomi: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Nell’esempio notiamo che         non si considera come divisione perché è un numero fisso, anche se implicito. Lo stesso vale          che rappresenta un numero reale fisso e la radice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opera sulla variabile.</a:t>
            </a:r>
          </a:p>
        </p:txBody>
      </p:sp>
      <p:pic>
        <p:nvPicPr>
          <p:cNvPr id="5" name="Google Shape;143;p18">
            <a:extLst>
              <a:ext uri="{FF2B5EF4-FFF2-40B4-BE49-F238E27FC236}">
                <a16:creationId xmlns:a16="http://schemas.microsoft.com/office/drawing/2014/main" id="{D3DB8029-AB4B-A693-47EB-FF435F9A555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14678" b="69363"/>
          <a:stretch/>
        </p:blipFill>
        <p:spPr>
          <a:xfrm>
            <a:off x="748210" y="1850573"/>
            <a:ext cx="7147731" cy="40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43;p18">
            <a:extLst>
              <a:ext uri="{FF2B5EF4-FFF2-40B4-BE49-F238E27FC236}">
                <a16:creationId xmlns:a16="http://schemas.microsoft.com/office/drawing/2014/main" id="{856B8DB1-F32C-795D-9300-673C64054B8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41368" b="42673"/>
          <a:stretch/>
        </p:blipFill>
        <p:spPr>
          <a:xfrm>
            <a:off x="748209" y="2939140"/>
            <a:ext cx="7147731" cy="40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C0EA11D-ABC0-89C3-B613-2B1CEC4C7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532" y="4147453"/>
            <a:ext cx="393700" cy="3556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7BFC6B8B-0AB5-D0BC-75F6-D019556565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9199" y="3655781"/>
            <a:ext cx="254000" cy="469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MONOMI</a:t>
            </a:r>
            <a:endParaRPr sz="2000" b="1"/>
          </a:p>
        </p:txBody>
      </p:sp>
      <p:sp>
        <p:nvSpPr>
          <p:cNvPr id="149" name="Google Shape;149;p1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C622DA89-3C5F-5B34-EB18-98C1AB3CC7BD}"/>
              </a:ext>
            </a:extLst>
          </p:cNvPr>
          <p:cNvSpPr txBox="1">
            <a:spLocks/>
          </p:cNvSpPr>
          <p:nvPr/>
        </p:nvSpPr>
        <p:spPr>
          <a:xfrm>
            <a:off x="838201" y="1423856"/>
            <a:ext cx="9753600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Monomi particolari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scriviamo un monomio: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segno è positivo, possiamo sottintenderlo;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è 1, possiamo sottintenderlo;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SzPct val="120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è − 1, sottintendiamo il numero 1 e scriviamo solo il segno meno.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testo, Carattere, bianco, design&#10;&#10;Descrizione generata automaticamente">
            <a:extLst>
              <a:ext uri="{FF2B5EF4-FFF2-40B4-BE49-F238E27FC236}">
                <a16:creationId xmlns:a16="http://schemas.microsoft.com/office/drawing/2014/main" id="{85E1A41E-B169-9870-62A4-95E1AABC1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101" y="4518710"/>
            <a:ext cx="2095500" cy="1511300"/>
          </a:xfrm>
          <a:prstGeom prst="rect">
            <a:avLst/>
          </a:prstGeom>
        </p:spPr>
      </p:pic>
      <p:pic>
        <p:nvPicPr>
          <p:cNvPr id="6" name="Immagine 5" descr="Immagine che contiene Carattere, testo, bianco, design&#10;&#10;Descrizione generata automaticamente">
            <a:extLst>
              <a:ext uri="{FF2B5EF4-FFF2-40B4-BE49-F238E27FC236}">
                <a16:creationId xmlns:a16="http://schemas.microsoft.com/office/drawing/2014/main" id="{B3091476-6B19-739C-5FCF-A656CF7D94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7101" y="2884714"/>
            <a:ext cx="19558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MONOMI</a:t>
            </a:r>
            <a:endParaRPr sz="2000" b="1"/>
          </a:p>
        </p:txBody>
      </p:sp>
      <p:sp>
        <p:nvSpPr>
          <p:cNvPr id="159" name="Google Shape;159;p2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C7967B43-CA1B-FA74-4589-582BF06D446E}"/>
              </a:ext>
            </a:extLst>
          </p:cNvPr>
          <p:cNvSpPr txBox="1">
            <a:spLocks/>
          </p:cNvSpPr>
          <p:nvPr/>
        </p:nvSpPr>
        <p:spPr>
          <a:xfrm>
            <a:off x="838201" y="1423856"/>
            <a:ext cx="9753600" cy="349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un monomio è solo numerico, possiamo immaginare che abbia la parte letterale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elevata a zero.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E74415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solidFill>
                <a:srgbClr val="E74415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Grado di un monomio</a:t>
            </a:r>
            <a:endParaRPr lang="it-IT" sz="2200" b="1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4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grado di un monomio è la somma degli esponenti di tutte le sue lettere.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grado di un monomio rispetto a una lettera è l’esponente di quella lettera.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monomio numerico ha grado 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MONOMI SIMILI E SOMMA DI MONOMI</a:t>
            </a:r>
            <a:endParaRPr sz="2000" b="1"/>
          </a:p>
        </p:txBody>
      </p:sp>
      <p:sp>
        <p:nvSpPr>
          <p:cNvPr id="170" name="Google Shape;170;p2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DCD259E-22FD-027A-253F-D9D523286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1" y="2642153"/>
            <a:ext cx="2667000" cy="4826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33EF6AD-F88D-790B-5338-996E3C1BC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8351" y="3276571"/>
            <a:ext cx="2273300" cy="444500"/>
          </a:xfrm>
          <a:prstGeom prst="rect">
            <a:avLst/>
          </a:prstGeom>
        </p:spPr>
      </p:pic>
      <p:sp>
        <p:nvSpPr>
          <p:cNvPr id="2" name="Google Shape;93;p14">
            <a:extLst>
              <a:ext uri="{FF2B5EF4-FFF2-40B4-BE49-F238E27FC236}">
                <a16:creationId xmlns:a16="http://schemas.microsoft.com/office/drawing/2014/main" id="{3702DB34-174E-C384-F96A-4B057738500B}"/>
              </a:ext>
            </a:extLst>
          </p:cNvPr>
          <p:cNvSpPr txBox="1">
            <a:spLocks/>
          </p:cNvSpPr>
          <p:nvPr/>
        </p:nvSpPr>
        <p:spPr>
          <a:xfrm>
            <a:off x="838200" y="1423856"/>
            <a:ext cx="9764485" cy="470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Monomi simili</a:t>
            </a:r>
          </a:p>
          <a:p>
            <a:pPr marL="5080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-IT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19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monomi che hanno la stessa parte letterale sono simili.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monomi simili hanno lo stesso grado: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19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monomi simili che hanno lo stesso coefficiente sono </a:t>
            </a:r>
            <a:r>
              <a:rPr lang="it-IT" sz="19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uguali</a:t>
            </a: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I monomi:</a:t>
            </a:r>
          </a:p>
          <a:p>
            <a:pPr marL="5080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19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sono simili, perché non basta che abbiano le stesse lettere, ma anche gli esponenti devono essere uguali.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monomi simili che hanno coefficiente opposto sono opposti.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it-IT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Attenzione! Non ha senso parlare di segno di un monomio.</a:t>
            </a:r>
            <a:b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è vero che il monomio − 3</a:t>
            </a:r>
            <a:r>
              <a:rPr lang="it-IT" sz="19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it-IT" sz="19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19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negativo e il monomio 3</a:t>
            </a:r>
            <a:r>
              <a:rPr lang="it-IT" sz="19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it-IT" sz="19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19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positivo, </a:t>
            </a:r>
            <a:b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perché il segno della parte letterale dipende da quello delle lettere, e cambia a seconda </a:t>
            </a:r>
            <a:b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dei valori che si assumono.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51C0655-106B-436D-9FC2-ACD49AA2C5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3733" y="4792992"/>
            <a:ext cx="2806700" cy="31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1804</Words>
  <Application>Microsoft Macintosh PowerPoint</Application>
  <PresentationFormat>Widescreen</PresentationFormat>
  <Paragraphs>166</Paragraphs>
  <Slides>23</Slides>
  <Notes>23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Helvetica</vt:lpstr>
      <vt:lpstr>Tema di Office</vt:lpstr>
      <vt:lpstr>Presentazione standard di PowerPoint</vt:lpstr>
      <vt:lpstr>ESPRESSIONI LETTERALI</vt:lpstr>
      <vt:lpstr>ESPRESSIONI LETTERALI</vt:lpstr>
      <vt:lpstr>ESPRESSIONI LETTERALI</vt:lpstr>
      <vt:lpstr>MONOMI</vt:lpstr>
      <vt:lpstr>MONOMI</vt:lpstr>
      <vt:lpstr>MONOMI</vt:lpstr>
      <vt:lpstr>MONOMI</vt:lpstr>
      <vt:lpstr>MONOMI SIMILI E SOMMA DI MONOMI</vt:lpstr>
      <vt:lpstr>MONOMI SIMILI E SOMMA DI MONOMI</vt:lpstr>
      <vt:lpstr>PRODOTTO, POTENZA E DIVISIONE DI MONOMI</vt:lpstr>
      <vt:lpstr>PRODOTTO, POTENZA E DIVISIONE DI MONOMI</vt:lpstr>
      <vt:lpstr>PRODOTTO, POTENZA E DIVISIONE DI MONOMI</vt:lpstr>
      <vt:lpstr>POLINOMI</vt:lpstr>
      <vt:lpstr>POLINOMI</vt:lpstr>
      <vt:lpstr>PRIME OPERAZIONI TRA POLINOMI</vt:lpstr>
      <vt:lpstr>PRIME OPERAZIONI TRA POLINOMI</vt:lpstr>
      <vt:lpstr>PRIME OPERAZIONI TRA POLINOMI</vt:lpstr>
      <vt:lpstr>PRIME OPERAZIONI TRA POLINOMI</vt:lpstr>
      <vt:lpstr>PRODOTTO, POTENZA E DIVISIONI TRA POLINOMI</vt:lpstr>
      <vt:lpstr>PRODOTTO, POTENZA E DIVISIONI TRA POLINOMI</vt:lpstr>
      <vt:lpstr>PRIME OPERAZIONI TRA POLINOMI</vt:lpstr>
      <vt:lpstr>PRIME OPERAZIONI TRA POLINOMI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76</cp:revision>
  <dcterms:modified xsi:type="dcterms:W3CDTF">2024-03-21T08:47:21Z</dcterms:modified>
</cp:coreProperties>
</file>