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50"/>
    <p:restoredTop sz="94694"/>
  </p:normalViewPr>
  <p:slideViewPr>
    <p:cSldViewPr snapToGrid="0">
      <p:cViewPr varScale="1">
        <p:scale>
          <a:sx n="117" d="100"/>
          <a:sy n="117" d="100"/>
        </p:scale>
        <p:origin x="61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2" name="Google Shape;282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2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" name="Google Shape;313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>
  <p:cSld name="Diapositiva titolo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2"/>
          <p:cNvPicPr preferRelativeResize="0"/>
          <p:nvPr/>
        </p:nvPicPr>
        <p:blipFill rotWithShape="1">
          <a:blip r:embed="rId2">
            <a:alphaModFix amt="40000"/>
          </a:blip>
          <a:srcRect t="30603" b="8771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2"/>
          <p:cNvPicPr preferRelativeResize="0"/>
          <p:nvPr/>
        </p:nvPicPr>
        <p:blipFill rotWithShape="1">
          <a:blip r:embed="rId3">
            <a:alphaModFix amt="10000"/>
          </a:blip>
          <a:srcRect b="12252"/>
          <a:stretch/>
        </p:blipFill>
        <p:spPr>
          <a:xfrm>
            <a:off x="2196516" y="616887"/>
            <a:ext cx="9628651" cy="6241114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2"/>
          <p:cNvSpPr/>
          <p:nvPr/>
        </p:nvSpPr>
        <p:spPr>
          <a:xfrm>
            <a:off x="0" y="4227509"/>
            <a:ext cx="12191999" cy="1363717"/>
          </a:xfrm>
          <a:prstGeom prst="rect">
            <a:avLst/>
          </a:prstGeom>
          <a:solidFill>
            <a:srgbClr val="E6421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"/>
          <p:cNvSpPr/>
          <p:nvPr/>
        </p:nvSpPr>
        <p:spPr>
          <a:xfrm rot="-2265107" flipH="1">
            <a:off x="8859360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2"/>
          <p:cNvSpPr/>
          <p:nvPr/>
        </p:nvSpPr>
        <p:spPr>
          <a:xfrm rot="-2265107" flipH="1">
            <a:off x="9631872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2"/>
          <p:cNvSpPr/>
          <p:nvPr/>
        </p:nvSpPr>
        <p:spPr>
          <a:xfrm rot="-2265107" flipH="1">
            <a:off x="10602026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D5E0687-9244-0D04-7440-1C629D9D6248}"/>
              </a:ext>
            </a:extLst>
          </p:cNvPr>
          <p:cNvSpPr txBox="1"/>
          <p:nvPr userDrawn="1"/>
        </p:nvSpPr>
        <p:spPr>
          <a:xfrm>
            <a:off x="2131165" y="6504209"/>
            <a:ext cx="82656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© 2023 S. Lattes &amp; C. Editori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SpA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Torino    •    D.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Gouthier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– P. Dall’Aglio – S. Quattrocchi    •    Scopri di + Algebra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it-IT" sz="1200" dirty="0">
              <a:solidFill>
                <a:schemeClr val="bg1">
                  <a:lumMod val="50000"/>
                  <a:alpha val="3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>
  <p:cSld name="Titolo e contenuto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9;p3">
            <a:extLst>
              <a:ext uri="{FF2B5EF4-FFF2-40B4-BE49-F238E27FC236}">
                <a16:creationId xmlns:a16="http://schemas.microsoft.com/office/drawing/2014/main" id="{791A37A3-2299-2ECB-2B0C-B3EA221AA6D0}"/>
              </a:ext>
            </a:extLst>
          </p:cNvPr>
          <p:cNvSpPr txBox="1"/>
          <p:nvPr userDrawn="1"/>
        </p:nvSpPr>
        <p:spPr>
          <a:xfrm>
            <a:off x="5117011" y="50270"/>
            <a:ext cx="6323151" cy="6592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64214"/>
              </a:buClr>
              <a:buSzPts val="2000"/>
              <a:buFont typeface="Calibri"/>
              <a:buNone/>
            </a:pPr>
            <a:r>
              <a:rPr lang="it-IT" sz="2000" b="1" dirty="0">
                <a:solidFill>
                  <a:srgbClr val="E64214"/>
                </a:solidFill>
                <a:latin typeface="Calibri"/>
                <a:ea typeface="Calibri"/>
                <a:cs typeface="Calibri"/>
                <a:sym typeface="Calibri"/>
              </a:rPr>
              <a:t>MONOMI E POLINOMI</a:t>
            </a:r>
            <a:endParaRPr dirty="0"/>
          </a:p>
        </p:txBody>
      </p:sp>
      <p:pic>
        <p:nvPicPr>
          <p:cNvPr id="3" name="Google Shape;20;p3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27159D9C-B6F0-9B23-4FE7-E41003209AD7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8766266" y="135469"/>
            <a:ext cx="245338" cy="48887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Google Shape;21;p3">
            <a:extLst>
              <a:ext uri="{FF2B5EF4-FFF2-40B4-BE49-F238E27FC236}">
                <a16:creationId xmlns:a16="http://schemas.microsoft.com/office/drawing/2014/main" id="{24F4C9B8-1391-68ED-E14D-52C86E0F5054}"/>
              </a:ext>
            </a:extLst>
          </p:cNvPr>
          <p:cNvCxnSpPr>
            <a:cxnSpLocks/>
          </p:cNvCxnSpPr>
          <p:nvPr userDrawn="1"/>
        </p:nvCxnSpPr>
        <p:spPr>
          <a:xfrm>
            <a:off x="0" y="379905"/>
            <a:ext cx="8686800" cy="0"/>
          </a:xfrm>
          <a:prstGeom prst="straightConnector1">
            <a:avLst/>
          </a:prstGeom>
          <a:noFill/>
          <a:ln w="25400" cap="flat" cmpd="sng">
            <a:solidFill>
              <a:srgbClr val="E6421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" name="Google Shape;22;p3">
            <a:extLst>
              <a:ext uri="{FF2B5EF4-FFF2-40B4-BE49-F238E27FC236}">
                <a16:creationId xmlns:a16="http://schemas.microsoft.com/office/drawing/2014/main" id="{611D8F97-E193-2BDE-0D76-DEF52D0DA99F}"/>
              </a:ext>
            </a:extLst>
          </p:cNvPr>
          <p:cNvCxnSpPr/>
          <p:nvPr userDrawn="1"/>
        </p:nvCxnSpPr>
        <p:spPr>
          <a:xfrm>
            <a:off x="11500460" y="379905"/>
            <a:ext cx="691540" cy="0"/>
          </a:xfrm>
          <a:prstGeom prst="straightConnector1">
            <a:avLst/>
          </a:prstGeom>
          <a:noFill/>
          <a:ln w="25400" cap="flat" cmpd="sng">
            <a:solidFill>
              <a:srgbClr val="E6421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6" name="Google Shape;23;p3">
            <a:extLst>
              <a:ext uri="{FF2B5EF4-FFF2-40B4-BE49-F238E27FC236}">
                <a16:creationId xmlns:a16="http://schemas.microsoft.com/office/drawing/2014/main" id="{D4D2E7D4-5ACB-32A8-9E8F-A38234DCF5B9}"/>
              </a:ext>
            </a:extLst>
          </p:cNvPr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10493596" y="5164937"/>
            <a:ext cx="3396807" cy="338612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4;p3">
            <a:extLst>
              <a:ext uri="{FF2B5EF4-FFF2-40B4-BE49-F238E27FC236}">
                <a16:creationId xmlns:a16="http://schemas.microsoft.com/office/drawing/2014/main" id="{7D7C4429-8F01-CAA3-2A2F-4333968C234A}"/>
              </a:ext>
            </a:extLst>
          </p:cNvPr>
          <p:cNvSpPr txBox="1"/>
          <p:nvPr userDrawn="1"/>
        </p:nvSpPr>
        <p:spPr>
          <a:xfrm>
            <a:off x="11405937" y="6456764"/>
            <a:ext cx="78606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C315BDD5-4EE2-B356-BC09-849268AFD56B}"/>
              </a:ext>
            </a:extLst>
          </p:cNvPr>
          <p:cNvSpPr txBox="1"/>
          <p:nvPr userDrawn="1"/>
        </p:nvSpPr>
        <p:spPr>
          <a:xfrm>
            <a:off x="1852870" y="6504209"/>
            <a:ext cx="82656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© 2023 S. Lattes &amp; C. Editori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SpA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Torino    •    D.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Gouthier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– P. Dall’Aglio – S. Quattrocchi    •    Scopri di + Algebra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it-IT" sz="1200" dirty="0">
              <a:solidFill>
                <a:schemeClr val="bg1">
                  <a:lumMod val="50000"/>
                  <a:alpha val="30000"/>
                </a:schemeClr>
              </a:solidFill>
            </a:endParaRPr>
          </a:p>
        </p:txBody>
      </p:sp>
      <p:pic>
        <p:nvPicPr>
          <p:cNvPr id="9" name="Immagine 8" descr="Immagine che contiene Carattere, Elementi grafici, logo, grafica&#10;&#10;Descrizione generata automaticamente">
            <a:extLst>
              <a:ext uri="{FF2B5EF4-FFF2-40B4-BE49-F238E27FC236}">
                <a16:creationId xmlns:a16="http://schemas.microsoft.com/office/drawing/2014/main" id="{7D2C14E9-B4D6-3FAA-DDE1-F8BC9B20D7C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67222" y="6327119"/>
            <a:ext cx="399222" cy="42583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Google Shape;7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3"/>
          <p:cNvSpPr txBox="1"/>
          <p:nvPr/>
        </p:nvSpPr>
        <p:spPr>
          <a:xfrm>
            <a:off x="706838" y="4471776"/>
            <a:ext cx="6176691" cy="861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5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MONOMI E POLINOMI</a:t>
            </a:r>
            <a:endParaRPr/>
          </a:p>
        </p:txBody>
      </p:sp>
      <p:sp>
        <p:nvSpPr>
          <p:cNvPr id="91" name="Google Shape;91;p13"/>
          <p:cNvSpPr txBox="1"/>
          <p:nvPr/>
        </p:nvSpPr>
        <p:spPr>
          <a:xfrm>
            <a:off x="712728" y="3285566"/>
            <a:ext cx="2881430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6000" b="1">
                <a:solidFill>
                  <a:srgbClr val="E64414"/>
                </a:solidFill>
                <a:latin typeface="Calibri"/>
                <a:ea typeface="Calibri"/>
                <a:cs typeface="Calibri"/>
                <a:sym typeface="Calibri"/>
              </a:rPr>
              <a:t>Unità 15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2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MONOMI SIMILI E SOMMA DI MONOMI</a:t>
            </a:r>
            <a:endParaRPr sz="2000" b="1"/>
          </a:p>
        </p:txBody>
      </p:sp>
      <p:sp>
        <p:nvSpPr>
          <p:cNvPr id="181" name="Google Shape;181;p22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93;p14">
            <a:extLst>
              <a:ext uri="{FF2B5EF4-FFF2-40B4-BE49-F238E27FC236}">
                <a16:creationId xmlns:a16="http://schemas.microsoft.com/office/drawing/2014/main" id="{4E2CC43C-AD71-A37A-968F-5090A2A8840B}"/>
              </a:ext>
            </a:extLst>
          </p:cNvPr>
          <p:cNvSpPr txBox="1">
            <a:spLocks/>
          </p:cNvSpPr>
          <p:nvPr/>
        </p:nvSpPr>
        <p:spPr>
          <a:xfrm>
            <a:off x="838200" y="1423856"/>
            <a:ext cx="9764485" cy="4704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Somma di monomi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2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somma algebrica di monomi è un’espressione letterale.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2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i monomi addendi sono simili, scriviamo la somma algebrica dei coefficienti davanti alla stessa parte letterale.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22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2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i monomi addendi non sono simili, lasciamo indicata la somma e la chiamiamo </a:t>
            </a:r>
            <a:r>
              <a:rPr lang="it-IT" sz="22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polinomio</a:t>
            </a:r>
            <a:r>
              <a:rPr lang="it-IT" sz="22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36AB2163-0860-A29D-86A7-16B7343C87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1750" y="3080657"/>
            <a:ext cx="4508500" cy="45720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CAA8957F-E285-8813-9D69-E0894F83A4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18100" y="4604320"/>
            <a:ext cx="1955800" cy="4572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3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PRODOTTO, POTENZA E DIVISIONE DI MONOMI</a:t>
            </a:r>
            <a:endParaRPr sz="2000" b="1"/>
          </a:p>
        </p:txBody>
      </p:sp>
      <p:sp>
        <p:nvSpPr>
          <p:cNvPr id="191" name="Google Shape;191;p23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93;p14">
            <a:extLst>
              <a:ext uri="{FF2B5EF4-FFF2-40B4-BE49-F238E27FC236}">
                <a16:creationId xmlns:a16="http://schemas.microsoft.com/office/drawing/2014/main" id="{258316C2-278C-6F63-90AB-D492B08ECC0A}"/>
              </a:ext>
            </a:extLst>
          </p:cNvPr>
          <p:cNvSpPr txBox="1">
            <a:spLocks/>
          </p:cNvSpPr>
          <p:nvPr/>
        </p:nvSpPr>
        <p:spPr>
          <a:xfrm>
            <a:off x="838200" y="1423856"/>
            <a:ext cx="9764485" cy="4704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Prodotto di monomi</a:t>
            </a:r>
          </a:p>
          <a:p>
            <a:pPr marL="0" indent="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moltiplicare due monomi si moltiplicano tra loro i coefficienti (usando anche la regola dei segni) e poi le parti letterali, sommando gli esponenti delle lettere uguali.</a:t>
            </a:r>
            <a:b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risultato è sempre un monomio.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esempio la moltiplicazione di monomi: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2000" dirty="0">
              <a:solidFill>
                <a:srgbClr val="006FA9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D7E632E-CF67-4011-ECF7-C813158554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0" y="5205544"/>
            <a:ext cx="5638800" cy="457200"/>
          </a:xfrm>
          <a:prstGeom prst="rect">
            <a:avLst/>
          </a:prstGeom>
        </p:spPr>
      </p:pic>
      <p:pic>
        <p:nvPicPr>
          <p:cNvPr id="6" name="Immagine 5" descr="Immagine che contiene testo, Carattere, diagramma, linea&#10;&#10;Descrizione generata automaticamente">
            <a:extLst>
              <a:ext uri="{FF2B5EF4-FFF2-40B4-BE49-F238E27FC236}">
                <a16:creationId xmlns:a16="http://schemas.microsoft.com/office/drawing/2014/main" id="{FD775C8A-358B-CAA2-E1F8-A81A5AF150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9450" y="2848820"/>
            <a:ext cx="3213100" cy="18542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4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PRODOTTO, POTENZA E DIVISIONE DI MONOMI</a:t>
            </a:r>
            <a:endParaRPr sz="2000" b="1"/>
          </a:p>
        </p:txBody>
      </p:sp>
      <p:sp>
        <p:nvSpPr>
          <p:cNvPr id="202" name="Google Shape;202;p24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93;p14">
            <a:extLst>
              <a:ext uri="{FF2B5EF4-FFF2-40B4-BE49-F238E27FC236}">
                <a16:creationId xmlns:a16="http://schemas.microsoft.com/office/drawing/2014/main" id="{B52F6C29-ECAA-A3E0-9ED1-3ED7D3815199}"/>
              </a:ext>
            </a:extLst>
          </p:cNvPr>
          <p:cNvSpPr txBox="1">
            <a:spLocks/>
          </p:cNvSpPr>
          <p:nvPr/>
        </p:nvSpPr>
        <p:spPr>
          <a:xfrm>
            <a:off x="838200" y="1423856"/>
            <a:ext cx="9764485" cy="4704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Divisione di monomi</a:t>
            </a:r>
          </a:p>
          <a:p>
            <a:pPr marL="0" indent="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</a:t>
            </a:r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dividere due monomi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 dividono tra loro i coefficienti e poi le parti letterali, sottraendo gli esponenti delle lettere uguali.</a:t>
            </a:r>
            <a:b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risultato non è sempre un monomio. Lo è solo quando il primo monomio contiene tutte le lettere del secondo con esponenti maggiori o uguali.</a:t>
            </a:r>
            <a:b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questo caso si dice che il primo monomio è </a:t>
            </a:r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divisibile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per il secondo.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Calcoliamo una divisione: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Dato che ci sono le stesse lettere, si sottraggono gli esponenti:</a:t>
            </a: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divisione si può anche scrivere come frazione semplificando i fattori del numeratore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 del denominatore: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1400" dirty="0">
              <a:effectLst/>
              <a:latin typeface="Helvetica" pitchFamily="2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341B9D9-E7C1-BE86-A9D8-D0B67918E7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2072" y="5632684"/>
            <a:ext cx="4902200" cy="49530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646BD45E-FBBB-945C-B70A-EE59070F56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2072" y="4640204"/>
            <a:ext cx="5359400" cy="35560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0B560A6B-729C-1D45-C5FF-EE33A6D273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2072" y="3949354"/>
            <a:ext cx="1308100" cy="3175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5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PRODOTTO, POTENZA E DIVISIONE DI MONOMI</a:t>
            </a:r>
            <a:endParaRPr sz="2000" b="1"/>
          </a:p>
        </p:txBody>
      </p:sp>
      <p:sp>
        <p:nvSpPr>
          <p:cNvPr id="213" name="Google Shape;213;p25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93;p14">
            <a:extLst>
              <a:ext uri="{FF2B5EF4-FFF2-40B4-BE49-F238E27FC236}">
                <a16:creationId xmlns:a16="http://schemas.microsoft.com/office/drawing/2014/main" id="{A144BC17-BAA0-CC6C-DFD0-DDD1E741F34B}"/>
              </a:ext>
            </a:extLst>
          </p:cNvPr>
          <p:cNvSpPr txBox="1">
            <a:spLocks/>
          </p:cNvSpPr>
          <p:nvPr/>
        </p:nvSpPr>
        <p:spPr>
          <a:xfrm>
            <a:off x="838200" y="1423856"/>
            <a:ext cx="9764485" cy="4704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nel divisore ci sono esponenti maggiori si ottengono esponenti negativi: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br>
              <a:rPr lang="it-IT" sz="2000" dirty="0">
                <a:solidFill>
                  <a:srgbClr val="006FA9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it-IT" sz="2000" dirty="0">
              <a:solidFill>
                <a:srgbClr val="006FA9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Oppure: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br>
              <a:rPr lang="it-IT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it-IT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nel divisore ci sono lettere in più si riscrivono con l’esponente negativo: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b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it-IT" sz="2000" dirty="0">
              <a:solidFill>
                <a:srgbClr val="006FA9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Oppure: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br>
              <a:rPr lang="it-IT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it-IT" sz="200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Negli ultimi due casi il risultato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non è un monomio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2000" dirty="0">
              <a:solidFill>
                <a:srgbClr val="006FA9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7881FB1-6541-B31A-B495-22963819A0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7385" y="1897726"/>
            <a:ext cx="6350000" cy="52070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C2857AD7-F852-64DE-ADCF-5E822E9BFE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3333" y="2868760"/>
            <a:ext cx="3200400" cy="50800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F042718B-5B93-BA17-2F16-E2E0A9A7798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73333" y="3906000"/>
            <a:ext cx="5600700" cy="533400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581E527B-49CC-96D4-27D2-EA6E98FDE41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88142" y="4947400"/>
            <a:ext cx="4432300" cy="4699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6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POLINOMI</a:t>
            </a:r>
            <a:endParaRPr sz="2000" b="1"/>
          </a:p>
        </p:txBody>
      </p:sp>
      <p:sp>
        <p:nvSpPr>
          <p:cNvPr id="223" name="Google Shape;223;p26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93;p14">
            <a:extLst>
              <a:ext uri="{FF2B5EF4-FFF2-40B4-BE49-F238E27FC236}">
                <a16:creationId xmlns:a16="http://schemas.microsoft.com/office/drawing/2014/main" id="{0C6AE6DE-10F6-A8F0-A731-347936B92207}"/>
              </a:ext>
            </a:extLst>
          </p:cNvPr>
          <p:cNvSpPr txBox="1">
            <a:spLocks/>
          </p:cNvSpPr>
          <p:nvPr/>
        </p:nvSpPr>
        <p:spPr>
          <a:xfrm>
            <a:off x="838200" y="1423856"/>
            <a:ext cx="9764485" cy="4704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definizione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 polinomio è una somma algebrica di monomi oppure un singolo monomio.</a:t>
            </a:r>
            <a:b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 monomi che formano il polinomio si chiamano termini.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2000" dirty="0">
              <a:solidFill>
                <a:srgbClr val="006FA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definizione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un polinomio in forma normale non compaiono monomi simili tra loro.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2000" dirty="0">
              <a:solidFill>
                <a:srgbClr val="006FA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esempio − 9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+ 4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xy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−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+ 8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ha quattro termini, ma dopo aver sommato tra loro i due monomi simili in x ci accorgiamo che può essere scritto con solo tre termini: −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+ 4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xy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−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2000" dirty="0">
              <a:solidFill>
                <a:srgbClr val="006FA9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2000" dirty="0">
              <a:solidFill>
                <a:srgbClr val="006FA9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7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POLINOMI</a:t>
            </a:r>
            <a:endParaRPr sz="2000" b="1"/>
          </a:p>
        </p:txBody>
      </p:sp>
      <p:sp>
        <p:nvSpPr>
          <p:cNvPr id="233" name="Google Shape;233;p27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93;p14">
            <a:extLst>
              <a:ext uri="{FF2B5EF4-FFF2-40B4-BE49-F238E27FC236}">
                <a16:creationId xmlns:a16="http://schemas.microsoft.com/office/drawing/2014/main" id="{2DD11998-FBF3-7AA9-E5B3-066B65C4DABB}"/>
              </a:ext>
            </a:extLst>
          </p:cNvPr>
          <p:cNvSpPr txBox="1">
            <a:spLocks/>
          </p:cNvSpPr>
          <p:nvPr/>
        </p:nvSpPr>
        <p:spPr>
          <a:xfrm>
            <a:off x="838200" y="1423856"/>
            <a:ext cx="9764485" cy="4704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rgbClr val="FF0000"/>
              </a:buClr>
              <a:buSzPct val="120000"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 polinomio costituito da un solo termine è un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monomio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rgbClr val="FF0000"/>
              </a:buClr>
              <a:buSzPct val="120000"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 polinomio costituito da due termini si chiama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binomio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rgbClr val="FF0000"/>
              </a:buClr>
              <a:buSzPct val="120000"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 polinomio costituito da tre termini si chiama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trinomio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rgbClr val="FF0000"/>
              </a:buClr>
              <a:buSzPct val="120000"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 polinomio costituito da quattro termini si chiama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quadrinomio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Polinomi che hanno più addendi non hanno nomi specifici.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Una volta che abbiamo scritto un polinomio in forma normale possiamo determinare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suo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grado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definizione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</a:t>
            </a:r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grado di un polinomio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scritto in forma normale è il grado massimo tra quelli dei suoi termini.</a:t>
            </a:r>
            <a:b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</a:t>
            </a:r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grado di un polinomio rispetto a una lettera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è il grado massimo dei suoi termini rispetto </a:t>
            </a:r>
            <a:b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 quella lettera.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un polinomio, il termine di grado zero si chiama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termine noto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 numeri sono polinomi di grado zero.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8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PRIME OPERAZIONI TRA POLINOMI</a:t>
            </a:r>
            <a:endParaRPr sz="2000" b="1"/>
          </a:p>
        </p:txBody>
      </p:sp>
      <p:sp>
        <p:nvSpPr>
          <p:cNvPr id="243" name="Google Shape;243;p28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93;p14">
            <a:extLst>
              <a:ext uri="{FF2B5EF4-FFF2-40B4-BE49-F238E27FC236}">
                <a16:creationId xmlns:a16="http://schemas.microsoft.com/office/drawing/2014/main" id="{6C675415-B776-CA45-CB7A-6239E905E9F1}"/>
              </a:ext>
            </a:extLst>
          </p:cNvPr>
          <p:cNvSpPr txBox="1">
            <a:spLocks/>
          </p:cNvSpPr>
          <p:nvPr/>
        </p:nvSpPr>
        <p:spPr>
          <a:xfrm>
            <a:off x="838200" y="1423856"/>
            <a:ext cx="9764485" cy="4704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it-IT" sz="2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Somma di polinomi</a:t>
            </a:r>
          </a:p>
          <a:p>
            <a:pPr marL="0" indent="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definizione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L’</a:t>
            </a:r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opposto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di un polinomio è il polinomio con tutti i segni cambiati.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esempio, l’opposto di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sommare due polinomi si tolgono le parentesi, tenendo conto dei segni davanti a esse, poi si sommano i termini simili.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Come nel caso dei monomi togliamo le parentesi e quindi sommiamo i monomi simili.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davanti alla parentesi c’è un segno + si riscrive il polinomio così com’è: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E17B3E2B-AD07-9D7D-A1BE-2AA452CC96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2700" y="2709636"/>
            <a:ext cx="4813300" cy="393700"/>
          </a:xfrm>
          <a:prstGeom prst="rect">
            <a:avLst/>
          </a:prstGeom>
        </p:spPr>
      </p:pic>
      <p:pic>
        <p:nvPicPr>
          <p:cNvPr id="6" name="Immagine 5" descr="Immagine che contiene Carattere, testo, bianco, tipografia&#10;&#10;Descrizione generata automaticamente">
            <a:extLst>
              <a:ext uri="{FF2B5EF4-FFF2-40B4-BE49-F238E27FC236}">
                <a16:creationId xmlns:a16="http://schemas.microsoft.com/office/drawing/2014/main" id="{5408E0C0-CB66-3233-FC42-152E56C24E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2700" y="4667250"/>
            <a:ext cx="3517900" cy="8763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9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PRIME OPERAZIONI TRA POLINOMI</a:t>
            </a:r>
            <a:endParaRPr sz="2000" b="1"/>
          </a:p>
        </p:txBody>
      </p:sp>
      <p:sp>
        <p:nvSpPr>
          <p:cNvPr id="254" name="Google Shape;254;p29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93;p14">
            <a:extLst>
              <a:ext uri="{FF2B5EF4-FFF2-40B4-BE49-F238E27FC236}">
                <a16:creationId xmlns:a16="http://schemas.microsoft.com/office/drawing/2014/main" id="{2E4B3667-649F-2EE1-E514-78B05F5BC809}"/>
              </a:ext>
            </a:extLst>
          </p:cNvPr>
          <p:cNvSpPr txBox="1">
            <a:spLocks/>
          </p:cNvSpPr>
          <p:nvPr/>
        </p:nvSpPr>
        <p:spPr>
          <a:xfrm>
            <a:off x="838200" y="1423856"/>
            <a:ext cx="9764485" cy="4704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davanti alla parentesi c’è un segno − significa che stiamo prendendo l’opposto del polinomio, quindi cambiamo tutti i segni:</a:t>
            </a:r>
          </a:p>
        </p:txBody>
      </p:sp>
      <p:pic>
        <p:nvPicPr>
          <p:cNvPr id="4" name="Immagine 3" descr="Immagine che contiene Carattere, testo, calligrafia, tipografia&#10;&#10;Descrizione generata automaticamente">
            <a:extLst>
              <a:ext uri="{FF2B5EF4-FFF2-40B4-BE49-F238E27FC236}">
                <a16:creationId xmlns:a16="http://schemas.microsoft.com/office/drawing/2014/main" id="{B49B3EDF-2447-2ACA-02F0-9D6335D8D2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1842" y="2270579"/>
            <a:ext cx="2997200" cy="9017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30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PRIME OPERAZIONI TRA POLINOMI</a:t>
            </a:r>
            <a:endParaRPr sz="2000" b="1"/>
          </a:p>
        </p:txBody>
      </p:sp>
      <p:sp>
        <p:nvSpPr>
          <p:cNvPr id="264" name="Google Shape;264;p30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93;p14">
            <a:extLst>
              <a:ext uri="{FF2B5EF4-FFF2-40B4-BE49-F238E27FC236}">
                <a16:creationId xmlns:a16="http://schemas.microsoft.com/office/drawing/2014/main" id="{B15C042A-A94C-2DB1-DDC0-9AF542850E60}"/>
              </a:ext>
            </a:extLst>
          </p:cNvPr>
          <p:cNvSpPr txBox="1">
            <a:spLocks/>
          </p:cNvSpPr>
          <p:nvPr/>
        </p:nvSpPr>
        <p:spPr>
          <a:xfrm>
            <a:off x="838200" y="1423856"/>
            <a:ext cx="9764485" cy="4704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Prodotto di un polinomio per un monomio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Quando moltiplichiamo un polinomio per un monomio, se non possiamo dare la precedenza alle operazioni nella parentesi, usiamo la proprietà distributiva.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Infatti il polinomio è un’addizione moltiplicata per un fattore (il monomio).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moltiplicare un polinomio per un monomio si moltiplica ogni termine </a:t>
            </a:r>
            <a:b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del polinomio per il monomio.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nella parentesi si possono svolgere delle operazioni, è meglio eseguirle prima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 procedere con la moltiplicazione.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magine 3" descr="Immagine che contiene Carattere, testo, calligrafia, bianco&#10;&#10;Descrizione generata automaticamente">
            <a:extLst>
              <a:ext uri="{FF2B5EF4-FFF2-40B4-BE49-F238E27FC236}">
                <a16:creationId xmlns:a16="http://schemas.microsoft.com/office/drawing/2014/main" id="{9718C383-F3B9-C362-5AC3-88F42F9574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3450" y="2823935"/>
            <a:ext cx="2705100" cy="1079500"/>
          </a:xfrm>
          <a:prstGeom prst="rect">
            <a:avLst/>
          </a:prstGeom>
        </p:spPr>
      </p:pic>
      <p:pic>
        <p:nvPicPr>
          <p:cNvPr id="6" name="Immagine 5" descr="Immagine che contiene Carattere, bianco, testo, linea&#10;&#10;Descrizione generata automaticamente">
            <a:extLst>
              <a:ext uri="{FF2B5EF4-FFF2-40B4-BE49-F238E27FC236}">
                <a16:creationId xmlns:a16="http://schemas.microsoft.com/office/drawing/2014/main" id="{BB81932F-ADD2-F2F1-EDE3-809E6471BE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7750" y="4476201"/>
            <a:ext cx="247650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31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PRIME OPERAZIONI TRA POLINOMI</a:t>
            </a:r>
            <a:endParaRPr sz="2000" b="1"/>
          </a:p>
        </p:txBody>
      </p:sp>
      <p:sp>
        <p:nvSpPr>
          <p:cNvPr id="275" name="Google Shape;275;p31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93;p14">
            <a:extLst>
              <a:ext uri="{FF2B5EF4-FFF2-40B4-BE49-F238E27FC236}">
                <a16:creationId xmlns:a16="http://schemas.microsoft.com/office/drawing/2014/main" id="{68A0A1A3-A69D-CDD1-2A2D-41A331F12914}"/>
              </a:ext>
            </a:extLst>
          </p:cNvPr>
          <p:cNvSpPr txBox="1">
            <a:spLocks/>
          </p:cNvSpPr>
          <p:nvPr/>
        </p:nvSpPr>
        <p:spPr>
          <a:xfrm>
            <a:off x="838200" y="1423856"/>
            <a:ext cx="9764485" cy="4704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Raccogliere un termine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Mentre nel calcolo numerico il risultato (anche di una espressione lunga) è sempre un unico numero, nel calcolo letterale si trasforma un’espressione in un’altra, a seconda di quello che è più utile per proseguire.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 volte, per esempio, può essere utile “disfare” il prodotto di un polinomio per un monomio: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leggiamo questa uguaglianza al contrario possiamo “tornare indietro”.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farlo dobbiamo riconoscere che c è un fattore in comune tra </a:t>
            </a:r>
            <a:r>
              <a:rPr lang="it-IT" sz="2000" i="1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it-IT" sz="2000" i="1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bc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 possiamo scrivere: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94C16A0-8A2C-EB52-D21B-630B207EAF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6349" y="4732739"/>
            <a:ext cx="2095500" cy="31750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16014BBE-6099-6FDA-CE5F-037A696868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9350" y="3273995"/>
            <a:ext cx="2184400" cy="381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4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ESPRESSIONI LETTERALI</a:t>
            </a:r>
            <a:endParaRPr sz="2000" b="1"/>
          </a:p>
        </p:txBody>
      </p:sp>
      <p:sp>
        <p:nvSpPr>
          <p:cNvPr id="97" name="Google Shape;97;p14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93;p14">
            <a:extLst>
              <a:ext uri="{FF2B5EF4-FFF2-40B4-BE49-F238E27FC236}">
                <a16:creationId xmlns:a16="http://schemas.microsoft.com/office/drawing/2014/main" id="{8F3A2B2E-D36F-6A6E-7C74-623C1791A48C}"/>
              </a:ext>
            </a:extLst>
          </p:cNvPr>
          <p:cNvSpPr txBox="1">
            <a:spLocks/>
          </p:cNvSpPr>
          <p:nvPr/>
        </p:nvSpPr>
        <p:spPr>
          <a:xfrm>
            <a:off x="838200" y="1423856"/>
            <a:ext cx="10537371" cy="4704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 proprietà e i teoremi matematici sono validi per qualsiasi numero, quindi si possono scrivere usando le lettere al posto dei numeri. Spesso sono uguaglianze tra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espressioni letterali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b="1" i="1" baseline="30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⋅ </a:t>
            </a:r>
            <a:r>
              <a:rPr lang="it-IT" sz="2000" b="1" i="1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b="1" i="1" baseline="300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b="1" i="1" baseline="30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b="1" i="1" baseline="30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+ m</a:t>
            </a:r>
          </a:p>
          <a:p>
            <a:pPr marL="0" indent="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definizione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Un’espressione letterale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è una scrittura formata da numeri, lettere e segni </a:t>
            </a:r>
            <a:b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 operazione.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segno di moltiplicazione si può anche non scrivere. Per esempio 2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significa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⋅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ab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significa a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⋅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b.</a:t>
            </a:r>
          </a:p>
          <a:p>
            <a:pPr marL="0" indent="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definizione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 lettere in un’espressione letterale rappresentano numeri reali qualsiasi </a:t>
            </a:r>
            <a:b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 si chiamano </a:t>
            </a:r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variabili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Ci sono diversi tipi di numeri:</a:t>
            </a:r>
            <a:r>
              <a:rPr lang="it-IT" sz="1400" i="1" dirty="0">
                <a:effectLst/>
                <a:latin typeface="Helvetica" pitchFamily="2" charset="0"/>
              </a:rPr>
              <a:t> 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rgbClr val="FF0000"/>
              </a:buClr>
              <a:buSzPct val="150000"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        sono numeri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espliciti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fissi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rgbClr val="FF0000"/>
              </a:buClr>
              <a:buSzPct val="150000"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                 sono numeri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impliciti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(perché il loro valore non è immediatamente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visibile) e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fissi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A90D0B7F-52C0-FC3A-3934-01AB4A074B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8231" y="5440466"/>
            <a:ext cx="952500" cy="41910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87955C9B-CCC3-FC8E-251F-026B9298A0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3801" y="5142044"/>
            <a:ext cx="1117600" cy="2921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32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PRODOTTO, POTENZA E DIVISIONI TRA POLINOMI</a:t>
            </a:r>
            <a:endParaRPr sz="2000" b="1"/>
          </a:p>
        </p:txBody>
      </p:sp>
      <p:sp>
        <p:nvSpPr>
          <p:cNvPr id="285" name="Google Shape;285;p32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93;p14">
            <a:extLst>
              <a:ext uri="{FF2B5EF4-FFF2-40B4-BE49-F238E27FC236}">
                <a16:creationId xmlns:a16="http://schemas.microsoft.com/office/drawing/2014/main" id="{84E55052-FC5D-6A1E-00FA-D3167C564E66}"/>
              </a:ext>
            </a:extLst>
          </p:cNvPr>
          <p:cNvSpPr txBox="1">
            <a:spLocks/>
          </p:cNvSpPr>
          <p:nvPr/>
        </p:nvSpPr>
        <p:spPr>
          <a:xfrm>
            <a:off x="838200" y="1423856"/>
            <a:ext cx="9764485" cy="953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Prodotto di due polinomi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Nella moltiplicazione di due polinomi usiamo due volte la proprietà distributiva.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0C76B36-08EF-E0A9-F8CC-31CD96098E08}"/>
              </a:ext>
            </a:extLst>
          </p:cNvPr>
          <p:cNvSpPr txBox="1"/>
          <p:nvPr/>
        </p:nvSpPr>
        <p:spPr>
          <a:xfrm>
            <a:off x="5018316" y="2416037"/>
            <a:ext cx="5802084" cy="17338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Prima consideriamo (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 come un unico blocco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 applichiamo la proprietà distributiva su (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 .</a:t>
            </a:r>
          </a:p>
          <a:p>
            <a:pPr>
              <a:spcAft>
                <a:spcPts val="400"/>
              </a:spcAft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Poi applichiamo la proprietà distributiva in entrambe le moltiplicazioni di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per un monomio.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9759358-1F52-6393-8EFE-D40901DA8549}"/>
              </a:ext>
            </a:extLst>
          </p:cNvPr>
          <p:cNvSpPr txBox="1"/>
          <p:nvPr/>
        </p:nvSpPr>
        <p:spPr>
          <a:xfrm>
            <a:off x="838199" y="4480507"/>
            <a:ext cx="950322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Osservando l’ultimo passaggio vedi che i termini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del primo polinomio sono stati moltiplicati per i termini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del secondo.</a:t>
            </a:r>
          </a:p>
        </p:txBody>
      </p:sp>
      <p:pic>
        <p:nvPicPr>
          <p:cNvPr id="8" name="Immagine 7" descr="Immagine che contiene Carattere, diagramma, testo, design&#10;&#10;Descrizione generata automaticamente">
            <a:extLst>
              <a:ext uri="{FF2B5EF4-FFF2-40B4-BE49-F238E27FC236}">
                <a16:creationId xmlns:a16="http://schemas.microsoft.com/office/drawing/2014/main" id="{47EB8B9A-5DCA-82C2-F13B-A453E2FA86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9315" y="2377494"/>
            <a:ext cx="2603500" cy="19685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33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PRODOTTO, POTENZA E DIVISIONI TRA POLINOMI</a:t>
            </a:r>
            <a:endParaRPr sz="2000" b="1"/>
          </a:p>
        </p:txBody>
      </p:sp>
      <p:sp>
        <p:nvSpPr>
          <p:cNvPr id="295" name="Google Shape;295;p33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F6804AD-70A0-9D47-6023-434C699661DD}"/>
              </a:ext>
            </a:extLst>
          </p:cNvPr>
          <p:cNvSpPr txBox="1"/>
          <p:nvPr/>
        </p:nvSpPr>
        <p:spPr>
          <a:xfrm>
            <a:off x="838200" y="1423856"/>
            <a:ext cx="9525000" cy="39908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</a:t>
            </a:r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moltiplicare due polinomi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 moltiplica ogni termine del primo polinomio per ogni termine del secondo.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esempio:</a:t>
            </a:r>
          </a:p>
          <a:p>
            <a:pPr>
              <a:spcAft>
                <a:spcPts val="400"/>
              </a:spcAft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400"/>
              </a:spcAft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400"/>
              </a:spcAft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400"/>
              </a:spcAft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400"/>
              </a:spcAft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si moltiplicano due binomi, si devono fare quattro moltiplicazioni; se si moltiplicano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 trinomio per un binomio, occorrono sei moltiplicazioni e così via.</a:t>
            </a:r>
            <a:endParaRPr lang="it-IT" sz="2000" dirty="0">
              <a:solidFill>
                <a:srgbClr val="006FA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400"/>
              </a:spcAft>
            </a:pPr>
            <a:endParaRPr lang="it-IT" sz="2000" dirty="0">
              <a:solidFill>
                <a:srgbClr val="006FA9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Immagine 7" descr="Immagine che contiene testo, Carattere, calligrafia, bianco&#10;&#10;Descrizione generata automaticamente">
            <a:extLst>
              <a:ext uri="{FF2B5EF4-FFF2-40B4-BE49-F238E27FC236}">
                <a16:creationId xmlns:a16="http://schemas.microsoft.com/office/drawing/2014/main" id="{BE3143D7-624A-5400-676B-B2FBB3F2FC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3700" y="2472544"/>
            <a:ext cx="3784600" cy="16256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34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PRIME OPERAZIONI TRA POLINOMI</a:t>
            </a:r>
            <a:endParaRPr sz="2000" b="1"/>
          </a:p>
        </p:txBody>
      </p:sp>
      <p:sp>
        <p:nvSpPr>
          <p:cNvPr id="306" name="Google Shape;306;p34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414AB96-A84E-D925-471E-97C24036A3F4}"/>
              </a:ext>
            </a:extLst>
          </p:cNvPr>
          <p:cNvSpPr txBox="1"/>
          <p:nvPr/>
        </p:nvSpPr>
        <p:spPr>
          <a:xfrm>
            <a:off x="838200" y="1423856"/>
            <a:ext cx="9525000" cy="10977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Potenza di un polinomio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calcolare la potenza (con esponente positivo) di un polinomio ci si basa sulla definizione come prodotto ripetuto e si usa la moltiplicazione di polinomi.</a:t>
            </a:r>
          </a:p>
        </p:txBody>
      </p:sp>
      <p:pic>
        <p:nvPicPr>
          <p:cNvPr id="4" name="Immagine 3" descr="Immagine che contiene testo, Carattere, bianco, linea&#10;&#10;Descrizione generata automaticamente">
            <a:extLst>
              <a:ext uri="{FF2B5EF4-FFF2-40B4-BE49-F238E27FC236}">
                <a16:creationId xmlns:a16="http://schemas.microsoft.com/office/drawing/2014/main" id="{2726AB28-3E3A-1CA8-00B4-4CF7D08922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0" y="2748350"/>
            <a:ext cx="4876800" cy="1016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35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PRIME OPERAZIONI TRA POLINOMI</a:t>
            </a:r>
            <a:endParaRPr sz="2000" b="1"/>
          </a:p>
        </p:txBody>
      </p:sp>
      <p:sp>
        <p:nvSpPr>
          <p:cNvPr id="316" name="Google Shape;316;p35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84EFCC9-C216-6530-2C4B-F1C216C566FE}"/>
              </a:ext>
            </a:extLst>
          </p:cNvPr>
          <p:cNvSpPr txBox="1"/>
          <p:nvPr/>
        </p:nvSpPr>
        <p:spPr>
          <a:xfrm>
            <a:off x="838200" y="1423856"/>
            <a:ext cx="9525000" cy="29443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Divisione di un polinomio per un monomio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Abbiamo visto che un monomio è divisibile per un altro monomio se nel primo compaiono tutte le lettere del secondo con esponenti maggiori o uguali.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tutti i termini di un polinomio sono divisibili per un monomio, allora anche il polinomio lo è.</a:t>
            </a:r>
          </a:p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dividere un </a:t>
            </a:r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polinomio per un monomio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 divide ogni termine del polinomio per il monomio.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esempio:</a:t>
            </a:r>
          </a:p>
        </p:txBody>
      </p:sp>
      <p:pic>
        <p:nvPicPr>
          <p:cNvPr id="4" name="Immagine 3" descr="Immagine che contiene testo, Carattere, bianco, linea&#10;&#10;Descrizione generata automaticamente">
            <a:extLst>
              <a:ext uri="{FF2B5EF4-FFF2-40B4-BE49-F238E27FC236}">
                <a16:creationId xmlns:a16="http://schemas.microsoft.com/office/drawing/2014/main" id="{D3E0E700-389E-897C-34E3-BBDE455A68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3733" y="4368252"/>
            <a:ext cx="3416300" cy="13335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5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ESPRESSIONI LETTERALI</a:t>
            </a:r>
            <a:endParaRPr sz="2000" b="1"/>
          </a:p>
        </p:txBody>
      </p:sp>
      <p:sp>
        <p:nvSpPr>
          <p:cNvPr id="107" name="Google Shape;107;p15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93;p14">
            <a:extLst>
              <a:ext uri="{FF2B5EF4-FFF2-40B4-BE49-F238E27FC236}">
                <a16:creationId xmlns:a16="http://schemas.microsoft.com/office/drawing/2014/main" id="{FB64AD1E-9780-6596-225E-0F14A51CA33F}"/>
              </a:ext>
            </a:extLst>
          </p:cNvPr>
          <p:cNvSpPr txBox="1">
            <a:spLocks/>
          </p:cNvSpPr>
          <p:nvPr/>
        </p:nvSpPr>
        <p:spPr>
          <a:xfrm>
            <a:off x="838200" y="1423856"/>
            <a:ext cx="10537371" cy="4704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 lettere rappresentano numeri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impliciti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variabili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Di solito una lettera rappresenta un numero reale qualsiasi, a meno che non si dica altrimenti.</a:t>
            </a:r>
          </a:p>
          <a:p>
            <a:pPr marL="0" indent="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definizione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Calcolare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significa trasformare un’espressione in un’altra equivalente.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calcolare un’espressione letterale si usano le stesse regole utilizzate nelle operazioni con i numeri espliciti, per esempio le proprietà delle operazioni.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Teniamo però conto che dobbiamo operare con numeri impliciti, di cui non conosciamo il valore. Non sempre dai calcoli si ottiene come risultato un numero come con i numeri espliciti. Più spesso troviamo ancora un’espressione letterale. Vedremo più avanti come si fa.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 può inoltre decidere di vedere quanto vale l’espressione letterale attribuendo valori numerici alle variabili.</a:t>
            </a:r>
          </a:p>
          <a:p>
            <a:pPr marL="0" indent="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definizione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Tutte le volte che in un’espressione compare una specifica lettera, questa rappresenta sempre lo stesso </a:t>
            </a:r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valore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6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ESPRESSIONI LETTERALI</a:t>
            </a:r>
            <a:endParaRPr sz="2000" b="1"/>
          </a:p>
        </p:txBody>
      </p:sp>
      <p:sp>
        <p:nvSpPr>
          <p:cNvPr id="119" name="Google Shape;119;p16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93;p14">
            <a:extLst>
              <a:ext uri="{FF2B5EF4-FFF2-40B4-BE49-F238E27FC236}">
                <a16:creationId xmlns:a16="http://schemas.microsoft.com/office/drawing/2014/main" id="{038AA2B1-BC32-4921-82DF-7AB9E033CEA1}"/>
              </a:ext>
            </a:extLst>
          </p:cNvPr>
          <p:cNvSpPr txBox="1">
            <a:spLocks/>
          </p:cNvSpPr>
          <p:nvPr/>
        </p:nvSpPr>
        <p:spPr>
          <a:xfrm>
            <a:off x="838200" y="1423856"/>
            <a:ext cx="10537371" cy="4704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Consideriamo l’espressione 1 + </a:t>
            </a:r>
            <a:r>
              <a:rPr lang="it-IT" sz="2000" b="1" i="1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+ 3 </a:t>
            </a:r>
            <a:r>
              <a:rPr lang="it-IT" sz="2000" b="1" i="1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baseline="30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− </a:t>
            </a:r>
            <a:r>
              <a:rPr lang="it-IT" sz="2000" b="1" i="1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baseline="30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trovarne il valore in corrispondenza di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2, scriviamo il numero 2 al posto di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tutte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le lettere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 + </a:t>
            </a:r>
            <a:r>
              <a:rPr lang="it-IT" sz="2000" b="1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+ 3 ⋅ </a:t>
            </a:r>
            <a:r>
              <a:rPr lang="it-IT" sz="2000" b="1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baseline="30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− </a:t>
            </a:r>
            <a:r>
              <a:rPr lang="it-IT" sz="2000" b="1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baseline="30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7</a:t>
            </a:r>
          </a:p>
          <a:p>
            <a:pPr marL="0" indent="0">
              <a:lnSpc>
                <a:spcPct val="100000"/>
              </a:lnSpc>
              <a:spcBef>
                <a:spcPts val="800"/>
              </a:spcBef>
              <a:spcAft>
                <a:spcPts val="4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Un’espressione letterale può contenere anche due lettere: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b="1" i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it-IT" sz="2000" b="1" i="1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it-IT" sz="2000" b="1" i="1" dirty="0" err="1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b="1" i="1" dirty="0" err="1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baseline="30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− </a:t>
            </a:r>
            <a:r>
              <a:rPr lang="it-IT" sz="2000" b="1" i="1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baseline="30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  <a:p>
            <a:pPr marL="0" indent="0">
              <a:lnSpc>
                <a:spcPct val="100000"/>
              </a:lnSpc>
              <a:spcBef>
                <a:spcPts val="800"/>
              </a:spcBef>
              <a:spcAft>
                <a:spcPts val="4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valore numerico in corrispondenza di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− 1 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3 è: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+ ( 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− </a:t>
            </a:r>
            <a:r>
              <a:rPr lang="it-IT" sz="2000" b="1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 + </a:t>
            </a:r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⋅ ( 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− </a:t>
            </a:r>
            <a:r>
              <a:rPr lang="it-IT" sz="2000" b="1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it-IT" sz="2000" baseline="30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− ( 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− </a:t>
            </a:r>
            <a:r>
              <a:rPr lang="it-IT" sz="2000" b="1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it-IT" sz="2000" baseline="30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7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MONOMI</a:t>
            </a:r>
            <a:endParaRPr sz="2000" b="1"/>
          </a:p>
        </p:txBody>
      </p:sp>
      <p:sp>
        <p:nvSpPr>
          <p:cNvPr id="129" name="Google Shape;129;p17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93;p14">
            <a:extLst>
              <a:ext uri="{FF2B5EF4-FFF2-40B4-BE49-F238E27FC236}">
                <a16:creationId xmlns:a16="http://schemas.microsoft.com/office/drawing/2014/main" id="{95D2EF31-E44E-8535-0B37-7DBAE60BA4FD}"/>
              </a:ext>
            </a:extLst>
          </p:cNvPr>
          <p:cNvSpPr txBox="1">
            <a:spLocks/>
          </p:cNvSpPr>
          <p:nvPr/>
        </p:nvSpPr>
        <p:spPr>
          <a:xfrm>
            <a:off x="838200" y="1423856"/>
            <a:ext cx="10537371" cy="4704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Tra tutte le espressioni letterali, in alcune sono presenti solo operazioni di moltiplicazione o elevamento a potenza, ma non di addizione algebrica né di radice quadrata o di divisione.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2000" b="1" dirty="0">
              <a:solidFill>
                <a:srgbClr val="FF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20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2000" b="1" dirty="0">
              <a:solidFill>
                <a:srgbClr val="FF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definizione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 chiama </a:t>
            </a:r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monomio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un’espressione letterale costituita da un solo numero oppure da un numero moltiplicato per una o più lettere (o potenze di lettere con esponente positivo).</a:t>
            </a:r>
            <a:b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numero è il </a:t>
            </a:r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coefficiente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le lettere formano la </a:t>
            </a:r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parte letterale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magine 3" descr="Immagine che contiene Carattere, testo, linea, diagramma&#10;&#10;Descrizione generata automaticamente">
            <a:extLst>
              <a:ext uri="{FF2B5EF4-FFF2-40B4-BE49-F238E27FC236}">
                <a16:creationId xmlns:a16="http://schemas.microsoft.com/office/drawing/2014/main" id="{4E99B5E0-03CF-E701-DC72-97E152F81E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7150" y="4421414"/>
            <a:ext cx="1917700" cy="134620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E72755D9-0243-42BD-202A-BAA14E3F45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8050" y="2401935"/>
            <a:ext cx="2755900" cy="5207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8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MONOMI</a:t>
            </a:r>
            <a:endParaRPr sz="2000" b="1"/>
          </a:p>
        </p:txBody>
      </p:sp>
      <p:sp>
        <p:nvSpPr>
          <p:cNvPr id="139" name="Google Shape;139;p18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93;p14">
            <a:extLst>
              <a:ext uri="{FF2B5EF4-FFF2-40B4-BE49-F238E27FC236}">
                <a16:creationId xmlns:a16="http://schemas.microsoft.com/office/drawing/2014/main" id="{F8E16D27-C6B4-A6A8-F5CB-D278303CC71B}"/>
              </a:ext>
            </a:extLst>
          </p:cNvPr>
          <p:cNvSpPr txBox="1">
            <a:spLocks/>
          </p:cNvSpPr>
          <p:nvPr/>
        </p:nvSpPr>
        <p:spPr>
          <a:xfrm>
            <a:off x="838201" y="1423856"/>
            <a:ext cx="9753600" cy="4704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Sono monomi: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Non sono monomi: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Nell’esempio notiamo che         non si considera come divisione perché è un numero fisso, anche se implicito. Lo stesso vale          che rappresenta un numero reale fisso e la radice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non opera sulla variabile.</a:t>
            </a:r>
          </a:p>
        </p:txBody>
      </p:sp>
      <p:pic>
        <p:nvPicPr>
          <p:cNvPr id="5" name="Google Shape;143;p18">
            <a:extLst>
              <a:ext uri="{FF2B5EF4-FFF2-40B4-BE49-F238E27FC236}">
                <a16:creationId xmlns:a16="http://schemas.microsoft.com/office/drawing/2014/main" id="{D3DB8029-AB4B-A693-47EB-FF435F9A555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14678" b="69363"/>
          <a:stretch/>
        </p:blipFill>
        <p:spPr>
          <a:xfrm>
            <a:off x="748210" y="1850573"/>
            <a:ext cx="7147731" cy="402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43;p18">
            <a:extLst>
              <a:ext uri="{FF2B5EF4-FFF2-40B4-BE49-F238E27FC236}">
                <a16:creationId xmlns:a16="http://schemas.microsoft.com/office/drawing/2014/main" id="{856B8DB1-F32C-795D-9300-673C64054B8B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41368" b="42673"/>
          <a:stretch/>
        </p:blipFill>
        <p:spPr>
          <a:xfrm>
            <a:off x="748209" y="2939140"/>
            <a:ext cx="7147731" cy="402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4C0EA11D-ABC0-89C3-B613-2B1CEC4C74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7532" y="4147453"/>
            <a:ext cx="393700" cy="355600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7BFC6B8B-0AB5-D0BC-75F6-D019556565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59199" y="3655781"/>
            <a:ext cx="254000" cy="4699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9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MONOMI</a:t>
            </a:r>
            <a:endParaRPr sz="2000" b="1"/>
          </a:p>
        </p:txBody>
      </p:sp>
      <p:sp>
        <p:nvSpPr>
          <p:cNvPr id="149" name="Google Shape;149;p19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93;p14">
            <a:extLst>
              <a:ext uri="{FF2B5EF4-FFF2-40B4-BE49-F238E27FC236}">
                <a16:creationId xmlns:a16="http://schemas.microsoft.com/office/drawing/2014/main" id="{C622DA89-3C5F-5B34-EB18-98C1AB3CC7BD}"/>
              </a:ext>
            </a:extLst>
          </p:cNvPr>
          <p:cNvSpPr txBox="1">
            <a:spLocks/>
          </p:cNvSpPr>
          <p:nvPr/>
        </p:nvSpPr>
        <p:spPr>
          <a:xfrm>
            <a:off x="838201" y="1423856"/>
            <a:ext cx="9753600" cy="4704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Monomi particolari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Quando scriviamo un monomio: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rgbClr val="FF0000"/>
              </a:buClr>
              <a:buSzPct val="120000"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il segno è positivo, possiamo sottintenderlo;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rgbClr val="FF0000"/>
              </a:buClr>
              <a:buSzPct val="120000"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il coefficiente è 1, possiamo sottintenderlo;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rgbClr val="FF0000"/>
              </a:buClr>
              <a:buSzPct val="120000"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il coefficiente è − 1, sottintendiamo il numero 1 e scriviamo solo il segno meno.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magine 3" descr="Immagine che contiene testo, Carattere, bianco, design&#10;&#10;Descrizione generata automaticamente">
            <a:extLst>
              <a:ext uri="{FF2B5EF4-FFF2-40B4-BE49-F238E27FC236}">
                <a16:creationId xmlns:a16="http://schemas.microsoft.com/office/drawing/2014/main" id="{85E1A41E-B169-9870-62A4-95E1AABC1D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7101" y="4518710"/>
            <a:ext cx="2095500" cy="1511300"/>
          </a:xfrm>
          <a:prstGeom prst="rect">
            <a:avLst/>
          </a:prstGeom>
        </p:spPr>
      </p:pic>
      <p:pic>
        <p:nvPicPr>
          <p:cNvPr id="6" name="Immagine 5" descr="Immagine che contiene Carattere, testo, bianco, design&#10;&#10;Descrizione generata automaticamente">
            <a:extLst>
              <a:ext uri="{FF2B5EF4-FFF2-40B4-BE49-F238E27FC236}">
                <a16:creationId xmlns:a16="http://schemas.microsoft.com/office/drawing/2014/main" id="{B3091476-6B19-739C-5FCF-A656CF7D94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7101" y="2884714"/>
            <a:ext cx="1955800" cy="12192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0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MONOMI</a:t>
            </a:r>
            <a:endParaRPr sz="2000" b="1"/>
          </a:p>
        </p:txBody>
      </p:sp>
      <p:sp>
        <p:nvSpPr>
          <p:cNvPr id="159" name="Google Shape;159;p20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93;p14">
            <a:extLst>
              <a:ext uri="{FF2B5EF4-FFF2-40B4-BE49-F238E27FC236}">
                <a16:creationId xmlns:a16="http://schemas.microsoft.com/office/drawing/2014/main" id="{C7967B43-CA1B-FA74-4589-582BF06D446E}"/>
              </a:ext>
            </a:extLst>
          </p:cNvPr>
          <p:cNvSpPr txBox="1">
            <a:spLocks/>
          </p:cNvSpPr>
          <p:nvPr/>
        </p:nvSpPr>
        <p:spPr>
          <a:xfrm>
            <a:off x="838201" y="1423856"/>
            <a:ext cx="9753600" cy="3496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un monomio è solo numerico, possiamo immaginare che abbia la parte letterale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elevata a zero.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2000" dirty="0">
              <a:solidFill>
                <a:srgbClr val="E74415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2000" dirty="0">
              <a:solidFill>
                <a:srgbClr val="E74415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Grado di un monomio</a:t>
            </a:r>
            <a:endParaRPr lang="it-IT" sz="2200" b="1" dirty="0">
              <a:solidFill>
                <a:srgbClr val="FF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800"/>
              </a:spcBef>
              <a:spcAft>
                <a:spcPts val="400"/>
              </a:spcAft>
              <a:buNone/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definizione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grado di un monomio è la somma degli esponenti di tutte le sue lettere. </a:t>
            </a:r>
            <a:b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grado di un monomio rispetto a una lettera è l’esponente di quella lettera. </a:t>
            </a:r>
            <a:b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 monomio numerico ha grado 0.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1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MONOMI SIMILI E SOMMA DI MONOMI</a:t>
            </a:r>
            <a:endParaRPr sz="2000" b="1"/>
          </a:p>
        </p:txBody>
      </p:sp>
      <p:sp>
        <p:nvSpPr>
          <p:cNvPr id="170" name="Google Shape;170;p21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FDCD259E-22FD-027A-253F-D9D523286F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1501" y="2642153"/>
            <a:ext cx="2667000" cy="482600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533EF6AD-F88D-790B-5338-996E3C1BC8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8351" y="3276571"/>
            <a:ext cx="2273300" cy="444500"/>
          </a:xfrm>
          <a:prstGeom prst="rect">
            <a:avLst/>
          </a:prstGeom>
        </p:spPr>
      </p:pic>
      <p:sp>
        <p:nvSpPr>
          <p:cNvPr id="2" name="Google Shape;93;p14">
            <a:extLst>
              <a:ext uri="{FF2B5EF4-FFF2-40B4-BE49-F238E27FC236}">
                <a16:creationId xmlns:a16="http://schemas.microsoft.com/office/drawing/2014/main" id="{3702DB34-174E-C384-F96A-4B057738500B}"/>
              </a:ext>
            </a:extLst>
          </p:cNvPr>
          <p:cNvSpPr txBox="1">
            <a:spLocks/>
          </p:cNvSpPr>
          <p:nvPr/>
        </p:nvSpPr>
        <p:spPr>
          <a:xfrm>
            <a:off x="838200" y="1423856"/>
            <a:ext cx="9764485" cy="4704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Monomi simili</a:t>
            </a:r>
          </a:p>
          <a:p>
            <a:pPr marL="50800" indent="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lang="it-IT" sz="19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definizione</a:t>
            </a:r>
            <a:r>
              <a:rPr lang="it-IT" sz="19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9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Due monomi che hanno la stessa parte letterale sono simili.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19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Due monomi simili hanno lo stesso grado: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19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19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Due monomi simili che hanno lo stesso coefficiente sono </a:t>
            </a:r>
            <a:r>
              <a:rPr lang="it-IT" sz="19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uguali</a:t>
            </a:r>
            <a:r>
              <a:rPr lang="it-IT" sz="19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I monomi: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19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19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non sono simili, perché non basta che abbiano le stesse lettere, ma anche gli esponenti devono essere uguali.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</a:pPr>
            <a:r>
              <a:rPr lang="it-IT" sz="19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Due monomi simili che hanno coefficiente opposto sono opposti.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it-IT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800" indent="0">
              <a:lnSpc>
                <a:spcPct val="100000"/>
              </a:lnSpc>
              <a:spcAft>
                <a:spcPts val="400"/>
              </a:spcAft>
              <a:buNone/>
            </a:pPr>
            <a:r>
              <a:rPr lang="it-IT" sz="19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Attenzione! Non ha senso parlare di segno di un monomio.</a:t>
            </a:r>
            <a:br>
              <a:rPr lang="it-IT" sz="19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19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Non è vero che il monomio − 3</a:t>
            </a:r>
            <a:r>
              <a:rPr lang="it-IT" sz="19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ab</a:t>
            </a:r>
            <a:r>
              <a:rPr lang="it-IT" sz="1900" baseline="30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4</a:t>
            </a:r>
            <a:r>
              <a:rPr lang="it-IT" sz="19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9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it-IT" sz="1900" baseline="30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2</a:t>
            </a:r>
            <a:r>
              <a:rPr lang="it-IT" sz="19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è negativo e il monomio 3</a:t>
            </a:r>
            <a:r>
              <a:rPr lang="it-IT" sz="19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ab</a:t>
            </a:r>
            <a:r>
              <a:rPr lang="it-IT" sz="1900" baseline="30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4</a:t>
            </a:r>
            <a:r>
              <a:rPr lang="it-IT" sz="19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9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it-IT" sz="1900" baseline="30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2</a:t>
            </a:r>
            <a:r>
              <a:rPr lang="it-IT" sz="19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è positivo, </a:t>
            </a:r>
            <a:br>
              <a:rPr lang="it-IT" sz="19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19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perché il segno della parte letterale dipende da quello delle lettere, e cambia a seconda </a:t>
            </a:r>
            <a:br>
              <a:rPr lang="it-IT" sz="19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19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dei valori che si assumono.</a:t>
            </a: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251C0655-106B-436D-9FC2-ACD49AA2C5B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73733" y="4792992"/>
            <a:ext cx="2806700" cy="317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1804</Words>
  <Application>Microsoft Macintosh PowerPoint</Application>
  <PresentationFormat>Widescreen</PresentationFormat>
  <Paragraphs>166</Paragraphs>
  <Slides>23</Slides>
  <Notes>23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7" baseType="lpstr">
      <vt:lpstr>Arial</vt:lpstr>
      <vt:lpstr>Calibri</vt:lpstr>
      <vt:lpstr>Helvetica</vt:lpstr>
      <vt:lpstr>Tema di Office</vt:lpstr>
      <vt:lpstr>Presentazione standard di PowerPoint</vt:lpstr>
      <vt:lpstr>ESPRESSIONI LETTERALI</vt:lpstr>
      <vt:lpstr>ESPRESSIONI LETTERALI</vt:lpstr>
      <vt:lpstr>ESPRESSIONI LETTERALI</vt:lpstr>
      <vt:lpstr>MONOMI</vt:lpstr>
      <vt:lpstr>MONOMI</vt:lpstr>
      <vt:lpstr>MONOMI</vt:lpstr>
      <vt:lpstr>MONOMI</vt:lpstr>
      <vt:lpstr>MONOMI SIMILI E SOMMA DI MONOMI</vt:lpstr>
      <vt:lpstr>MONOMI SIMILI E SOMMA DI MONOMI</vt:lpstr>
      <vt:lpstr>PRODOTTO, POTENZA E DIVISIONE DI MONOMI</vt:lpstr>
      <vt:lpstr>PRODOTTO, POTENZA E DIVISIONE DI MONOMI</vt:lpstr>
      <vt:lpstr>PRODOTTO, POTENZA E DIVISIONE DI MONOMI</vt:lpstr>
      <vt:lpstr>POLINOMI</vt:lpstr>
      <vt:lpstr>POLINOMI</vt:lpstr>
      <vt:lpstr>PRIME OPERAZIONI TRA POLINOMI</vt:lpstr>
      <vt:lpstr>PRIME OPERAZIONI TRA POLINOMI</vt:lpstr>
      <vt:lpstr>PRIME OPERAZIONI TRA POLINOMI</vt:lpstr>
      <vt:lpstr>PRIME OPERAZIONI TRA POLINOMI</vt:lpstr>
      <vt:lpstr>PRODOTTO, POTENZA E DIVISIONI TRA POLINOMI</vt:lpstr>
      <vt:lpstr>PRODOTTO, POTENZA E DIVISIONI TRA POLINOMI</vt:lpstr>
      <vt:lpstr>PRIME OPERAZIONI TRA POLINOMI</vt:lpstr>
      <vt:lpstr>PRIME OPERAZIONI TRA POLINOMI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cp:lastModifiedBy>Martina Beccherle</cp:lastModifiedBy>
  <cp:revision>76</cp:revision>
  <dcterms:modified xsi:type="dcterms:W3CDTF">2024-03-21T08:47:21Z</dcterms:modified>
</cp:coreProperties>
</file>