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04" y="176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elettronico, fotocamera&#10;&#10;Descrizione generata automaticamente">
            <a:extLst>
              <a:ext uri="{FF2B5EF4-FFF2-40B4-BE49-F238E27FC236}">
                <a16:creationId xmlns:a16="http://schemas.microsoft.com/office/drawing/2014/main" id="{AD0C4102-B676-5646-730D-31CA6B4F28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713" y="0"/>
            <a:ext cx="11380574" cy="6858000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9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I MEZZI DI COMUNICAZIONE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6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LA FOTOGRAFIA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Com’è fatta la macchina fotografica?</a:t>
            </a:r>
            <a:endParaRPr lang="it-IT" sz="5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C0B60-F83F-A7D7-4510-B830127B715C}"/>
              </a:ext>
            </a:extLst>
          </p:cNvPr>
          <p:cNvSpPr txBox="1"/>
          <p:nvPr/>
        </p:nvSpPr>
        <p:spPr>
          <a:xfrm>
            <a:off x="1151403" y="1397815"/>
            <a:ext cx="7677287" cy="449848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capacità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catturare la luce e di tradurla in un’immagine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ciò che permette alla macchina fotografica, allo smartphone e al tablet di fare fotografie. Tutti gli strumenti in grado di fare fotografie hanno degli elementi comuni.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sensore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il “cuore” della macchina fotografica: si tratta di una superficie, ricoperta da diodi fotosensibili, che, quando sono esposti alla luce, generano impulsi elettrici.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Questi impulsi sono trasmessi al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processore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che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 trasforma in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pixel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l’unità più piccola di cui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sono composte 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immagini digitali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otturatore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è “la finestra” della macchina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fotografica, e può essere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meccanico </a:t>
            </a:r>
            <a:b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elettronico.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obiettivo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un sistema di lenti che,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facendo convergere i raggi luminosi sul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sensore, permette a quest’ultimo di recepirli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nel modo corretto.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210F8A41-C459-07AA-4C63-F8E8148917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4259" y="1511300"/>
            <a:ext cx="1981200" cy="3771900"/>
          </a:xfrm>
          <a:prstGeom prst="rect">
            <a:avLst/>
          </a:prstGeom>
        </p:spPr>
      </p:pic>
      <p:pic>
        <p:nvPicPr>
          <p:cNvPr id="8" name="Immagine 7" descr="Immagine che contiene testo, elettronico&#10;&#10;Descrizione generata automaticamente">
            <a:extLst>
              <a:ext uri="{FF2B5EF4-FFF2-40B4-BE49-F238E27FC236}">
                <a16:creationId xmlns:a16="http://schemas.microsoft.com/office/drawing/2014/main" id="{5CB4779F-81B9-87FD-2EE3-A72AA10091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1748" y="3345634"/>
            <a:ext cx="4050624" cy="313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A368FEA-73A8-6FE1-93AC-2606FE1CC889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si distinguono </a:t>
            </a:r>
            <a:br>
              <a:rPr lang="it-IT" sz="5000" b="1" dirty="0"/>
            </a:br>
            <a:r>
              <a:rPr lang="it-IT" sz="5000" b="1" dirty="0"/>
              <a:t>i diversi tipi di obiettivi?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BE5BE37-7027-E2EF-7C6C-D9434C199A9B}"/>
              </a:ext>
            </a:extLst>
          </p:cNvPr>
          <p:cNvSpPr txBox="1"/>
          <p:nvPr/>
        </p:nvSpPr>
        <p:spPr>
          <a:xfrm>
            <a:off x="1151403" y="1933842"/>
            <a:ext cx="9611190" cy="303755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Gli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obiettivi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si distinguono per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lunghezza focale crescente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grandangoli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standard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teleobiettivi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grandangoli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permettono di inquadrare una scena con un’ampiezza maggiore di quella che l’occhio umano è in grado di inquadrare.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Gli obiettivi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standard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hanno un’ampiezza simile a quella dell’occhio umano.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teleobiettivi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inquadrano solo una piccola porzione di ciò che vede l’occhio umano, ma la ingrandiscono notevolmente.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più utilizzati sono gli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zoom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obiettivi con focale variabile, che possono spaziare da un tipo di obiettivo a un altro.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937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2EE66D44-E945-1750-694D-6A38D83A5EB7}"/>
              </a:ext>
            </a:extLst>
          </p:cNvPr>
          <p:cNvSpPr/>
          <p:nvPr/>
        </p:nvSpPr>
        <p:spPr>
          <a:xfrm>
            <a:off x="1245994" y="3651086"/>
            <a:ext cx="2157086" cy="51968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obiettivi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8254CE3-80DB-1C79-55EF-A9F53260CD6F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si distinguono </a:t>
            </a:r>
            <a:br>
              <a:rPr lang="it-IT" sz="30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i diversi tipi di obiettivi?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F8FCFBDE-5EBA-FD14-9107-8E82F707DCE0}"/>
              </a:ext>
            </a:extLst>
          </p:cNvPr>
          <p:cNvSpPr/>
          <p:nvPr/>
        </p:nvSpPr>
        <p:spPr>
          <a:xfrm>
            <a:off x="4831341" y="2118338"/>
            <a:ext cx="1959379" cy="519687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grandangoli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249A7C67-C92C-D896-1A41-1120914A1CD3}"/>
              </a:ext>
            </a:extLst>
          </p:cNvPr>
          <p:cNvSpPr/>
          <p:nvPr/>
        </p:nvSpPr>
        <p:spPr>
          <a:xfrm>
            <a:off x="4831341" y="3140170"/>
            <a:ext cx="1959379" cy="519687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standard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3FCDBD96-D23E-EB63-0E34-A07AE807B592}"/>
              </a:ext>
            </a:extLst>
          </p:cNvPr>
          <p:cNvSpPr/>
          <p:nvPr/>
        </p:nvSpPr>
        <p:spPr>
          <a:xfrm>
            <a:off x="4831341" y="4162002"/>
            <a:ext cx="1959379" cy="519687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teleobiettivi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47836493-04E7-15A3-4786-FDAB82A5967C}"/>
              </a:ext>
            </a:extLst>
          </p:cNvPr>
          <p:cNvSpPr/>
          <p:nvPr/>
        </p:nvSpPr>
        <p:spPr>
          <a:xfrm>
            <a:off x="4831341" y="5183834"/>
            <a:ext cx="1959379" cy="891028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zoom </a:t>
            </a:r>
            <a:b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(focale variabile)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Connettore 4 8">
            <a:extLst>
              <a:ext uri="{FF2B5EF4-FFF2-40B4-BE49-F238E27FC236}">
                <a16:creationId xmlns:a16="http://schemas.microsoft.com/office/drawing/2014/main" id="{2CB52509-2E38-5A33-8D38-D1F0367AEB88}"/>
              </a:ext>
            </a:extLst>
          </p:cNvPr>
          <p:cNvCxnSpPr>
            <a:stCxn id="2" idx="3"/>
            <a:endCxn id="4" idx="1"/>
          </p:cNvCxnSpPr>
          <p:nvPr/>
        </p:nvCxnSpPr>
        <p:spPr>
          <a:xfrm flipV="1">
            <a:off x="3403080" y="2378182"/>
            <a:ext cx="1428261" cy="153274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4 10">
            <a:extLst>
              <a:ext uri="{FF2B5EF4-FFF2-40B4-BE49-F238E27FC236}">
                <a16:creationId xmlns:a16="http://schemas.microsoft.com/office/drawing/2014/main" id="{1B9F703B-AE09-44C0-CBF1-49E034A97705}"/>
              </a:ext>
            </a:extLst>
          </p:cNvPr>
          <p:cNvCxnSpPr>
            <a:stCxn id="2" idx="3"/>
            <a:endCxn id="5" idx="1"/>
          </p:cNvCxnSpPr>
          <p:nvPr/>
        </p:nvCxnSpPr>
        <p:spPr>
          <a:xfrm flipV="1">
            <a:off x="3403080" y="3400014"/>
            <a:ext cx="1428261" cy="510916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4 12">
            <a:extLst>
              <a:ext uri="{FF2B5EF4-FFF2-40B4-BE49-F238E27FC236}">
                <a16:creationId xmlns:a16="http://schemas.microsoft.com/office/drawing/2014/main" id="{43CBA320-4AA8-F9EC-3E74-8D3E12C63B0B}"/>
              </a:ext>
            </a:extLst>
          </p:cNvPr>
          <p:cNvCxnSpPr>
            <a:stCxn id="2" idx="3"/>
            <a:endCxn id="6" idx="1"/>
          </p:cNvCxnSpPr>
          <p:nvPr/>
        </p:nvCxnSpPr>
        <p:spPr>
          <a:xfrm>
            <a:off x="3403080" y="3910930"/>
            <a:ext cx="1428261" cy="510916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4 14">
            <a:extLst>
              <a:ext uri="{FF2B5EF4-FFF2-40B4-BE49-F238E27FC236}">
                <a16:creationId xmlns:a16="http://schemas.microsoft.com/office/drawing/2014/main" id="{F0E53C13-C546-6025-6078-2F4598EC37BE}"/>
              </a:ext>
            </a:extLst>
          </p:cNvPr>
          <p:cNvCxnSpPr>
            <a:stCxn id="2" idx="3"/>
            <a:endCxn id="7" idx="1"/>
          </p:cNvCxnSpPr>
          <p:nvPr/>
        </p:nvCxnSpPr>
        <p:spPr>
          <a:xfrm>
            <a:off x="3403080" y="3910930"/>
            <a:ext cx="1428261" cy="171841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magine 16" descr="Immagine che contiene edificio, esterni&#10;&#10;Descrizione generata automaticamente">
            <a:extLst>
              <a:ext uri="{FF2B5EF4-FFF2-40B4-BE49-F238E27FC236}">
                <a16:creationId xmlns:a16="http://schemas.microsoft.com/office/drawing/2014/main" id="{7CD6728E-F6BE-DE11-9477-7ADC4D22A8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0661" y="5039902"/>
            <a:ext cx="2730500" cy="18288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9" name="Immagine 18" descr="Immagine che contiene esterni, edificio, via, città&#10;&#10;Descrizione generata automaticamente">
            <a:extLst>
              <a:ext uri="{FF2B5EF4-FFF2-40B4-BE49-F238E27FC236}">
                <a16:creationId xmlns:a16="http://schemas.microsoft.com/office/drawing/2014/main" id="{94A73D9F-2496-C061-17F8-BB5003955B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0661" y="3359934"/>
            <a:ext cx="2730500" cy="18288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21" name="Immagine 20" descr="Immagine che contiene esterni, terra, cielo, via&#10;&#10;Descrizione generata automaticamente">
            <a:extLst>
              <a:ext uri="{FF2B5EF4-FFF2-40B4-BE49-F238E27FC236}">
                <a16:creationId xmlns:a16="http://schemas.microsoft.com/office/drawing/2014/main" id="{396EC21A-4BA3-2A04-7B24-DEF46936EF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0661" y="1679967"/>
            <a:ext cx="2730500" cy="18288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23" name="Immagine 22" descr="Immagine che contiene terra, esterni, cielo, via&#10;&#10;Descrizione generata automaticamente">
            <a:extLst>
              <a:ext uri="{FF2B5EF4-FFF2-40B4-BE49-F238E27FC236}">
                <a16:creationId xmlns:a16="http://schemas.microsoft.com/office/drawing/2014/main" id="{C0431AC2-A0C6-7F70-FC8F-960620097B0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0661" y="0"/>
            <a:ext cx="2730500" cy="18288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926226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C8138C7-DE2A-2563-B32C-A971E0F23C48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gli ambiti </a:t>
            </a:r>
            <a:br>
              <a:rPr lang="it-IT" sz="5000" b="1" dirty="0"/>
            </a:br>
            <a:r>
              <a:rPr lang="it-IT" sz="5000" b="1" dirty="0"/>
              <a:t>di applicazione della fotografia?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78007ED-7F82-D216-F9C4-126E62C442D0}"/>
              </a:ext>
            </a:extLst>
          </p:cNvPr>
          <p:cNvSpPr txBox="1"/>
          <p:nvPr/>
        </p:nvSpPr>
        <p:spPr>
          <a:xfrm>
            <a:off x="1151403" y="2045055"/>
            <a:ext cx="4137289" cy="303755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Oltre a essere uno strumento di comunicazione a scopo di </a:t>
            </a:r>
            <a:r>
              <a:rPr lang="it-IT" sz="1800" b="1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intrattenimento</a:t>
            </a:r>
            <a:r>
              <a:rPr lang="it-IT" sz="18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la fotografia ha moltissime </a:t>
            </a:r>
            <a:r>
              <a:rPr lang="it-IT" sz="1800" b="1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applicazioni professionali</a:t>
            </a:r>
            <a:r>
              <a:rPr lang="it-IT" sz="18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in ambito pubblicitario e documentaristico, per i reportage di guerra e il fotogiornalismo, per documentare eventi sportivi, ecc. La fotografia, inoltre, è alla base di molti esempi di </a:t>
            </a:r>
            <a:r>
              <a:rPr lang="it-IT" sz="1800" b="1" i="1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digital art</a:t>
            </a:r>
            <a:r>
              <a:rPr lang="it-IT" sz="18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cioè di immagini e animazioni creati al computer. A livello professionale, le foto sono spesso sottoposte a un processo di </a:t>
            </a:r>
            <a:r>
              <a:rPr lang="it-IT" sz="1800" b="1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fotoritocco</a:t>
            </a:r>
            <a:r>
              <a:rPr lang="it-IT" sz="18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grazie a all’uso di software dedicati.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testo, persona, elettronico, interni&#10;&#10;Descrizione generata automaticamente">
            <a:extLst>
              <a:ext uri="{FF2B5EF4-FFF2-40B4-BE49-F238E27FC236}">
                <a16:creationId xmlns:a16="http://schemas.microsoft.com/office/drawing/2014/main" id="{C5A9747C-87DB-A6F7-9C3A-62B6DB7B67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3568">
            <a:off x="7028527" y="4019121"/>
            <a:ext cx="3965006" cy="264333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9" name="Immagine 8" descr="Immagine che contiene persona, parete, interni&#10;&#10;Descrizione generata automaticamente">
            <a:extLst>
              <a:ext uri="{FF2B5EF4-FFF2-40B4-BE49-F238E27FC236}">
                <a16:creationId xmlns:a16="http://schemas.microsoft.com/office/drawing/2014/main" id="{C5D22AEE-4FE4-C502-4554-FF708BC4D5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86357">
            <a:off x="7619714" y="1998703"/>
            <a:ext cx="3994574" cy="266455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0" name="Ovale 9">
            <a:extLst>
              <a:ext uri="{FF2B5EF4-FFF2-40B4-BE49-F238E27FC236}">
                <a16:creationId xmlns:a16="http://schemas.microsoft.com/office/drawing/2014/main" id="{77A8CDA0-04BB-8B64-3A78-EE021390A828}"/>
              </a:ext>
            </a:extLst>
          </p:cNvPr>
          <p:cNvSpPr/>
          <p:nvPr/>
        </p:nvSpPr>
        <p:spPr>
          <a:xfrm>
            <a:off x="5385086" y="2196170"/>
            <a:ext cx="3036448" cy="303644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211646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2733</TotalTime>
  <Words>393</Words>
  <Application>Microsoft Macintosh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Roberto Grancia</cp:lastModifiedBy>
  <cp:revision>588</cp:revision>
  <dcterms:created xsi:type="dcterms:W3CDTF">2022-06-06T09:28:42Z</dcterms:created>
  <dcterms:modified xsi:type="dcterms:W3CDTF">2022-10-12T13:54:12Z</dcterms:modified>
</cp:coreProperties>
</file>