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9D8F"/>
    <a:srgbClr val="37C9B8"/>
    <a:srgbClr val="066C81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17"/>
    <p:restoredTop sz="94694"/>
  </p:normalViewPr>
  <p:slideViewPr>
    <p:cSldViewPr snapToGrid="0" snapToObjects="1">
      <p:cViewPr varScale="1">
        <p:scale>
          <a:sx n="103" d="100"/>
          <a:sy n="103" d="100"/>
        </p:scale>
        <p:origin x="192" y="568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oggetto da esterni, luce, vicino&#10;&#10;Descrizione generata automaticamente">
            <a:extLst>
              <a:ext uri="{FF2B5EF4-FFF2-40B4-BE49-F238E27FC236}">
                <a16:creationId xmlns:a16="http://schemas.microsoft.com/office/drawing/2014/main" id="{F09E9A1D-6436-8328-4004-E7EF6A11B9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082"/>
            <a:ext cx="12192000" cy="6858001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9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I MEZZI DI COMUNICAZIONE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784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5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INTERNET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cos’è la rete Internet?</a:t>
            </a:r>
            <a:endParaRPr lang="it-IT" sz="50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87C0B60-F83F-A7D7-4510-B830127B715C}"/>
              </a:ext>
            </a:extLst>
          </p:cNvPr>
          <p:cNvSpPr txBox="1"/>
          <p:nvPr/>
        </p:nvSpPr>
        <p:spPr>
          <a:xfrm>
            <a:off x="1151403" y="1397815"/>
            <a:ext cx="6090225" cy="449848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304415" algn="l"/>
              </a:tabLs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Oggi Internet rappresenta il più importante mezzo di comunicazione di massa. Sotto l’aspetto tecnico, Internet è un’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enorme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rete di computer ad accesso pubblico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estesa a livello mondiale. I calcolatori che lavorano sulla rete possono suddividersi in tre categorie, in base alla funzione che svolgono: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  <a:tabLst>
                <a:tab pos="2304415" algn="l"/>
              </a:tabLs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router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che si occupano di instradare i messaggi;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  <a:tabLst>
                <a:tab pos="2304415" algn="l"/>
              </a:tabLs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server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che gestiscono i servizi presenti su Internet;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  <a:tabLst>
                <a:tab pos="2304415" algn="l"/>
              </a:tabLs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client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usati da chi utilizza i servizi.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304415" algn="l"/>
              </a:tabLs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computer collegati a Internet si scambiano i messaggi utilizzando il protocollo conosciuto con la sigla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IP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(Internet </a:t>
            </a:r>
            <a:r>
              <a:rPr lang="it-IT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Protocol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). I computer di solito si collegano a Internet attraverso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modem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connesso alla linea telefonica, oppure tramite una connessione via telefono cellulare o, ancora, attraverso un collegamento radio Wi-Fi.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stella, oggetto da esterni, cielo notturno&#10;&#10;Descrizione generata automaticamente">
            <a:extLst>
              <a:ext uri="{FF2B5EF4-FFF2-40B4-BE49-F238E27FC236}">
                <a16:creationId xmlns:a16="http://schemas.microsoft.com/office/drawing/2014/main" id="{717E14FF-1CC9-9CAA-81D2-3862CE3EC7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06308">
            <a:off x="7361923" y="1512230"/>
            <a:ext cx="4242264" cy="282817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E6DA9441-EB14-3786-C962-EF4DCB0F63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8399" y="825845"/>
            <a:ext cx="9195202" cy="53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503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B5E96DEE-1632-4704-211A-5274153E5D6F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cos’è il Web?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C738B47-C092-9DF6-B822-42DB097A9704}"/>
              </a:ext>
            </a:extLst>
          </p:cNvPr>
          <p:cNvSpPr txBox="1"/>
          <p:nvPr/>
        </p:nvSpPr>
        <p:spPr>
          <a:xfrm>
            <a:off x="1151403" y="1397815"/>
            <a:ext cx="6090225" cy="449848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Web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il cui nome completo è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World Wide Web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è il servizio Internet più usato ed è stato pensato per chi ha informazioni da diffondere, e per chi le cerca. Le informazioni,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organizzate in pagine collegate tra loro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dedicate a un certo argomento, sono consultabili dai computer. Ogni pagina Web è contraddistinta da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indirizzo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che la identifica tra i miliardi di altre pagine presenti sulla rete.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testo, persona, leggendo&#10;&#10;Descrizione generata automaticamente">
            <a:extLst>
              <a:ext uri="{FF2B5EF4-FFF2-40B4-BE49-F238E27FC236}">
                <a16:creationId xmlns:a16="http://schemas.microsoft.com/office/drawing/2014/main" id="{46117245-37F5-063E-0030-B32653B38B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26407">
            <a:off x="4640607" y="3779396"/>
            <a:ext cx="4125073" cy="2750902"/>
          </a:xfrm>
          <a:prstGeom prst="rect">
            <a:avLst/>
          </a:prstGeom>
        </p:spPr>
      </p:pic>
      <p:pic>
        <p:nvPicPr>
          <p:cNvPr id="7" name="Immagine 6" descr="Immagine che contiene testo, portatile, interni, persona&#10;&#10;Descrizione generata automaticamente">
            <a:extLst>
              <a:ext uri="{FF2B5EF4-FFF2-40B4-BE49-F238E27FC236}">
                <a16:creationId xmlns:a16="http://schemas.microsoft.com/office/drawing/2014/main" id="{381A1C67-DB8D-37DD-72B8-3E8FF710F7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77329">
            <a:off x="1286760" y="4060216"/>
            <a:ext cx="3740591" cy="249513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0" name="Ovale 9">
            <a:extLst>
              <a:ext uri="{FF2B5EF4-FFF2-40B4-BE49-F238E27FC236}">
                <a16:creationId xmlns:a16="http://schemas.microsoft.com/office/drawing/2014/main" id="{BD5A3D8F-1C55-00E1-C72D-A6EC22D1CD94}"/>
              </a:ext>
            </a:extLst>
          </p:cNvPr>
          <p:cNvSpPr/>
          <p:nvPr/>
        </p:nvSpPr>
        <p:spPr>
          <a:xfrm>
            <a:off x="7439378" y="989732"/>
            <a:ext cx="4077119" cy="4077119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AC34950F-558E-3A84-CC9B-E441BE97DD8A}"/>
              </a:ext>
            </a:extLst>
          </p:cNvPr>
          <p:cNvSpPr/>
          <p:nvPr/>
        </p:nvSpPr>
        <p:spPr>
          <a:xfrm>
            <a:off x="4752622" y="6456660"/>
            <a:ext cx="2686756" cy="266400"/>
          </a:xfrm>
          <a:prstGeom prst="rect">
            <a:avLst/>
          </a:prstGeom>
          <a:solidFill>
            <a:schemeClr val="bg1">
              <a:alpha val="80000"/>
            </a:schemeClr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3B525D7-B90D-FD61-74A1-562EE8C6D101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06634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470F633-CC53-C0DC-90F8-41910AD172A3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cosa sono le App?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06E31F2-0A72-907C-20B2-1B822A75093F}"/>
              </a:ext>
            </a:extLst>
          </p:cNvPr>
          <p:cNvSpPr txBox="1"/>
          <p:nvPr/>
        </p:nvSpPr>
        <p:spPr>
          <a:xfrm>
            <a:off x="1151404" y="1397815"/>
            <a:ext cx="3593592" cy="449848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App sono dei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software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che hanno lo scopo di migliorare</a:t>
            </a:r>
            <a:r>
              <a:rPr lang="it-I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l’utilizzo dello smartphone in relazione a funzioni specifiche. Ci permettono di giocare, ascoltare musica, gestire il conto bancario, conoscere le notizie o le previsioni del tempo. Le App possono essere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native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cioè sviluppate direttamente per il sistema operativo del telefono, oppure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Web App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cioè versioni dei siti Web che si adattano all’utilizzo sui dispositivi mobili.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magine 6" descr="Immagine che contiene testo, persona, cellulare, elettronico&#10;&#10;Descrizione generata automaticamente">
            <a:extLst>
              <a:ext uri="{FF2B5EF4-FFF2-40B4-BE49-F238E27FC236}">
                <a16:creationId xmlns:a16="http://schemas.microsoft.com/office/drawing/2014/main" id="{5269543C-7863-AB23-66D0-4B89F177F9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13498">
            <a:off x="4872856" y="2507815"/>
            <a:ext cx="4905635" cy="3276491"/>
          </a:xfrm>
          <a:prstGeom prst="rect">
            <a:avLst/>
          </a:prstGeom>
        </p:spPr>
      </p:pic>
      <p:pic>
        <p:nvPicPr>
          <p:cNvPr id="5" name="Immagine 4" descr="Immagine che contiene testo, elettronico, memoria flash&#10;&#10;Descrizione generata automaticamente">
            <a:extLst>
              <a:ext uri="{FF2B5EF4-FFF2-40B4-BE49-F238E27FC236}">
                <a16:creationId xmlns:a16="http://schemas.microsoft.com/office/drawing/2014/main" id="{CBCC5CA8-D11E-2FD8-4F78-37CCD0B853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30997">
            <a:off x="7454517" y="1208875"/>
            <a:ext cx="4126127" cy="275075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240421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7A17D273-ED4E-F448-4727-BE136356DE74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cosa vuol dire </a:t>
            </a:r>
            <a:br>
              <a:rPr lang="it-IT" sz="5000" b="1" dirty="0"/>
            </a:br>
            <a:r>
              <a:rPr lang="it-IT" sz="5000" b="1" dirty="0"/>
              <a:t>streaming e podcasting?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9880358-2EF3-29CB-4DF2-82AF8C690555}"/>
              </a:ext>
            </a:extLst>
          </p:cNvPr>
          <p:cNvSpPr txBox="1"/>
          <p:nvPr/>
        </p:nvSpPr>
        <p:spPr>
          <a:xfrm>
            <a:off x="1151404" y="2089794"/>
            <a:ext cx="4038434" cy="449848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 Internet si possono ricevere anche molti programmi radio e televisivi. Lo </a:t>
            </a:r>
            <a:r>
              <a:rPr lang="it-IT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streaming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è un tipo di trasmissione in cui il segnale audio e video è inviato sulla rete Internet come flusso continuo di pacchetti dati. Il </a:t>
            </a:r>
            <a:r>
              <a:rPr lang="it-IT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podcasting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è invece un servizio grazie al quale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programma radiofonico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è messo a disposizione su un sito in formato digitale. In questo modo l’ascoltatore può scaricare il file e ascoltare la trasmissione senza dover essere connesso a Internet.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testo, persona, interni&#10;&#10;Descrizione generata automaticamente">
            <a:extLst>
              <a:ext uri="{FF2B5EF4-FFF2-40B4-BE49-F238E27FC236}">
                <a16:creationId xmlns:a16="http://schemas.microsoft.com/office/drawing/2014/main" id="{3C3409DE-BCAC-61D1-BF86-CAC4AC666A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16761">
            <a:off x="7918764" y="2178896"/>
            <a:ext cx="3750312" cy="2500208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7" name="Immagine 6" descr="Immagine che contiene testo, interni, elettronico, computer&#10;&#10;Descrizione generata automaticamente">
            <a:extLst>
              <a:ext uri="{FF2B5EF4-FFF2-40B4-BE49-F238E27FC236}">
                <a16:creationId xmlns:a16="http://schemas.microsoft.com/office/drawing/2014/main" id="{0F674C2B-00A2-5B0A-29C4-9AFBD75757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757" y="3550002"/>
            <a:ext cx="3705997" cy="247066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32312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testo, persona, portatile, computer&#10;&#10;Descrizione generata automaticamente">
            <a:extLst>
              <a:ext uri="{FF2B5EF4-FFF2-40B4-BE49-F238E27FC236}">
                <a16:creationId xmlns:a16="http://schemas.microsoft.com/office/drawing/2014/main" id="{1E82D6F3-0C98-20C4-56D7-807AA6023D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07025">
            <a:off x="1693315" y="3518144"/>
            <a:ext cx="4127448" cy="2753190"/>
          </a:xfrm>
          <a:prstGeom prst="rect">
            <a:avLst/>
          </a:prstGeom>
        </p:spPr>
      </p:pic>
      <p:pic>
        <p:nvPicPr>
          <p:cNvPr id="8" name="Immagine 7" descr="Immagine che contiene testo, screenshot, armadietto&#10;&#10;Descrizione generata automaticamente">
            <a:extLst>
              <a:ext uri="{FF2B5EF4-FFF2-40B4-BE49-F238E27FC236}">
                <a16:creationId xmlns:a16="http://schemas.microsoft.com/office/drawing/2014/main" id="{35628F7D-5BD3-DAEA-21C5-9A552E0747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5048" y="3374466"/>
            <a:ext cx="3907007" cy="280683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D367ACF8-E82C-96F8-E32B-A50FDBBEC72F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cosa sono i social network?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9DB9241-806D-8D7C-A2BA-A43145A05562}"/>
              </a:ext>
            </a:extLst>
          </p:cNvPr>
          <p:cNvSpPr txBox="1"/>
          <p:nvPr/>
        </p:nvSpPr>
        <p:spPr>
          <a:xfrm>
            <a:off x="1151404" y="1392276"/>
            <a:ext cx="6287974" cy="2215898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social network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è un servizio organizzato su un sito Web per far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incontrare in modo virtuale un gruppo di persone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connesse tra loro da diversi legami sociali (rapporti di lavoro, interessi comuni, ecc.). Attraverso il sito, i partecipanti mettono in condivisione informazioni di diverso tipo e si scambiano messaggi istantanei.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9835688F-8EC6-4FB5-F22E-D6B53C98E1FE}"/>
              </a:ext>
            </a:extLst>
          </p:cNvPr>
          <p:cNvSpPr/>
          <p:nvPr/>
        </p:nvSpPr>
        <p:spPr>
          <a:xfrm>
            <a:off x="8273528" y="1510203"/>
            <a:ext cx="3267682" cy="3267682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75795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8A5541AC-CE55-AD4B-CB23-6A472920FE37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si comunica grazie a Internet?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88EBB19-7BCD-2406-82FD-B66F9672C996}"/>
              </a:ext>
            </a:extLst>
          </p:cNvPr>
          <p:cNvSpPr txBox="1"/>
          <p:nvPr/>
        </p:nvSpPr>
        <p:spPr>
          <a:xfrm>
            <a:off x="1151404" y="1392276"/>
            <a:ext cx="5837667" cy="2215898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servizio di posta elettronica, 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e-mail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è nato per inviare messaggi scritti a chiunque sia titolare di una casella di posta elettronica. I messaggi sono inviati e memorizzati nella casella postale; il destinatario li trasferirà poi sul suo PC o sul suo smartphone. I programmi per posta elettronica permettono di inserire nei messaggi, sotto forma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allegati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file contenenti immagini, testo, ecc.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80B2E05-61C1-E98E-D039-405EDB90C9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63600">
            <a:off x="4898232" y="3474426"/>
            <a:ext cx="4181675" cy="2727179"/>
          </a:xfrm>
          <a:prstGeom prst="rect">
            <a:avLst/>
          </a:prstGeom>
        </p:spPr>
      </p:pic>
      <p:pic>
        <p:nvPicPr>
          <p:cNvPr id="7" name="Immagine 6" descr="Immagine che contiene testo, persona, interni, portatile&#10;&#10;Descrizione generata automaticamente">
            <a:extLst>
              <a:ext uri="{FF2B5EF4-FFF2-40B4-BE49-F238E27FC236}">
                <a16:creationId xmlns:a16="http://schemas.microsoft.com/office/drawing/2014/main" id="{4478D440-CBBD-B81A-8A24-8B3C195A93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9495">
            <a:off x="7618011" y="1643546"/>
            <a:ext cx="3906882" cy="298027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0" name="Ovale 9">
            <a:extLst>
              <a:ext uri="{FF2B5EF4-FFF2-40B4-BE49-F238E27FC236}">
                <a16:creationId xmlns:a16="http://schemas.microsoft.com/office/drawing/2014/main" id="{1317B54F-65B0-C052-03AA-8CA16FD58CF2}"/>
              </a:ext>
            </a:extLst>
          </p:cNvPr>
          <p:cNvSpPr/>
          <p:nvPr/>
        </p:nvSpPr>
        <p:spPr>
          <a:xfrm>
            <a:off x="2187146" y="3865732"/>
            <a:ext cx="3067573" cy="3067573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298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01FE881-C8CF-965D-2FD9-20018102117C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Quali sono i tipi di computer esistenti?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C3C38E8-C68C-6684-598A-E16B2E3E1D3E}"/>
              </a:ext>
            </a:extLst>
          </p:cNvPr>
          <p:cNvSpPr txBox="1"/>
          <p:nvPr/>
        </p:nvSpPr>
        <p:spPr>
          <a:xfrm>
            <a:off x="1151404" y="1171670"/>
            <a:ext cx="4359254" cy="2215898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servizi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messaggistica istantanea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permettono di scambiare in tempo reale messaggi di testo e multimediali con persone che siano collegate alla rete e che utilizzino il software adatto. Sono inoltre sempre più usati i servizi per fare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conversazioni telefoniche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su Internet, anche tramite le cosiddette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videochiamate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testo, persona, interni, lavorando&#10;&#10;Descrizione generata automaticamente">
            <a:extLst>
              <a:ext uri="{FF2B5EF4-FFF2-40B4-BE49-F238E27FC236}">
                <a16:creationId xmlns:a16="http://schemas.microsoft.com/office/drawing/2014/main" id="{6B2DC3A6-BE79-336C-7CD1-32457AD7A4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5615">
            <a:off x="6153211" y="2794090"/>
            <a:ext cx="4445000" cy="3695700"/>
          </a:xfrm>
          <a:prstGeom prst="rect">
            <a:avLst/>
          </a:prstGeom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EF8801D6-B621-2C98-6D8F-0FF4FDB63442}"/>
              </a:ext>
            </a:extLst>
          </p:cNvPr>
          <p:cNvSpPr/>
          <p:nvPr/>
        </p:nvSpPr>
        <p:spPr>
          <a:xfrm>
            <a:off x="7103771" y="784303"/>
            <a:ext cx="3283259" cy="3283259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476845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2691</TotalTime>
  <Words>632</Words>
  <Application>Microsoft Macintosh PowerPoint</Application>
  <PresentationFormat>Widescreen</PresentationFormat>
  <Paragraphs>22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Roberto Grancia</cp:lastModifiedBy>
  <cp:revision>576</cp:revision>
  <dcterms:created xsi:type="dcterms:W3CDTF">2022-06-06T09:28:42Z</dcterms:created>
  <dcterms:modified xsi:type="dcterms:W3CDTF">2022-10-12T12:58:56Z</dcterms:modified>
</cp:coreProperties>
</file>