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4"/>
    <p:restoredTop sz="94694"/>
  </p:normalViewPr>
  <p:slideViewPr>
    <p:cSldViewPr snapToGrid="0" snapToObjects="1">
      <p:cViewPr>
        <p:scale>
          <a:sx n="116" d="100"/>
          <a:sy n="116" d="100"/>
        </p:scale>
        <p:origin x="400" y="29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persona, uomo&#10;&#10;Descrizione generata automaticamente">
            <a:extLst>
              <a:ext uri="{FF2B5EF4-FFF2-40B4-BE49-F238E27FC236}">
                <a16:creationId xmlns:a16="http://schemas.microsoft.com/office/drawing/2014/main" id="{F800EA85-F92F-B536-9F98-DB6F01BE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2894"/>
            <a:ext cx="12192001" cy="6889876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9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MEZZI DI COMUNICAZIONE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1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 MEZZI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DI TRASMISSIONE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mezzi di trasmissione per le telecomunicazioni?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3" y="2017610"/>
            <a:ext cx="7078197" cy="150824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telecomunicazioni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i sistemi per la comunicazione a distanza di suoni, testi e immagini, come il telefono, la radio, la televisione e Internet. 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mezzi di trasmissione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usati per le telecomunicazioni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sono costituiti da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cavi metallici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cavi a fibre ottiche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oppure da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onde radio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9A339ED4-92F1-88ED-CDD9-E2B11C16051C}"/>
              </a:ext>
            </a:extLst>
          </p:cNvPr>
          <p:cNvSpPr/>
          <p:nvPr/>
        </p:nvSpPr>
        <p:spPr>
          <a:xfrm>
            <a:off x="9526790" y="993807"/>
            <a:ext cx="2615833" cy="2615833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B961DA17-0989-BDCE-1BD8-3FA26BDDE4B3}"/>
              </a:ext>
            </a:extLst>
          </p:cNvPr>
          <p:cNvSpPr/>
          <p:nvPr/>
        </p:nvSpPr>
        <p:spPr>
          <a:xfrm>
            <a:off x="4515215" y="5398527"/>
            <a:ext cx="1644489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onde radio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A28D0DAF-6B4A-A26F-9AFC-1CB4C48FDBC0}"/>
              </a:ext>
            </a:extLst>
          </p:cNvPr>
          <p:cNvSpPr/>
          <p:nvPr/>
        </p:nvSpPr>
        <p:spPr>
          <a:xfrm>
            <a:off x="6845196" y="3506648"/>
            <a:ext cx="1644489" cy="519687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metallici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FFC53659-4192-1A32-73AB-2004607CE77D}"/>
              </a:ext>
            </a:extLst>
          </p:cNvPr>
          <p:cNvSpPr/>
          <p:nvPr/>
        </p:nvSpPr>
        <p:spPr>
          <a:xfrm>
            <a:off x="6845196" y="4528968"/>
            <a:ext cx="1644489" cy="519687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fibre ottiche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Connettore 4 14">
            <a:extLst>
              <a:ext uri="{FF2B5EF4-FFF2-40B4-BE49-F238E27FC236}">
                <a16:creationId xmlns:a16="http://schemas.microsoft.com/office/drawing/2014/main" id="{80665E21-9231-CBDC-BDED-5CE3663EB403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3829723" y="4277652"/>
            <a:ext cx="687600" cy="620797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4 16">
            <a:extLst>
              <a:ext uri="{FF2B5EF4-FFF2-40B4-BE49-F238E27FC236}">
                <a16:creationId xmlns:a16="http://schemas.microsoft.com/office/drawing/2014/main" id="{1B128ECC-5E50-FDE3-87E1-FB345C9A4B26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3829723" y="4898449"/>
            <a:ext cx="687600" cy="759922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>
            <a:extLst>
              <a:ext uri="{FF2B5EF4-FFF2-40B4-BE49-F238E27FC236}">
                <a16:creationId xmlns:a16="http://schemas.microsoft.com/office/drawing/2014/main" id="{7B373D90-7969-A7B9-2A70-6FD46FB86F1E}"/>
              </a:ext>
            </a:extLst>
          </p:cNvPr>
          <p:cNvCxnSpPr>
            <a:stCxn id="10" idx="3"/>
          </p:cNvCxnSpPr>
          <p:nvPr/>
        </p:nvCxnSpPr>
        <p:spPr>
          <a:xfrm flipV="1">
            <a:off x="6159704" y="3827309"/>
            <a:ext cx="687600" cy="450343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4 20">
            <a:extLst>
              <a:ext uri="{FF2B5EF4-FFF2-40B4-BE49-F238E27FC236}">
                <a16:creationId xmlns:a16="http://schemas.microsoft.com/office/drawing/2014/main" id="{8E60C43B-946C-3CC7-96C0-B247935E3FEC}"/>
              </a:ext>
            </a:extLst>
          </p:cNvPr>
          <p:cNvCxnSpPr>
            <a:stCxn id="10" idx="3"/>
            <a:endCxn id="13" idx="1"/>
          </p:cNvCxnSpPr>
          <p:nvPr/>
        </p:nvCxnSpPr>
        <p:spPr>
          <a:xfrm>
            <a:off x="6159704" y="4277652"/>
            <a:ext cx="687600" cy="51116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EBCD1905-9245-DCFB-C58F-A57FB5F8A9C3}"/>
              </a:ext>
            </a:extLst>
          </p:cNvPr>
          <p:cNvSpPr/>
          <p:nvPr/>
        </p:nvSpPr>
        <p:spPr>
          <a:xfrm>
            <a:off x="971553" y="4392836"/>
            <a:ext cx="2858170" cy="101122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Mezzi di trasmissione 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le telecomunicazioni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B959A3C8-91BE-313C-E05C-40DC1172C07D}"/>
              </a:ext>
            </a:extLst>
          </p:cNvPr>
          <p:cNvSpPr/>
          <p:nvPr/>
        </p:nvSpPr>
        <p:spPr>
          <a:xfrm>
            <a:off x="4515215" y="4017808"/>
            <a:ext cx="1644489" cy="51968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cavi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6DC00EEB-D2A2-053D-6521-C6CD89D435DC}"/>
              </a:ext>
            </a:extLst>
          </p:cNvPr>
          <p:cNvSpPr/>
          <p:nvPr/>
        </p:nvSpPr>
        <p:spPr>
          <a:xfrm>
            <a:off x="8144494" y="2267654"/>
            <a:ext cx="2167396" cy="216739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7BD778DC-89EE-D35B-FC72-81E0B286405A}"/>
              </a:ext>
            </a:extLst>
          </p:cNvPr>
          <p:cNvSpPr/>
          <p:nvPr/>
        </p:nvSpPr>
        <p:spPr>
          <a:xfrm>
            <a:off x="9266705" y="3525853"/>
            <a:ext cx="2225848" cy="222584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72ED17F7-67BA-88F9-5B1B-775E64B6A1C1}"/>
              </a:ext>
            </a:extLst>
          </p:cNvPr>
          <p:cNvSpPr/>
          <p:nvPr/>
        </p:nvSpPr>
        <p:spPr>
          <a:xfrm>
            <a:off x="7917283" y="4838192"/>
            <a:ext cx="1945889" cy="1945889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diverso&#10;&#10;Descrizione generata automaticamente">
            <a:extLst>
              <a:ext uri="{FF2B5EF4-FFF2-40B4-BE49-F238E27FC236}">
                <a16:creationId xmlns:a16="http://schemas.microsoft.com/office/drawing/2014/main" id="{C48A1254-70EE-BD1B-2EE5-D941EFE5D1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5678" y="2842345"/>
            <a:ext cx="2842331" cy="4015655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77983F4-0FDF-9AA5-BDC8-A5A801E6346E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cavi usati </a:t>
            </a:r>
            <a:br>
              <a:rPr lang="it-IT" sz="5000" b="1" dirty="0"/>
            </a:br>
            <a:r>
              <a:rPr lang="it-IT" sz="5000" b="1" dirty="0"/>
              <a:t>per le telecomunicazioni?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512F1B7-8FA1-0D85-4AA0-95FBB516D53D}"/>
              </a:ext>
            </a:extLst>
          </p:cNvPr>
          <p:cNvSpPr txBox="1"/>
          <p:nvPr/>
        </p:nvSpPr>
        <p:spPr>
          <a:xfrm>
            <a:off x="1151403" y="2017609"/>
            <a:ext cx="7078197" cy="25113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fili metallici possono essere utilizzati non solo per propagare energia elettrica, ma anche per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trasmettere informazioni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Sulla base di questo principio, nacquero nell’Ottocento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telegrafo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il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telefono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fili di rame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sono stati per lungo tempo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mezzo principale per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trasmissione delle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informazioni, sono oggi usati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soprattutto all’interno degli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edifici e nella parte più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periferica della rete.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Immagine che contiene spillo, colorato&#10;&#10;Descrizione generata automaticamente">
            <a:extLst>
              <a:ext uri="{FF2B5EF4-FFF2-40B4-BE49-F238E27FC236}">
                <a16:creationId xmlns:a16="http://schemas.microsoft.com/office/drawing/2014/main" id="{009DC5AB-F400-EAAE-1552-E720CBB08B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441247" y="676695"/>
            <a:ext cx="2726762" cy="229903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3CF7227-FD5A-3403-4FD2-2DFEF8D06C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7164">
            <a:off x="4222476" y="3383864"/>
            <a:ext cx="4037422" cy="268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82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745AD985-88AF-FB2A-DD44-32E58DE2FB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1" y="3099167"/>
            <a:ext cx="2571833" cy="375883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F647D7E-E6D0-B1C9-6CCE-856A6A0FF1F5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cavi usati per le telecomunicazioni?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F929BB0-B6D0-720C-1CB4-B6A91B6B1936}"/>
              </a:ext>
            </a:extLst>
          </p:cNvPr>
          <p:cNvSpPr txBox="1"/>
          <p:nvPr/>
        </p:nvSpPr>
        <p:spPr>
          <a:xfrm>
            <a:off x="1151399" y="1196384"/>
            <a:ext cx="8919033" cy="1666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Circa quarant’anni fa è comparsa un’efficace innovazione nel campo delle telecomunicazioni: la trasmissione di segnali luminosi attraverso sottili fili di vetro,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fibre ottiche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Rispetto ai tradizionali conduttori di rame, le fibre ottiche presentano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ingombro minore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assenza di interferenze elettriche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la possibilità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raggiungere una distanza maggiore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senza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aver la necessità di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ripetitore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9EE4FEAB-395A-9FC8-932D-BAC5A3331E60}"/>
              </a:ext>
            </a:extLst>
          </p:cNvPr>
          <p:cNvSpPr/>
          <p:nvPr/>
        </p:nvSpPr>
        <p:spPr>
          <a:xfrm>
            <a:off x="4021921" y="3475576"/>
            <a:ext cx="2571384" cy="51968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ingombro minore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C8F485E3-7A1F-DBAD-2FCE-FDB8C403A037}"/>
              </a:ext>
            </a:extLst>
          </p:cNvPr>
          <p:cNvSpPr/>
          <p:nvPr/>
        </p:nvSpPr>
        <p:spPr>
          <a:xfrm>
            <a:off x="4021921" y="4229203"/>
            <a:ext cx="2571384" cy="782832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assenza di interferenze elettriche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533B4C83-55F9-A06F-03DF-C3DD0E6DB6B1}"/>
              </a:ext>
            </a:extLst>
          </p:cNvPr>
          <p:cNvSpPr/>
          <p:nvPr/>
        </p:nvSpPr>
        <p:spPr>
          <a:xfrm>
            <a:off x="4021921" y="5245976"/>
            <a:ext cx="2571384" cy="1011225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raggiungono una distanza maggiore senza ripetitore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4 7">
            <a:extLst>
              <a:ext uri="{FF2B5EF4-FFF2-40B4-BE49-F238E27FC236}">
                <a16:creationId xmlns:a16="http://schemas.microsoft.com/office/drawing/2014/main" id="{784215BD-3C63-7D82-7725-B77835E4D020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3152274" y="3735420"/>
            <a:ext cx="869647" cy="885200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4 11">
            <a:extLst>
              <a:ext uri="{FF2B5EF4-FFF2-40B4-BE49-F238E27FC236}">
                <a16:creationId xmlns:a16="http://schemas.microsoft.com/office/drawing/2014/main" id="{4E883200-9A66-737A-3349-90404651DEA4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3152274" y="4620620"/>
            <a:ext cx="869647" cy="113096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B0A6D84-4100-5A29-5929-699E74E8E999}"/>
              </a:ext>
            </a:extLst>
          </p:cNvPr>
          <p:cNvCxnSpPr>
            <a:stCxn id="4" idx="3"/>
            <a:endCxn id="6" idx="1"/>
          </p:cNvCxnSpPr>
          <p:nvPr/>
        </p:nvCxnSpPr>
        <p:spPr>
          <a:xfrm flipV="1">
            <a:off x="3152274" y="4620619"/>
            <a:ext cx="869647" cy="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621DAFE8-360F-0954-47F5-8384858F75AE}"/>
              </a:ext>
            </a:extLst>
          </p:cNvPr>
          <p:cNvSpPr/>
          <p:nvPr/>
        </p:nvSpPr>
        <p:spPr>
          <a:xfrm>
            <a:off x="971553" y="4115007"/>
            <a:ext cx="2180721" cy="101122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vantaggi 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della fibra ottica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magine 15" descr="Immagine che contiene sfocatura, luce&#10;&#10;Descrizione generata automaticamente">
            <a:extLst>
              <a:ext uri="{FF2B5EF4-FFF2-40B4-BE49-F238E27FC236}">
                <a16:creationId xmlns:a16="http://schemas.microsoft.com/office/drawing/2014/main" id="{EA4F67CE-1661-F93F-8F54-EA6E6945AC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82189">
            <a:off x="8552702" y="2627029"/>
            <a:ext cx="2969358" cy="273646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C393294D-ECFF-FF66-EF0D-B620C85A8094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95AF8EA-107D-B227-94CB-D7887FB2D937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367795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262CB6-F160-465C-BA70-37D712914AC4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sono fatte le fibre ottiche?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B098F4-DB8D-2CF3-5080-BDBFE5EECBCA}"/>
              </a:ext>
            </a:extLst>
          </p:cNvPr>
          <p:cNvSpPr txBox="1"/>
          <p:nvPr/>
        </p:nvSpPr>
        <p:spPr>
          <a:xfrm>
            <a:off x="1151403" y="1345580"/>
            <a:ext cx="9689195" cy="25113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Una fibra ottica è costituita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filo di vetro sottile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che per la sua finezza sopporta le piegature. La luce è tenuta confinata nel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nucleo della fibra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Per essere usate nella rete di telecomunicazioni, le fibre sono inserite in un cavo. Per trasmettere sulle fibre ottiche i segnali di telecomunicazione è necessario convertire 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impulsi elettrici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impulsi di luce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(in trasmissione), e poi questi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 nuovo in impulsi elettrici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(in ricezione).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5A36C6C-528C-FC5C-E929-9E55CAD3C1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586" y="3226774"/>
            <a:ext cx="8286827" cy="322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7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FAB06ED-AB50-403B-AE04-E00BBD0C1A5D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le onde radio?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6DCB1B-C1FF-A80A-AD94-E9577F99EC87}"/>
              </a:ext>
            </a:extLst>
          </p:cNvPr>
          <p:cNvSpPr txBox="1"/>
          <p:nvPr/>
        </p:nvSpPr>
        <p:spPr>
          <a:xfrm>
            <a:off x="1151403" y="1345580"/>
            <a:ext cx="6163797" cy="25113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 onde radio sono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onde elettromagnetiche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generate da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corrente alternata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che percorre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filo conduttore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Le onde elettromagnetiche si possono propagare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anche nel vuoto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perciò possono essere usate per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trasmettere segnali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di telefoni cellulari, comunicazioni tra aerei, radar, ecc. Per evitare interferenze, si adottano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frequenze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dell’onda radio diverse per trasmissioni diverse.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C9DE169-CE46-B861-9C68-C8315FF01B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520" y="3637069"/>
            <a:ext cx="4313409" cy="2654406"/>
          </a:xfrm>
          <a:prstGeom prst="rect">
            <a:avLst/>
          </a:prstGeom>
        </p:spPr>
      </p:pic>
      <p:pic>
        <p:nvPicPr>
          <p:cNvPr id="7" name="Immagine 6" descr="Immagine che contiene cielo&#10;&#10;Descrizione generata automaticamente">
            <a:extLst>
              <a:ext uri="{FF2B5EF4-FFF2-40B4-BE49-F238E27FC236}">
                <a16:creationId xmlns:a16="http://schemas.microsoft.com/office/drawing/2014/main" id="{2C27BC52-8283-0612-C1E2-899D1477E5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187" y="1897563"/>
            <a:ext cx="2856961" cy="496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3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E43DCB6-8355-AA36-285A-DCF1AFB41146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viaggiano le onde radio?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60FDD94-8652-4915-FFE6-5632C2ABD108}"/>
              </a:ext>
            </a:extLst>
          </p:cNvPr>
          <p:cNvSpPr txBox="1"/>
          <p:nvPr/>
        </p:nvSpPr>
        <p:spPr>
          <a:xfrm>
            <a:off x="1151403" y="1345580"/>
            <a:ext cx="9667161" cy="25113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propagazione delle onde radio avviene </a:t>
            </a:r>
            <a: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linea retta</a:t>
            </a: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tranne per le onde con frequenza relativamente bassa, che tendono a </a:t>
            </a:r>
            <a: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seguire l’andamento del terreno</a:t>
            </a: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e per quelle entro uno specifico campo di frequenze, che sono </a:t>
            </a:r>
            <a: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riflesse verso terra </a:t>
            </a:r>
            <a:b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dalla ionosfera</a:t>
            </a: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Se non si possono sfruttare queste </a:t>
            </a:r>
            <a:b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due eccezioni, per trasmettere segnali radio al di là </a:t>
            </a:r>
            <a:b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dell’orizzonte è necessario interporre tra trasmettitore </a:t>
            </a:r>
            <a:b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 ricevitore un </a:t>
            </a:r>
            <a:r>
              <a:rPr lang="it-IT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ripetitore</a:t>
            </a: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posto in un luogo elevato </a:t>
            </a:r>
            <a:b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 su un satellite artificiale.</a:t>
            </a:r>
            <a:endParaRPr lang="it-IT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FB82548-9EC0-1F16-308B-3070E96389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821" y="4007671"/>
            <a:ext cx="5641957" cy="251135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8344FC0-BCEB-41D7-641C-9C81D17B7B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792" y="2217804"/>
            <a:ext cx="4642386" cy="335563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38866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2133</TotalTime>
  <Words>535</Words>
  <Application>Microsoft Macintosh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503</cp:revision>
  <dcterms:created xsi:type="dcterms:W3CDTF">2022-06-06T09:28:42Z</dcterms:created>
  <dcterms:modified xsi:type="dcterms:W3CDTF">2022-10-10T09:48:02Z</dcterms:modified>
</cp:coreProperties>
</file>