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7"/>
    <p:restoredTop sz="94694"/>
  </p:normalViewPr>
  <p:slideViewPr>
    <p:cSldViewPr snapToGrid="0" snapToObjects="1">
      <p:cViewPr>
        <p:scale>
          <a:sx n="98" d="100"/>
          <a:sy n="98" d="100"/>
        </p:scale>
        <p:origin x="408" y="68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12/10/22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2BF2648-8826-D75F-C570-164E167787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2"/>
            <a:ext cx="12192000" cy="6847454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4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IL COMPUTER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computer?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2" y="1397816"/>
            <a:ext cx="7844317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Il computer è un’apparecchiatura elettronica che riceve in ingresso dei dati e che, dopo averli elaborati, restituisce altri dati. La versatilità di un computer deriva dal fatto che il suo funzionamento non è solo determinato dai circuiti elettronici e dalle parti meccaniche, l’</a:t>
            </a:r>
            <a:r>
              <a:rPr lang="it-IT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hardware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ma anche da una serie di istruzioni, preventivamente fornite al computer, che costituiscono i programmi, il </a:t>
            </a:r>
            <a:r>
              <a:rPr lang="it-IT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software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220741-A645-6FB3-115E-D3D5F14647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328" y="3365375"/>
            <a:ext cx="6428709" cy="2936571"/>
          </a:xfrm>
          <a:prstGeom prst="rect">
            <a:avLst/>
          </a:prstGeom>
        </p:spPr>
      </p:pic>
      <p:pic>
        <p:nvPicPr>
          <p:cNvPr id="7" name="Immagine 6" descr="Immagine che contiene testo, elettronico, computer, interni&#10;&#10;Descrizione generata automaticamente">
            <a:extLst>
              <a:ext uri="{FF2B5EF4-FFF2-40B4-BE49-F238E27FC236}">
                <a16:creationId xmlns:a16="http://schemas.microsoft.com/office/drawing/2014/main" id="{5FC4E208-7525-CE6A-C194-0E5C586AFD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3783" y="972833"/>
            <a:ext cx="3148217" cy="275371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Immagine 8" descr="Immagine che contiene testo, computer, portatile, tastiera&#10;&#10;Descrizione generata automaticamente">
            <a:extLst>
              <a:ext uri="{FF2B5EF4-FFF2-40B4-BE49-F238E27FC236}">
                <a16:creationId xmlns:a16="http://schemas.microsoft.com/office/drawing/2014/main" id="{EF80F2F1-DDFA-15E1-9C6C-C5876FE45E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319">
            <a:off x="7470327" y="3427465"/>
            <a:ext cx="3704012" cy="246841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testo, persona, interni, portatile&#10;&#10;Descrizione generata automaticamente">
            <a:extLst>
              <a:ext uri="{FF2B5EF4-FFF2-40B4-BE49-F238E27FC236}">
                <a16:creationId xmlns:a16="http://schemas.microsoft.com/office/drawing/2014/main" id="{BD457C6D-A063-96C5-803A-3E2E57D9C9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71178">
            <a:off x="7881942" y="4501972"/>
            <a:ext cx="3034891" cy="201996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8B2D1C-4491-A28C-9E69-DC48047DA99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tipi </a:t>
            </a:r>
            <a:br>
              <a:rPr lang="it-IT" sz="5000" b="1" dirty="0"/>
            </a:br>
            <a:r>
              <a:rPr lang="it-IT" sz="5000" b="1" dirty="0"/>
              <a:t>di computer esistenti?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47693B-047B-8B0D-10E7-7764543F0E7C}"/>
              </a:ext>
            </a:extLst>
          </p:cNvPr>
          <p:cNvSpPr txBox="1"/>
          <p:nvPr/>
        </p:nvSpPr>
        <p:spPr>
          <a:xfrm>
            <a:off x="1151402" y="2040366"/>
            <a:ext cx="5064047" cy="314947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computer possono essere classificati in: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Supercomputer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sistemi di elaborazione molto potenti, spesso costituiti da più unità che lavorano in parallelo;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Mainframe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grossi computer utilizzati per elaborare una grande mole di dati, come quelli di una banca o di un centro anagrafico;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Personal computer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di cui fanno parte i desktop, i notebook e i tablet;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Smartphone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telefoni cellulari che hanno capacità di elaborazione tale da poter essere considerati veri e propri computer.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E77535EF-EF36-AC6D-56A0-EB86F10292F7}"/>
              </a:ext>
            </a:extLst>
          </p:cNvPr>
          <p:cNvSpPr/>
          <p:nvPr/>
        </p:nvSpPr>
        <p:spPr>
          <a:xfrm>
            <a:off x="8898116" y="186256"/>
            <a:ext cx="2779366" cy="277936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piattaforma, marciapiede, computer, metropolitana&#10;&#10;Descrizione generata automaticamente">
            <a:extLst>
              <a:ext uri="{FF2B5EF4-FFF2-40B4-BE49-F238E27FC236}">
                <a16:creationId xmlns:a16="http://schemas.microsoft.com/office/drawing/2014/main" id="{2CDD9362-045C-2CB9-EDF8-5B121A1688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53" y="2469109"/>
            <a:ext cx="4282230" cy="24087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077D9199-23B6-EF77-5396-39451E9C651E}"/>
              </a:ext>
            </a:extLst>
          </p:cNvPr>
          <p:cNvSpPr/>
          <p:nvPr/>
        </p:nvSpPr>
        <p:spPr>
          <a:xfrm>
            <a:off x="6178378" y="3734012"/>
            <a:ext cx="2615833" cy="2615833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560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734799B3-E1EC-3F81-24F4-1FD4B8C71511}"/>
              </a:ext>
            </a:extLst>
          </p:cNvPr>
          <p:cNvSpPr/>
          <p:nvPr/>
        </p:nvSpPr>
        <p:spPr>
          <a:xfrm>
            <a:off x="1151400" y="1829728"/>
            <a:ext cx="2157086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supercomputer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3B8D52-4760-A8B0-FF0C-3AEE769CFDA3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tipi di computer esistenti?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2B70EEE8-B92C-D11F-385F-FF44586576E4}"/>
              </a:ext>
            </a:extLst>
          </p:cNvPr>
          <p:cNvSpPr/>
          <p:nvPr/>
        </p:nvSpPr>
        <p:spPr>
          <a:xfrm>
            <a:off x="3785725" y="1829728"/>
            <a:ext cx="1959379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mainframe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AA79D5A5-0D63-54E8-95D8-F9C4055CC824}"/>
              </a:ext>
            </a:extLst>
          </p:cNvPr>
          <p:cNvSpPr/>
          <p:nvPr/>
        </p:nvSpPr>
        <p:spPr>
          <a:xfrm>
            <a:off x="9032788" y="1829728"/>
            <a:ext cx="1853513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smartphone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FB7E1DD0-A4E9-9E33-296F-95A5B5A59F48}"/>
              </a:ext>
            </a:extLst>
          </p:cNvPr>
          <p:cNvSpPr/>
          <p:nvPr/>
        </p:nvSpPr>
        <p:spPr>
          <a:xfrm>
            <a:off x="3786131" y="3712502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desktop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F9DC5632-6F2C-D6D0-9013-E7948BF5AFB2}"/>
              </a:ext>
            </a:extLst>
          </p:cNvPr>
          <p:cNvSpPr/>
          <p:nvPr/>
        </p:nvSpPr>
        <p:spPr>
          <a:xfrm>
            <a:off x="6409257" y="3712502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notebook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EB1E18BE-E3D1-A2E7-7EC9-94FD294CFF2D}"/>
              </a:ext>
            </a:extLst>
          </p:cNvPr>
          <p:cNvSpPr/>
          <p:nvPr/>
        </p:nvSpPr>
        <p:spPr>
          <a:xfrm>
            <a:off x="8975968" y="3712502"/>
            <a:ext cx="1959379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tablet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8F8ADA11-9570-1023-CC78-712B8835C4C3}"/>
              </a:ext>
            </a:extLst>
          </p:cNvPr>
          <p:cNvCxnSpPr>
            <a:stCxn id="8" idx="2"/>
            <a:endCxn id="11" idx="0"/>
          </p:cNvCxnSpPr>
          <p:nvPr/>
        </p:nvCxnSpPr>
        <p:spPr>
          <a:xfrm>
            <a:off x="7388946" y="2349415"/>
            <a:ext cx="1" cy="136308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4 17">
            <a:extLst>
              <a:ext uri="{FF2B5EF4-FFF2-40B4-BE49-F238E27FC236}">
                <a16:creationId xmlns:a16="http://schemas.microsoft.com/office/drawing/2014/main" id="{8B27BD8D-873A-8A3B-8988-73E68AF91580}"/>
              </a:ext>
            </a:extLst>
          </p:cNvPr>
          <p:cNvCxnSpPr>
            <a:stCxn id="8" idx="2"/>
            <a:endCxn id="12" idx="0"/>
          </p:cNvCxnSpPr>
          <p:nvPr/>
        </p:nvCxnSpPr>
        <p:spPr>
          <a:xfrm rot="16200000" flipH="1">
            <a:off x="7990759" y="1747602"/>
            <a:ext cx="1363087" cy="2566712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4 19">
            <a:extLst>
              <a:ext uri="{FF2B5EF4-FFF2-40B4-BE49-F238E27FC236}">
                <a16:creationId xmlns:a16="http://schemas.microsoft.com/office/drawing/2014/main" id="{4A007880-FE18-93F9-6241-E1870CCECB2B}"/>
              </a:ext>
            </a:extLst>
          </p:cNvPr>
          <p:cNvCxnSpPr>
            <a:stCxn id="8" idx="2"/>
            <a:endCxn id="10" idx="0"/>
          </p:cNvCxnSpPr>
          <p:nvPr/>
        </p:nvCxnSpPr>
        <p:spPr>
          <a:xfrm rot="5400000">
            <a:off x="5395841" y="1719396"/>
            <a:ext cx="1363087" cy="2623125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E96A1CAE-A795-7381-86B1-304FE3E846DF}"/>
              </a:ext>
            </a:extLst>
          </p:cNvPr>
          <p:cNvSpPr/>
          <p:nvPr/>
        </p:nvSpPr>
        <p:spPr>
          <a:xfrm>
            <a:off x="6222343" y="1829728"/>
            <a:ext cx="2333206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 computer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6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E1DEF95-1486-AD41-C0E1-425180DB3D15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le reti di computer?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36410D-D927-8C69-ADE0-8197F3230C5A}"/>
              </a:ext>
            </a:extLst>
          </p:cNvPr>
          <p:cNvSpPr txBox="1"/>
          <p:nvPr/>
        </p:nvSpPr>
        <p:spPr>
          <a:xfrm>
            <a:off x="1151402" y="1397816"/>
            <a:ext cx="4162003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origine i computer sono stati costruiti per funzionare come macchine isolate; solo in un secondo momento si è pensato di collegarli tra loro per scambiare dati. Sono nate così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reti informatiche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LAN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è una rete che unisce PC su brevi distanze, utilizzata ad esempio per collegare i PC di un ufficio.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rete Internet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è la più grande rete esistente e collega oggi calcolatori di tutto il mondo. Per collegare un computer a una rete è necessario che esso includa una scheda per accedere alla rete: mediante un cavo (scheda di rete) o via radio (scheda Wi-Fi).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cielo, esterni, bolla, barca&#10;&#10;Descrizione generata automaticamente">
            <a:extLst>
              <a:ext uri="{FF2B5EF4-FFF2-40B4-BE49-F238E27FC236}">
                <a16:creationId xmlns:a16="http://schemas.microsoft.com/office/drawing/2014/main" id="{09E04B51-A9B3-3730-5C48-A44A4670BF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2181">
            <a:off x="6610865" y="3867220"/>
            <a:ext cx="4266210" cy="243046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 descr="Immagine che contiene persona, pavimento, interni, lavorando&#10;&#10;Descrizione generata automaticamente">
            <a:extLst>
              <a:ext uri="{FF2B5EF4-FFF2-40B4-BE49-F238E27FC236}">
                <a16:creationId xmlns:a16="http://schemas.microsoft.com/office/drawing/2014/main" id="{EAC1A900-FB20-12EF-4E51-0BBDBCB264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38645">
            <a:off x="7948347" y="1760698"/>
            <a:ext cx="3764870" cy="229072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1BBF93E0-CB83-2DF1-7997-6CF3C10BCC1C}"/>
              </a:ext>
            </a:extLst>
          </p:cNvPr>
          <p:cNvSpPr/>
          <p:nvPr/>
        </p:nvSpPr>
        <p:spPr>
          <a:xfrm>
            <a:off x="6193712" y="1581116"/>
            <a:ext cx="2500072" cy="250007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BCDBBD3-5D91-2406-B9E4-8639CE06E42B}"/>
              </a:ext>
            </a:extLst>
          </p:cNvPr>
          <p:cNvSpPr/>
          <p:nvPr/>
        </p:nvSpPr>
        <p:spPr>
          <a:xfrm>
            <a:off x="5115699" y="3352909"/>
            <a:ext cx="2751532" cy="2751532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057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B1E43E8-534E-9185-E39E-3079E088B93F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è fatto il personal computer?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B2F652-C1CA-ECB7-375C-F44390391D91}"/>
              </a:ext>
            </a:extLst>
          </p:cNvPr>
          <p:cNvSpPr txBox="1"/>
          <p:nvPr/>
        </p:nvSpPr>
        <p:spPr>
          <a:xfrm>
            <a:off x="1151402" y="1397816"/>
            <a:ext cx="9889199" cy="438514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PC è formato esternamente da un contenitore al cui interno sono presenti tutti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circuiti elettronici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scheda su cui si trovano i componenti principali è detta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scheda madre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L’unità centrale di elaborazione,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CPU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svolge tutti i calcoli e controlla il funzionamento del sistema.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memoria centrale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suddivisa in: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memoria ad accesso casuale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(RAM), il cui contenuto viene perso quando si spegne il computer,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memoria a sola lettura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(ROM), dove sono conservate informazioni che servono ad avviare e configurare il computer.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circuiti di controllo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gestiscono le comunicazioni tra tutti i componenti.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scheda video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scheda audi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rappresentano il collegamento verso il monitor e verso altoparlanti e microfono.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memoria di massa principale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costituita da un disco magnetico ad alta capacità, detto anche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hard disk,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cui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sono inseriti i programmi che servono a far funzionare il PC.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memorie di massa aggiuntive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le Pendrive le </a:t>
            </a:r>
            <a:r>
              <a:rPr lang="it-IT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memory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card.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03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8E93FB-EA44-E6DA-24AA-390BF01C2270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è fatto il personal computer?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F634BD1-097C-3202-6BDD-C854727A03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794" y="1196384"/>
            <a:ext cx="7348412" cy="5313007"/>
          </a:xfrm>
          <a:prstGeom prst="rect">
            <a:avLst/>
          </a:prstGeom>
        </p:spPr>
      </p:pic>
      <p:pic>
        <p:nvPicPr>
          <p:cNvPr id="6" name="Immagine 5" descr="Immagine che contiene elettronico&#10;&#10;Descrizione generata automaticamente">
            <a:extLst>
              <a:ext uri="{FF2B5EF4-FFF2-40B4-BE49-F238E27FC236}">
                <a16:creationId xmlns:a16="http://schemas.microsoft.com/office/drawing/2014/main" id="{BE393FE8-BC9B-EE9E-D5A5-FC2F19F977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889" y="4215007"/>
            <a:ext cx="4527036" cy="289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5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C8D4F3-DD29-00C5-E7B0-D0214517D46C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software?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2D786B-821F-91A7-F258-42CD9BD61CD3}"/>
              </a:ext>
            </a:extLst>
          </p:cNvPr>
          <p:cNvSpPr txBox="1"/>
          <p:nvPr/>
        </p:nvSpPr>
        <p:spPr>
          <a:xfrm>
            <a:off x="1151403" y="1397816"/>
            <a:ext cx="9710186" cy="26552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 software (o programma) è un insieme di istruzioni che, eseguite dalla CPU, permettono al computer di svolgere le più svariate funzioni. I software sono di due tipologie: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software di base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di cui fanno parte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programma di avvio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sistema operativo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(che svolge le funzioni di collegamento tra hardware e programmi, e gestisce il colloquio tra utente e PC) e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driver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comandano le diverse periferiche.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software applicativi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consentono di svolgere attività specifiche, come scrivere testi, ritoccare foto, eseguire calcoli, ecc.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7C54AD21-E6DE-C614-A993-BFBE62E80157}"/>
              </a:ext>
            </a:extLst>
          </p:cNvPr>
          <p:cNvSpPr/>
          <p:nvPr/>
        </p:nvSpPr>
        <p:spPr>
          <a:xfrm>
            <a:off x="8211657" y="3765017"/>
            <a:ext cx="2350178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programma di avvio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614399BA-410B-9B9A-0192-302B1AFC6FD3}"/>
              </a:ext>
            </a:extLst>
          </p:cNvPr>
          <p:cNvSpPr/>
          <p:nvPr/>
        </p:nvSpPr>
        <p:spPr>
          <a:xfrm>
            <a:off x="1487187" y="4910234"/>
            <a:ext cx="1658199" cy="519687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9CA41E99-EC2E-75C5-5DAB-40636EF339E2}"/>
              </a:ext>
            </a:extLst>
          </p:cNvPr>
          <p:cNvSpPr/>
          <p:nvPr/>
        </p:nvSpPr>
        <p:spPr>
          <a:xfrm>
            <a:off x="4503432" y="5633462"/>
            <a:ext cx="2350178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software applicativo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CFB0CB14-28B7-C0F2-79B9-7E5CAB84752E}"/>
              </a:ext>
            </a:extLst>
          </p:cNvPr>
          <p:cNvSpPr/>
          <p:nvPr/>
        </p:nvSpPr>
        <p:spPr>
          <a:xfrm>
            <a:off x="8211657" y="4891868"/>
            <a:ext cx="2350178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istema operativo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B787DE25-0FD8-1DC1-61D7-F5A548ACA336}"/>
              </a:ext>
            </a:extLst>
          </p:cNvPr>
          <p:cNvSpPr/>
          <p:nvPr/>
        </p:nvSpPr>
        <p:spPr>
          <a:xfrm>
            <a:off x="8248727" y="5921461"/>
            <a:ext cx="2350178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driver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Connettore 4 12">
            <a:extLst>
              <a:ext uri="{FF2B5EF4-FFF2-40B4-BE49-F238E27FC236}">
                <a16:creationId xmlns:a16="http://schemas.microsoft.com/office/drawing/2014/main" id="{3134AE74-929F-53F1-F5F0-4742E2A51BC5}"/>
              </a:ext>
            </a:extLst>
          </p:cNvPr>
          <p:cNvCxnSpPr>
            <a:stCxn id="6" idx="3"/>
            <a:endCxn id="5" idx="1"/>
          </p:cNvCxnSpPr>
          <p:nvPr/>
        </p:nvCxnSpPr>
        <p:spPr>
          <a:xfrm flipV="1">
            <a:off x="3145386" y="4446849"/>
            <a:ext cx="1358046" cy="72322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4 14">
            <a:extLst>
              <a:ext uri="{FF2B5EF4-FFF2-40B4-BE49-F238E27FC236}">
                <a16:creationId xmlns:a16="http://schemas.microsoft.com/office/drawing/2014/main" id="{8B374448-98EB-6A22-F5F8-EA77D1CEF490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3145386" y="5170078"/>
            <a:ext cx="1358046" cy="72322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4 16">
            <a:extLst>
              <a:ext uri="{FF2B5EF4-FFF2-40B4-BE49-F238E27FC236}">
                <a16:creationId xmlns:a16="http://schemas.microsoft.com/office/drawing/2014/main" id="{39118B77-E2E4-A7C6-535C-25B0A7B2CDEE}"/>
              </a:ext>
            </a:extLst>
          </p:cNvPr>
          <p:cNvCxnSpPr>
            <a:stCxn id="5" idx="3"/>
            <a:endCxn id="4" idx="1"/>
          </p:cNvCxnSpPr>
          <p:nvPr/>
        </p:nvCxnSpPr>
        <p:spPr>
          <a:xfrm flipV="1">
            <a:off x="6853610" y="4024861"/>
            <a:ext cx="1358047" cy="42198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4 20">
            <a:extLst>
              <a:ext uri="{FF2B5EF4-FFF2-40B4-BE49-F238E27FC236}">
                <a16:creationId xmlns:a16="http://schemas.microsoft.com/office/drawing/2014/main" id="{BF987DED-A876-A679-024F-DB0D1A934063}"/>
              </a:ext>
            </a:extLst>
          </p:cNvPr>
          <p:cNvCxnSpPr>
            <a:stCxn id="5" idx="3"/>
            <a:endCxn id="11" idx="1"/>
          </p:cNvCxnSpPr>
          <p:nvPr/>
        </p:nvCxnSpPr>
        <p:spPr>
          <a:xfrm>
            <a:off x="6853610" y="4446849"/>
            <a:ext cx="1395117" cy="1734456"/>
          </a:xfrm>
          <a:prstGeom prst="bentConnector3">
            <a:avLst>
              <a:gd name="adj1" fmla="val 48619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B6915A98-3A37-D8D5-789F-695494E79581}"/>
              </a:ext>
            </a:extLst>
          </p:cNvPr>
          <p:cNvSpPr/>
          <p:nvPr/>
        </p:nvSpPr>
        <p:spPr>
          <a:xfrm>
            <a:off x="4503432" y="4187005"/>
            <a:ext cx="2350178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software base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DE35A7D3-94ED-FF55-F648-58D955593381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7537622" y="5151711"/>
            <a:ext cx="674035" cy="1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952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2529</TotalTime>
  <Words>631</Words>
  <Application>Microsoft Macintosh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554</cp:revision>
  <dcterms:created xsi:type="dcterms:W3CDTF">2022-06-06T09:28:42Z</dcterms:created>
  <dcterms:modified xsi:type="dcterms:W3CDTF">2022-10-12T10:12:15Z</dcterms:modified>
</cp:coreProperties>
</file>