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67" r:id="rId4"/>
    <p:sldId id="268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9D8F"/>
    <a:srgbClr val="37C9B8"/>
    <a:srgbClr val="066C81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56"/>
    <p:restoredTop sz="94655"/>
  </p:normalViewPr>
  <p:slideViewPr>
    <p:cSldViewPr snapToGrid="0" snapToObjects="1">
      <p:cViewPr varScale="1">
        <p:scale>
          <a:sx n="111" d="100"/>
          <a:sy n="111" d="100"/>
        </p:scale>
        <p:origin x="216" y="536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0497901F-F5F8-1A2B-AFB4-B16F52B1D7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2919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7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I TRASPORTI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2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IL TRASPORTO </a:t>
            </a:r>
            <a:b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</a:b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FERROVIARIO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Quali sono le caratteristiche </a:t>
            </a:r>
            <a:br>
              <a:rPr lang="it-IT" sz="5000" b="1" dirty="0"/>
            </a:br>
            <a:r>
              <a:rPr lang="it-IT" sz="5000" b="1" dirty="0"/>
              <a:t>del trasporto ferroviario?</a:t>
            </a:r>
            <a:endParaRPr lang="it-IT" sz="50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87C0B60-F83F-A7D7-4510-B830127B715C}"/>
              </a:ext>
            </a:extLst>
          </p:cNvPr>
          <p:cNvSpPr txBox="1"/>
          <p:nvPr/>
        </p:nvSpPr>
        <p:spPr>
          <a:xfrm>
            <a:off x="1151402" y="1991648"/>
            <a:ext cx="6071331" cy="456326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Il </a:t>
            </a:r>
            <a:r>
              <a:rPr lang="it-IT" sz="18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Bold" panose="02000503000000020003" pitchFamily="2" charset="77"/>
              </a:rPr>
              <a:t>trasporto ferroviario </a:t>
            </a: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Bold" panose="02000503000000020003" pitchFamily="2" charset="77"/>
              </a:rPr>
              <a:t>(</a:t>
            </a: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o </a:t>
            </a:r>
            <a:r>
              <a:rPr lang="it-IT" sz="18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Bold" panose="02000503000000020003" pitchFamily="2" charset="77"/>
              </a:rPr>
              <a:t>su rotaia</a:t>
            </a: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Bold" panose="02000503000000020003" pitchFamily="2" charset="77"/>
              </a:rPr>
              <a:t>)</a:t>
            </a:r>
            <a:r>
              <a:rPr lang="it-IT" sz="18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Bold" panose="02000503000000020003" pitchFamily="2" charset="77"/>
              </a:rPr>
              <a:t> </a:t>
            </a: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utilizza come veicoli i treni passeggeri e merci che circolano su una </a:t>
            </a:r>
            <a:r>
              <a:rPr lang="it-IT" sz="1800" i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Italic" panose="02000503000000020003" pitchFamily="2" charset="77"/>
              </a:rPr>
              <a:t>rete ferroviaria, </a:t>
            </a: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composta da linee a uno o più binari e da infrastrutture accessorie: ponti e viadotti, gallerie, semafori, passaggi </a:t>
            </a:r>
            <a:b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</a:b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a livello, ecc.</a:t>
            </a: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L’</a:t>
            </a:r>
            <a:r>
              <a:rPr lang="it-IT" sz="1800" i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Italic" panose="02000503000000020003" pitchFamily="2" charset="77"/>
              </a:rPr>
              <a:t>interscambio </a:t>
            </a: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tra la ferrovia, i centri urbani e gli altri sistemi </a:t>
            </a:r>
            <a:b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</a:b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di trasporto avviene nelle </a:t>
            </a:r>
            <a:r>
              <a:rPr lang="it-IT" sz="18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Bold" panose="02000503000000020003" pitchFamily="2" charset="77"/>
              </a:rPr>
              <a:t>stazioni</a:t>
            </a: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.</a:t>
            </a: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Il trasporto ferroviario richiede dal 50 al 70% di energia in meno rispetto ad altri tipologie di trasporto.</a:t>
            </a: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Le fonti energetiche impiegate sono:</a:t>
            </a: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l’</a:t>
            </a:r>
            <a:r>
              <a:rPr lang="it-IT" sz="18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Bold" panose="02000503000000020003" pitchFamily="2" charset="77"/>
              </a:rPr>
              <a:t>elettricità</a:t>
            </a: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, generata da centrali ad alto rendimento;</a:t>
            </a: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l’</a:t>
            </a:r>
            <a:r>
              <a:rPr lang="it-IT" sz="1800" b="1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Bold" panose="02000503000000020003" pitchFamily="2" charset="77"/>
              </a:rPr>
              <a:t>energia termica </a:t>
            </a: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generata con motori diesel efficienti e poco inquinanti con cilindrate sino a 60.000 cm</a:t>
            </a:r>
            <a:r>
              <a:rPr lang="it-IT" sz="1800" baseline="-250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3</a:t>
            </a:r>
            <a:r>
              <a:rPr lang="it-IT" sz="18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.</a:t>
            </a: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B30D6D56-6775-0BC7-6CFD-38DE036FFC78}"/>
              </a:ext>
            </a:extLst>
          </p:cNvPr>
          <p:cNvSpPr/>
          <p:nvPr/>
        </p:nvSpPr>
        <p:spPr>
          <a:xfrm>
            <a:off x="7562337" y="1651244"/>
            <a:ext cx="4148634" cy="4148634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BDBA83A7-EFBE-A36B-35FA-1A93CFCF66EB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sono fatte le linee ferroviarie?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99ABC6C-6D50-0DE3-14F6-996BEDE3FB43}"/>
              </a:ext>
            </a:extLst>
          </p:cNvPr>
          <p:cNvSpPr txBox="1"/>
          <p:nvPr/>
        </p:nvSpPr>
        <p:spPr>
          <a:xfrm>
            <a:off x="1151401" y="1429346"/>
            <a:ext cx="7782533" cy="231475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Le </a:t>
            </a:r>
            <a:r>
              <a:rPr lang="it-IT" sz="1800" b="1" dirty="0">
                <a:effectLst/>
                <a:ea typeface="Calibri" panose="020F0502020204030204" pitchFamily="34" charset="0"/>
                <a:cs typeface="Athelas-Bold" panose="02000503000000020003" pitchFamily="2" charset="77"/>
              </a:rPr>
              <a:t>linee ferroviarie </a:t>
            </a: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sono formate dai </a:t>
            </a:r>
            <a:r>
              <a:rPr lang="it-IT" sz="1800" b="1" dirty="0">
                <a:effectLst/>
                <a:ea typeface="Calibri" panose="020F0502020204030204" pitchFamily="34" charset="0"/>
                <a:cs typeface="Athelas-Bold" panose="02000503000000020003" pitchFamily="2" charset="77"/>
              </a:rPr>
              <a:t>binari</a:t>
            </a: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: due profilati d’acciaio paralleli, detti </a:t>
            </a:r>
            <a:r>
              <a:rPr lang="it-IT" sz="1800" i="1" dirty="0">
                <a:effectLst/>
                <a:ea typeface="Calibri" panose="020F0502020204030204" pitchFamily="34" charset="0"/>
                <a:cs typeface="Athelas-Italic" panose="02000503000000020003" pitchFamily="2" charset="77"/>
              </a:rPr>
              <a:t>rotaie</a:t>
            </a: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, collegati fra di loro da traverse realizzate con uno speciale cemento elastico (soluzione più moderna) o in legno. La distanza dei binari fra le traverse, detta </a:t>
            </a:r>
            <a:r>
              <a:rPr lang="it-IT" sz="1800" b="1" dirty="0">
                <a:effectLst/>
                <a:ea typeface="Calibri" panose="020F0502020204030204" pitchFamily="34" charset="0"/>
                <a:cs typeface="Athelas-Bold" panose="02000503000000020003" pitchFamily="2" charset="77"/>
              </a:rPr>
              <a:t>scartamento</a:t>
            </a: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, in Italia è pari a 143,5 cm.</a:t>
            </a: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I binari poggiano sulla </a:t>
            </a:r>
            <a:r>
              <a:rPr lang="it-IT" sz="1800" b="1" dirty="0">
                <a:effectLst/>
                <a:ea typeface="Calibri" panose="020F0502020204030204" pitchFamily="34" charset="0"/>
                <a:cs typeface="Athelas-Bold" panose="02000503000000020003" pitchFamily="2" charset="77"/>
              </a:rPr>
              <a:t>massicciata</a:t>
            </a: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, uno strato di pietre e pietrisco compresso, </a:t>
            </a:r>
            <a:b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</a:b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in grado di resistere al peso e alle forti sollecitazioni imposte dal passaggio </a:t>
            </a:r>
            <a:b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</a:b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dei convogli.</a:t>
            </a: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8C7080A3-3569-0535-579E-5FE0D220420E}"/>
              </a:ext>
            </a:extLst>
          </p:cNvPr>
          <p:cNvSpPr/>
          <p:nvPr/>
        </p:nvSpPr>
        <p:spPr>
          <a:xfrm>
            <a:off x="8670405" y="1429346"/>
            <a:ext cx="3389789" cy="3389789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9163F90E-3C3E-235D-0C94-4019D957FBEE}"/>
              </a:ext>
            </a:extLst>
          </p:cNvPr>
          <p:cNvSpPr/>
          <p:nvPr/>
        </p:nvSpPr>
        <p:spPr>
          <a:xfrm>
            <a:off x="6635578" y="3519132"/>
            <a:ext cx="2913470" cy="2913470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765D48C-61DD-5F99-E1F5-B968034041A2}"/>
              </a:ext>
            </a:extLst>
          </p:cNvPr>
          <p:cNvSpPr txBox="1"/>
          <p:nvPr/>
        </p:nvSpPr>
        <p:spPr>
          <a:xfrm>
            <a:off x="1151402" y="3744097"/>
            <a:ext cx="5138188" cy="2314751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I cambi di direzione avvengono per mezzo di settori di binario mobili detti </a:t>
            </a:r>
            <a:r>
              <a:rPr lang="it-IT" sz="1800" b="1" dirty="0">
                <a:effectLst/>
                <a:ea typeface="Calibri" panose="020F0502020204030204" pitchFamily="34" charset="0"/>
                <a:cs typeface="Athelas-Bold" panose="02000503000000020003" pitchFamily="2" charset="77"/>
              </a:rPr>
              <a:t>scambi</a:t>
            </a: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, azionati elettricamente a distanza.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In Italia la rete è molto estesa e, così come in altri Paesi, le linee presentano diverse tratte già abilitate ai </a:t>
            </a:r>
            <a:r>
              <a:rPr lang="it-IT" sz="1800" b="1" dirty="0">
                <a:effectLst/>
                <a:ea typeface="Calibri" panose="020F0502020204030204" pitchFamily="34" charset="0"/>
                <a:cs typeface="Athelas-Bold" panose="02000503000000020003" pitchFamily="2" charset="77"/>
              </a:rPr>
              <a:t>treni ad Alta Velocità/Alta Capacità</a:t>
            </a: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 che consentono velocità di punta intorno ai 300 km/h, che necessitano di binari dedicati.</a:t>
            </a: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5649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B87CFD40-AA59-E41D-B82E-B3DBD4794BD8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Esistono treni ancora </a:t>
            </a:r>
            <a:br>
              <a:rPr lang="it-IT" sz="5000" b="1" dirty="0"/>
            </a:br>
            <a:r>
              <a:rPr lang="it-IT" sz="5000" b="1" dirty="0"/>
              <a:t>più veloci dei nostri Frecciarossa?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8E411E6-E142-2205-2822-EFADCECB3A9B}"/>
              </a:ext>
            </a:extLst>
          </p:cNvPr>
          <p:cNvSpPr txBox="1"/>
          <p:nvPr/>
        </p:nvSpPr>
        <p:spPr>
          <a:xfrm>
            <a:off x="1151401" y="2170751"/>
            <a:ext cx="7622209" cy="401055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Sì, sono I treni </a:t>
            </a:r>
            <a:r>
              <a:rPr lang="it-IT" sz="1800" b="1" dirty="0" err="1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MagLev</a:t>
            </a: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, che sta per </a:t>
            </a:r>
            <a:r>
              <a:rPr lang="it-IT" sz="1800" dirty="0" err="1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Magnetic</a:t>
            </a: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 </a:t>
            </a:r>
            <a:r>
              <a:rPr lang="it-IT" sz="1800" dirty="0" err="1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Levitation</a:t>
            </a: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 funzionano grazie al principio della </a:t>
            </a:r>
            <a:r>
              <a:rPr lang="it-IT" sz="1800" b="1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repulsione magnetica</a:t>
            </a: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 tra carrozze e binari. Infatti, se prendiamo due magneti e ne avviciniamo i poli nord, questi si respingono. Se invece avviciniamo il polo sud al polo nord dell’altro, si attraggono.</a:t>
            </a: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Semplificando, questo principio viene utilizzato nel treno </a:t>
            </a:r>
            <a:r>
              <a:rPr lang="it-IT" sz="1800" dirty="0" err="1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MagLev</a:t>
            </a: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 in modo </a:t>
            </a:r>
            <a:b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</a:b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che le guide (che hanno la funzione di binari), sulle quali è disposto un </a:t>
            </a:r>
            <a:r>
              <a:rPr lang="it-IT" sz="1800" b="1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elettromagnete</a:t>
            </a: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, “respingano” il treno, sotto il quale è disposto un altro elettromagnete, permettendogli così di sollevarsi, cioè di levitare e di raggiungere velocità che possono sfiorare i 600 km all’ora. L’unico attrito che rimane è quello dell’aria.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Una versione ancora più performa è l’</a:t>
            </a:r>
            <a:r>
              <a:rPr lang="it-IT" sz="1800" b="1" dirty="0" err="1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Hyperloop</a:t>
            </a:r>
            <a:r>
              <a:rPr lang="it-IT" sz="1800" dirty="0">
                <a:effectLst/>
                <a:ea typeface="Calibri" panose="020F0502020204030204" pitchFamily="34" charset="0"/>
                <a:cs typeface="Athelas-Regular" panose="02000503000000020003" pitchFamily="2" charset="77"/>
              </a:rPr>
              <a:t>, un treno che viaggerà a più di 1000 km orari all’interno di un tunnel, nel quale verrà prodotto un vuoto d’aria che annullerà anche la resistenza dell’aria. </a:t>
            </a: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it-IT" sz="1800" dirty="0">
                <a:effectLst/>
                <a:latin typeface="Athelas-Regular" panose="02000503000000020003" pitchFamily="2" charset="77"/>
                <a:ea typeface="Calibri" panose="020F0502020204030204" pitchFamily="34" charset="0"/>
                <a:cs typeface="Athelas-Regular" panose="02000503000000020003" pitchFamily="2" charset="77"/>
              </a:rPr>
              <a:t> </a:t>
            </a: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43881EE-0FCD-A9FF-2685-62BB16BEBB7B}"/>
              </a:ext>
            </a:extLst>
          </p:cNvPr>
          <p:cNvSpPr/>
          <p:nvPr/>
        </p:nvSpPr>
        <p:spPr>
          <a:xfrm>
            <a:off x="8570297" y="2135731"/>
            <a:ext cx="3165804" cy="3165804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186650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1483</TotalTime>
  <Words>493</Words>
  <Application>Microsoft Macintosh PowerPoint</Application>
  <PresentationFormat>Widescreen</PresentationFormat>
  <Paragraphs>20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9" baseType="lpstr">
      <vt:lpstr>Arial</vt:lpstr>
      <vt:lpstr>Athelas-Regular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380</cp:revision>
  <dcterms:created xsi:type="dcterms:W3CDTF">2022-06-06T09:28:42Z</dcterms:created>
  <dcterms:modified xsi:type="dcterms:W3CDTF">2022-10-06T09:55:57Z</dcterms:modified>
</cp:coreProperties>
</file>