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9" r:id="rId2"/>
    <p:sldId id="266" r:id="rId3"/>
    <p:sldId id="267" r:id="rId4"/>
    <p:sldId id="268" r:id="rId5"/>
    <p:sldId id="269" r:id="rId6"/>
    <p:sldId id="270" r:id="rId7"/>
    <p:sldId id="272" r:id="rId8"/>
    <p:sldId id="271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71" userDrawn="1">
          <p15:clr>
            <a:srgbClr val="A4A3A4"/>
          </p15:clr>
        </p15:guide>
        <p15:guide id="2" pos="43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9D8F"/>
    <a:srgbClr val="37C9B8"/>
    <a:srgbClr val="066C81"/>
    <a:srgbClr val="1E7066"/>
    <a:srgbClr val="245866"/>
    <a:srgbClr val="34C2B1"/>
    <a:srgbClr val="35C5B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245"/>
    <p:restoredTop sz="94674"/>
  </p:normalViewPr>
  <p:slideViewPr>
    <p:cSldViewPr snapToGrid="0" snapToObjects="1">
      <p:cViewPr varScale="1">
        <p:scale>
          <a:sx n="124" d="100"/>
          <a:sy n="124" d="100"/>
        </p:scale>
        <p:origin x="472" y="168"/>
      </p:cViewPr>
      <p:guideLst>
        <p:guide orient="horz" pos="1071"/>
        <p:guide pos="43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F4EFE25-2D13-4345-BDAE-FBC3B21AD62A}" type="datetimeFigureOut">
              <a:rPr lang="it-IT" smtClean="0"/>
              <a:t>06/10/22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3C9E735-921C-5A4C-B0B7-C20B71D2E3C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498481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F4EFE25-2D13-4345-BDAE-FBC3B21AD62A}" type="datetimeFigureOut">
              <a:rPr lang="it-IT" smtClean="0"/>
              <a:t>06/10/22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3C9E735-921C-5A4C-B0B7-C20B71D2E3C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299238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F4EFE25-2D13-4345-BDAE-FBC3B21AD62A}" type="datetimeFigureOut">
              <a:rPr lang="it-IT" smtClean="0"/>
              <a:t>06/10/22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3C9E735-921C-5A4C-B0B7-C20B71D2E3C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826703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e 6">
            <a:extLst>
              <a:ext uri="{FF2B5EF4-FFF2-40B4-BE49-F238E27FC236}">
                <a16:creationId xmlns:a16="http://schemas.microsoft.com/office/drawing/2014/main" id="{327B23C6-A946-0A3E-E6FF-6A91E1D0A218}"/>
              </a:ext>
            </a:extLst>
          </p:cNvPr>
          <p:cNvSpPr/>
          <p:nvPr userDrawn="1"/>
        </p:nvSpPr>
        <p:spPr>
          <a:xfrm>
            <a:off x="421240" y="5050232"/>
            <a:ext cx="143839" cy="143839"/>
          </a:xfrm>
          <a:prstGeom prst="ellipse">
            <a:avLst/>
          </a:prstGeom>
          <a:solidFill>
            <a:srgbClr val="1E70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8" name="Ovale 7">
            <a:extLst>
              <a:ext uri="{FF2B5EF4-FFF2-40B4-BE49-F238E27FC236}">
                <a16:creationId xmlns:a16="http://schemas.microsoft.com/office/drawing/2014/main" id="{2D25A8B8-E96D-657B-C180-D278EC96EC1F}"/>
              </a:ext>
            </a:extLst>
          </p:cNvPr>
          <p:cNvSpPr/>
          <p:nvPr userDrawn="1"/>
        </p:nvSpPr>
        <p:spPr>
          <a:xfrm>
            <a:off x="421240" y="5438776"/>
            <a:ext cx="143839" cy="143839"/>
          </a:xfrm>
          <a:prstGeom prst="ellipse">
            <a:avLst/>
          </a:prstGeom>
          <a:solidFill>
            <a:srgbClr val="37C9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9" name="Ovale 8">
            <a:extLst>
              <a:ext uri="{FF2B5EF4-FFF2-40B4-BE49-F238E27FC236}">
                <a16:creationId xmlns:a16="http://schemas.microsoft.com/office/drawing/2014/main" id="{8C45C134-5859-14E0-706D-39B332D4CF2D}"/>
              </a:ext>
            </a:extLst>
          </p:cNvPr>
          <p:cNvSpPr/>
          <p:nvPr userDrawn="1"/>
        </p:nvSpPr>
        <p:spPr>
          <a:xfrm>
            <a:off x="421240" y="5827320"/>
            <a:ext cx="143839" cy="143839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10" name="Ovale 9">
            <a:extLst>
              <a:ext uri="{FF2B5EF4-FFF2-40B4-BE49-F238E27FC236}">
                <a16:creationId xmlns:a16="http://schemas.microsoft.com/office/drawing/2014/main" id="{051EB746-B54D-3CFE-4914-856B67140ACC}"/>
              </a:ext>
            </a:extLst>
          </p:cNvPr>
          <p:cNvSpPr/>
          <p:nvPr userDrawn="1"/>
        </p:nvSpPr>
        <p:spPr>
          <a:xfrm>
            <a:off x="421240" y="6215864"/>
            <a:ext cx="143839" cy="143839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cxnSp>
        <p:nvCxnSpPr>
          <p:cNvPr id="11" name="Connettore 1 10">
            <a:extLst>
              <a:ext uri="{FF2B5EF4-FFF2-40B4-BE49-F238E27FC236}">
                <a16:creationId xmlns:a16="http://schemas.microsoft.com/office/drawing/2014/main" id="{43B37B31-6DAF-1036-4F4E-BB391D3A56DF}"/>
              </a:ext>
            </a:extLst>
          </p:cNvPr>
          <p:cNvCxnSpPr>
            <a:cxnSpLocks/>
          </p:cNvCxnSpPr>
          <p:nvPr userDrawn="1"/>
        </p:nvCxnSpPr>
        <p:spPr>
          <a:xfrm>
            <a:off x="421240" y="432347"/>
            <a:ext cx="730159" cy="0"/>
          </a:xfrm>
          <a:prstGeom prst="line">
            <a:avLst/>
          </a:prstGeom>
          <a:ln w="57150">
            <a:solidFill>
              <a:srgbClr val="2A9D8F"/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854756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F4EFE25-2D13-4345-BDAE-FBC3B21AD62A}" type="datetimeFigureOut">
              <a:rPr lang="it-IT" smtClean="0"/>
              <a:t>06/10/22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3C9E735-921C-5A4C-B0B7-C20B71D2E3C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265723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F4EFE25-2D13-4345-BDAE-FBC3B21AD62A}" type="datetimeFigureOut">
              <a:rPr lang="it-IT" smtClean="0"/>
              <a:t>06/10/22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3C9E735-921C-5A4C-B0B7-C20B71D2E3C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979018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F4EFE25-2D13-4345-BDAE-FBC3B21AD62A}" type="datetimeFigureOut">
              <a:rPr lang="it-IT" smtClean="0"/>
              <a:t>06/10/22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3C9E735-921C-5A4C-B0B7-C20B71D2E3C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470643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F4EFE25-2D13-4345-BDAE-FBC3B21AD62A}" type="datetimeFigureOut">
              <a:rPr lang="it-IT" smtClean="0"/>
              <a:t>06/10/22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3C9E735-921C-5A4C-B0B7-C20B71D2E3C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105794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F4EFE25-2D13-4345-BDAE-FBC3B21AD62A}" type="datetimeFigureOut">
              <a:rPr lang="it-IT" smtClean="0"/>
              <a:t>06/10/22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3C9E735-921C-5A4C-B0B7-C20B71D2E3C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103554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F4EFE25-2D13-4345-BDAE-FBC3B21AD62A}" type="datetimeFigureOut">
              <a:rPr lang="it-IT" smtClean="0"/>
              <a:t>06/10/22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3C9E735-921C-5A4C-B0B7-C20B71D2E3C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031773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F4EFE25-2D13-4345-BDAE-FBC3B21AD62A}" type="datetimeFigureOut">
              <a:rPr lang="it-IT" smtClean="0"/>
              <a:t>06/10/22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3C9E735-921C-5A4C-B0B7-C20B71D2E3C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085375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>
            <a:extLst>
              <a:ext uri="{FF2B5EF4-FFF2-40B4-BE49-F238E27FC236}">
                <a16:creationId xmlns:a16="http://schemas.microsoft.com/office/drawing/2014/main" id="{CAD1ED98-855F-1F7F-49BA-1052AD00ED8A}"/>
              </a:ext>
            </a:extLst>
          </p:cNvPr>
          <p:cNvSpPr/>
          <p:nvPr userDrawn="1"/>
        </p:nvSpPr>
        <p:spPr>
          <a:xfrm>
            <a:off x="11165836" y="1"/>
            <a:ext cx="730158" cy="5582608"/>
          </a:xfrm>
          <a:prstGeom prst="rect">
            <a:avLst/>
          </a:prstGeom>
          <a:solidFill>
            <a:srgbClr val="2A9D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it-IT"/>
          </a:p>
        </p:txBody>
      </p:sp>
      <p:sp>
        <p:nvSpPr>
          <p:cNvPr id="3" name="Rettangolo 2">
            <a:extLst>
              <a:ext uri="{FF2B5EF4-FFF2-40B4-BE49-F238E27FC236}">
                <a16:creationId xmlns:a16="http://schemas.microsoft.com/office/drawing/2014/main" id="{176AB7E2-84ED-3CE4-4E28-E5507D7A0503}"/>
              </a:ext>
            </a:extLst>
          </p:cNvPr>
          <p:cNvSpPr/>
          <p:nvPr userDrawn="1"/>
        </p:nvSpPr>
        <p:spPr>
          <a:xfrm>
            <a:off x="11165836" y="6493267"/>
            <a:ext cx="730158" cy="364733"/>
          </a:xfrm>
          <a:prstGeom prst="rect">
            <a:avLst/>
          </a:prstGeom>
          <a:solidFill>
            <a:srgbClr val="2A9D8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D85122F5-D459-227B-013A-D75721E6955D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11165836" y="5654137"/>
            <a:ext cx="730158" cy="767602"/>
          </a:xfrm>
          <a:prstGeom prst="rect">
            <a:avLst/>
          </a:prstGeom>
        </p:spPr>
      </p:pic>
      <p:sp>
        <p:nvSpPr>
          <p:cNvPr id="5" name="CasellaDiTesto 4">
            <a:extLst>
              <a:ext uri="{FF2B5EF4-FFF2-40B4-BE49-F238E27FC236}">
                <a16:creationId xmlns:a16="http://schemas.microsoft.com/office/drawing/2014/main" id="{86E116ED-863B-A648-985D-765490E54684}"/>
              </a:ext>
            </a:extLst>
          </p:cNvPr>
          <p:cNvSpPr txBox="1"/>
          <p:nvPr userDrawn="1"/>
        </p:nvSpPr>
        <p:spPr>
          <a:xfrm>
            <a:off x="3048828" y="6456660"/>
            <a:ext cx="6097656" cy="26161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/>
            <a:r>
              <a:rPr lang="it-IT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© 2022 S. Lattes &amp; C. Editori </a:t>
            </a:r>
            <a:r>
              <a:rPr lang="it-IT" sz="11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SpA</a:t>
            </a:r>
            <a:r>
              <a:rPr lang="it-IT" sz="1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Torino</a:t>
            </a:r>
          </a:p>
        </p:txBody>
      </p:sp>
    </p:spTree>
    <p:extLst>
      <p:ext uri="{BB962C8B-B14F-4D97-AF65-F5344CB8AC3E}">
        <p14:creationId xmlns:p14="http://schemas.microsoft.com/office/powerpoint/2010/main" val="26967297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78E360A2-7C18-86BD-578D-08500FAC88B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5079"/>
            <a:ext cx="12192000" cy="6847839"/>
          </a:xfrm>
          <a:prstGeom prst="rect">
            <a:avLst/>
          </a:prstGeom>
        </p:spPr>
      </p:pic>
      <p:sp>
        <p:nvSpPr>
          <p:cNvPr id="7" name="Parallelogramma 6">
            <a:extLst>
              <a:ext uri="{FF2B5EF4-FFF2-40B4-BE49-F238E27FC236}">
                <a16:creationId xmlns:a16="http://schemas.microsoft.com/office/drawing/2014/main" id="{A588EAA7-DA29-F707-EE53-0345215C4DF4}"/>
              </a:ext>
            </a:extLst>
          </p:cNvPr>
          <p:cNvSpPr/>
          <p:nvPr/>
        </p:nvSpPr>
        <p:spPr>
          <a:xfrm flipH="1">
            <a:off x="1766869" y="-5081"/>
            <a:ext cx="8658262" cy="6858000"/>
          </a:xfrm>
          <a:prstGeom prst="parallelogram">
            <a:avLst/>
          </a:prstGeom>
          <a:solidFill>
            <a:srgbClr val="2A9D8F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5" name="Parallelogramma 4">
            <a:extLst>
              <a:ext uri="{FF2B5EF4-FFF2-40B4-BE49-F238E27FC236}">
                <a16:creationId xmlns:a16="http://schemas.microsoft.com/office/drawing/2014/main" id="{B5D00AFE-F2F3-5A63-CA6B-0FDA989F03D8}"/>
              </a:ext>
            </a:extLst>
          </p:cNvPr>
          <p:cNvSpPr/>
          <p:nvPr/>
        </p:nvSpPr>
        <p:spPr>
          <a:xfrm>
            <a:off x="1766869" y="-5080"/>
            <a:ext cx="8658262" cy="6858000"/>
          </a:xfrm>
          <a:prstGeom prst="parallelogram">
            <a:avLst/>
          </a:prstGeom>
          <a:solidFill>
            <a:srgbClr val="2A9D8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BE69A924-1182-8218-0AF8-DB127F9EE234}"/>
              </a:ext>
            </a:extLst>
          </p:cNvPr>
          <p:cNvSpPr txBox="1"/>
          <p:nvPr/>
        </p:nvSpPr>
        <p:spPr>
          <a:xfrm>
            <a:off x="1005017" y="432486"/>
            <a:ext cx="10181967" cy="20159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5500" b="1" dirty="0">
                <a:solidFill>
                  <a:schemeClr val="bg1"/>
                </a:solidFill>
              </a:rPr>
              <a:t>Area 7 </a:t>
            </a:r>
            <a:br>
              <a:rPr lang="it-IT" sz="7000" b="1" dirty="0">
                <a:solidFill>
                  <a:schemeClr val="bg1"/>
                </a:solidFill>
              </a:rPr>
            </a:br>
            <a:r>
              <a:rPr lang="it-IT" sz="7000" b="1" dirty="0">
                <a:solidFill>
                  <a:schemeClr val="bg1"/>
                </a:solidFill>
              </a:rPr>
              <a:t>I TRASPORTI</a:t>
            </a: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4DBB6A40-B0D6-BC8A-785A-625F2B26D554}"/>
              </a:ext>
            </a:extLst>
          </p:cNvPr>
          <p:cNvSpPr txBox="1"/>
          <p:nvPr/>
        </p:nvSpPr>
        <p:spPr>
          <a:xfrm>
            <a:off x="1005017" y="4308533"/>
            <a:ext cx="10181967" cy="1477328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ctr"/>
            <a:r>
              <a:rPr lang="it-IT" sz="4500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254000">
                    <a:schemeClr val="bg1">
                      <a:alpha val="30000"/>
                    </a:schemeClr>
                  </a:glow>
                </a:effectLst>
              </a:rPr>
              <a:t>Unità 4 ∙ </a:t>
            </a:r>
            <a:r>
              <a:rPr lang="it-IT" sz="4500" b="1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254000">
                    <a:schemeClr val="bg1">
                      <a:alpha val="30000"/>
                    </a:schemeClr>
                  </a:glow>
                </a:effectLst>
              </a:rPr>
              <a:t>IL TRASPORTO </a:t>
            </a:r>
            <a:br>
              <a:rPr lang="it-IT" sz="4500" b="1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254000">
                    <a:schemeClr val="bg1">
                      <a:alpha val="30000"/>
                    </a:schemeClr>
                  </a:glow>
                </a:effectLst>
              </a:rPr>
            </a:br>
            <a:r>
              <a:rPr lang="it-IT" sz="4500" b="1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glow rad="254000">
                    <a:schemeClr val="bg1">
                      <a:alpha val="30000"/>
                    </a:schemeClr>
                  </a:glow>
                </a:effectLst>
              </a:rPr>
              <a:t>AEREO</a:t>
            </a: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16E2EA4F-F884-29FF-DE83-F04E125FCF4E}"/>
              </a:ext>
            </a:extLst>
          </p:cNvPr>
          <p:cNvSpPr txBox="1"/>
          <p:nvPr/>
        </p:nvSpPr>
        <p:spPr>
          <a:xfrm>
            <a:off x="3047172" y="6456660"/>
            <a:ext cx="6097656" cy="26161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/>
            <a:r>
              <a:rPr lang="it-IT" sz="1100" dirty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glow rad="101600">
                    <a:schemeClr val="bg1">
                      <a:alpha val="40000"/>
                    </a:schemeClr>
                  </a:glow>
                </a:effectLst>
              </a:rPr>
              <a:t>© 2022 S. Lattes &amp; C. Editori </a:t>
            </a:r>
            <a:r>
              <a:rPr lang="it-IT" sz="1100" dirty="0" err="1">
                <a:solidFill>
                  <a:schemeClr val="tx1">
                    <a:lumMod val="50000"/>
                    <a:lumOff val="50000"/>
                  </a:schemeClr>
                </a:solidFill>
                <a:effectLst>
                  <a:glow rad="101600">
                    <a:schemeClr val="bg1">
                      <a:alpha val="40000"/>
                    </a:schemeClr>
                  </a:glow>
                </a:effectLst>
              </a:rPr>
              <a:t>SpA</a:t>
            </a:r>
            <a:r>
              <a:rPr lang="it-IT" sz="1100" dirty="0">
                <a:solidFill>
                  <a:schemeClr val="tx1">
                    <a:lumMod val="50000"/>
                    <a:lumOff val="50000"/>
                  </a:schemeClr>
                </a:solidFill>
                <a:effectLst>
                  <a:glow rad="101600">
                    <a:schemeClr val="bg1">
                      <a:alpha val="40000"/>
                    </a:schemeClr>
                  </a:glow>
                </a:effectLst>
              </a:rPr>
              <a:t> Torino</a:t>
            </a:r>
          </a:p>
        </p:txBody>
      </p:sp>
    </p:spTree>
    <p:extLst>
      <p:ext uri="{BB962C8B-B14F-4D97-AF65-F5344CB8AC3E}">
        <p14:creationId xmlns:p14="http://schemas.microsoft.com/office/powerpoint/2010/main" val="23907361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>
            <a:extLst>
              <a:ext uri="{FF2B5EF4-FFF2-40B4-BE49-F238E27FC236}">
                <a16:creationId xmlns:a16="http://schemas.microsoft.com/office/drawing/2014/main" id="{A930D91D-8E61-272B-7D21-C8BE1CC0C032}"/>
              </a:ext>
            </a:extLst>
          </p:cNvPr>
          <p:cNvSpPr txBox="1"/>
          <p:nvPr/>
        </p:nvSpPr>
        <p:spPr>
          <a:xfrm>
            <a:off x="1151399" y="676695"/>
            <a:ext cx="10016610" cy="75265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5000"/>
              </a:lnSpc>
            </a:pPr>
            <a:r>
              <a:rPr lang="it-IT" sz="5000" b="1" dirty="0"/>
              <a:t>Dove viaggiano gli aerei?</a:t>
            </a:r>
            <a:endParaRPr lang="it-IT" sz="5000" dirty="0"/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E87C0B60-F83F-A7D7-4510-B830127B715C}"/>
              </a:ext>
            </a:extLst>
          </p:cNvPr>
          <p:cNvSpPr txBox="1"/>
          <p:nvPr/>
        </p:nvSpPr>
        <p:spPr>
          <a:xfrm>
            <a:off x="1151403" y="1429346"/>
            <a:ext cx="4704868" cy="4107854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it-IT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Il trasporto aereo si svolge lungo le </a:t>
            </a:r>
            <a:r>
              <a:rPr lang="it-IT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aerovie</a:t>
            </a:r>
            <a:r>
              <a:rPr lang="it-IT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corridoi di determinata altezza e larghezza che si trovano a varie quote; lungo ognuno di questi può viaggiare solo un determinato tipo di aereo. Ogni pilota sa esattamente qual è l’aerovia assegnata e agisce di conseguenza. In prossimità degli aeroporti i velivoli imboccano i </a:t>
            </a:r>
            <a:r>
              <a:rPr lang="it-IT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sentieri di discesa</a:t>
            </a:r>
            <a:r>
              <a:rPr lang="it-IT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in pratica aerovie un po’ più strette che conducono fino a terra. In caso di scarsa visibilità, l’aereo viene letteralmente guidato via terra fino al momento del contatto del carrello con la pista.</a:t>
            </a:r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FEDACB6F-67AD-745F-4CEE-F4BDE69FE49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94127" y="1518246"/>
            <a:ext cx="4704868" cy="47048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58952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A99E12D9-F6E7-5075-7535-3E4DDC4C11E6}"/>
              </a:ext>
            </a:extLst>
          </p:cNvPr>
          <p:cNvSpPr txBox="1"/>
          <p:nvPr/>
        </p:nvSpPr>
        <p:spPr>
          <a:xfrm>
            <a:off x="1151399" y="676695"/>
            <a:ext cx="10016610" cy="75265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5000"/>
              </a:lnSpc>
            </a:pPr>
            <a:r>
              <a:rPr lang="it-IT" sz="5000" b="1" dirty="0"/>
              <a:t>Come è fatto l'aeroporto?</a:t>
            </a:r>
            <a:endParaRPr lang="it-IT" sz="5000" dirty="0"/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6871D06C-49A4-DFBF-F163-9383BFF98FC5}"/>
              </a:ext>
            </a:extLst>
          </p:cNvPr>
          <p:cNvSpPr txBox="1"/>
          <p:nvPr/>
        </p:nvSpPr>
        <p:spPr>
          <a:xfrm>
            <a:off x="1151403" y="1429346"/>
            <a:ext cx="6925798" cy="4107854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it-IT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All’esterno dell’aeroporto troviamo i </a:t>
            </a:r>
            <a:r>
              <a:rPr lang="it-IT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parcheggi</a:t>
            </a:r>
            <a:r>
              <a:rPr lang="it-IT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all’aperto o multipiano.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it-IT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Entrando si accede all’</a:t>
            </a:r>
            <a:r>
              <a:rPr lang="it-IT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aerostazione passeggeri</a:t>
            </a:r>
            <a:r>
              <a:rPr lang="it-IT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dove si effettuano le operazioni legate a check-in, spedizione bagagli, dogana, polizia di frontiera, ecc. Qui si trovano ristoranti, banche, agenzie di viaggio, negozi, ecc. Terminate le formalità, i passeggeri in partenza accedono ai </a:t>
            </a:r>
            <a:r>
              <a:rPr lang="it-IT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gates</a:t>
            </a:r>
            <a:r>
              <a:rPr lang="it-IT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(uscite).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it-IT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All’esterno dell’area passeggeri si giunge al </a:t>
            </a:r>
            <a:r>
              <a:rPr lang="it-IT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terminal</a:t>
            </a:r>
            <a:r>
              <a:rPr lang="it-IT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dove i passeggeri vengono imbarcati e sbarcati o con un pullman o con un tunnel di collegamento (</a:t>
            </a:r>
            <a:r>
              <a:rPr lang="it-IT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finger</a:t>
            </a:r>
            <a:r>
              <a:rPr lang="it-IT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). 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it-IT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L’area operativa è composta </a:t>
            </a:r>
            <a:r>
              <a:rPr lang="it-IT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dalle piste di decollo, di atterraggio e di rullaggio</a:t>
            </a:r>
            <a:r>
              <a:rPr lang="it-IT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 da tutti i raccordi. Su essa si innalza la </a:t>
            </a:r>
            <a:r>
              <a:rPr lang="it-IT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torre di controllo</a:t>
            </a:r>
            <a:r>
              <a:rPr lang="it-IT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dove operano i controllori di volo.  Questi, per mezzo di radio e schermi radar, visualizzano tutti gli aerei che volano nella zona controllata e possono  impartire ai piloti le istruzioni necessarie.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it-IT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Ovale 3">
            <a:extLst>
              <a:ext uri="{FF2B5EF4-FFF2-40B4-BE49-F238E27FC236}">
                <a16:creationId xmlns:a16="http://schemas.microsoft.com/office/drawing/2014/main" id="{909756B4-AA07-BD29-21B0-0672EE1AFB97}"/>
              </a:ext>
            </a:extLst>
          </p:cNvPr>
          <p:cNvSpPr/>
          <p:nvPr/>
        </p:nvSpPr>
        <p:spPr>
          <a:xfrm>
            <a:off x="8155379" y="-151993"/>
            <a:ext cx="3403193" cy="3403193"/>
          </a:xfrm>
          <a:prstGeom prst="ellipse">
            <a:avLst/>
          </a:pr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5" name="Ovale 4">
            <a:extLst>
              <a:ext uri="{FF2B5EF4-FFF2-40B4-BE49-F238E27FC236}">
                <a16:creationId xmlns:a16="http://schemas.microsoft.com/office/drawing/2014/main" id="{446E35B0-C2AB-7BEF-DF29-4FC5D9372646}"/>
              </a:ext>
            </a:extLst>
          </p:cNvPr>
          <p:cNvSpPr/>
          <p:nvPr/>
        </p:nvSpPr>
        <p:spPr>
          <a:xfrm>
            <a:off x="9677643" y="2000372"/>
            <a:ext cx="3212857" cy="3212857"/>
          </a:xfrm>
          <a:prstGeom prst="ellipse">
            <a:avLst/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6" name="Ovale 5">
            <a:extLst>
              <a:ext uri="{FF2B5EF4-FFF2-40B4-BE49-F238E27FC236}">
                <a16:creationId xmlns:a16="http://schemas.microsoft.com/office/drawing/2014/main" id="{04896B7E-FBBB-9E37-EAF8-7B7DFEF72489}"/>
              </a:ext>
            </a:extLst>
          </p:cNvPr>
          <p:cNvSpPr/>
          <p:nvPr/>
        </p:nvSpPr>
        <p:spPr>
          <a:xfrm>
            <a:off x="8077201" y="4022548"/>
            <a:ext cx="2565157" cy="2565157"/>
          </a:xfrm>
          <a:prstGeom prst="ellipse">
            <a:avLst/>
          </a:prstGeom>
          <a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7997548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>
            <a:extLst>
              <a:ext uri="{FF2B5EF4-FFF2-40B4-BE49-F238E27FC236}">
                <a16:creationId xmlns:a16="http://schemas.microsoft.com/office/drawing/2014/main" id="{0AAEE5B0-46B3-D652-739B-FD790351F169}"/>
              </a:ext>
            </a:extLst>
          </p:cNvPr>
          <p:cNvSpPr txBox="1"/>
          <p:nvPr/>
        </p:nvSpPr>
        <p:spPr>
          <a:xfrm>
            <a:off x="1151400" y="471212"/>
            <a:ext cx="8804258" cy="725172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5000"/>
              </a:lnSpc>
            </a:pPr>
            <a:r>
              <a:rPr lang="it-IT" sz="3000" b="1" dirty="0">
                <a:solidFill>
                  <a:schemeClr val="bg2">
                    <a:lumMod val="50000"/>
                  </a:schemeClr>
                </a:solidFill>
              </a:rPr>
              <a:t>Come è fatto l'aeroporto?</a:t>
            </a: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017094E1-5AB7-4251-1F8F-580F946592D7}"/>
              </a:ext>
            </a:extLst>
          </p:cNvPr>
          <p:cNvSpPr txBox="1"/>
          <p:nvPr/>
        </p:nvSpPr>
        <p:spPr>
          <a:xfrm>
            <a:off x="1151398" y="1196384"/>
            <a:ext cx="9669001" cy="403816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it-IT" sz="18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Le parti fondamentali dell’aeroplano sono:</a:t>
            </a: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E9EE77EC-B0D6-4449-6019-B166F355A5F9}"/>
              </a:ext>
            </a:extLst>
          </p:cNvPr>
          <p:cNvSpPr txBox="1"/>
          <p:nvPr/>
        </p:nvSpPr>
        <p:spPr>
          <a:xfrm>
            <a:off x="1151399" y="1690392"/>
            <a:ext cx="2963402" cy="4696396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285750" indent="-285750">
              <a:lnSpc>
                <a:spcPct val="115000"/>
              </a:lnSpc>
              <a:spcAft>
                <a:spcPts val="1000"/>
              </a:spcAft>
              <a:buClr>
                <a:srgbClr val="2A9D8F"/>
              </a:buClr>
              <a:buFont typeface="Arial" panose="020B0604020202020204" pitchFamily="34" charset="0"/>
              <a:buChar char="•"/>
            </a:pPr>
            <a:r>
              <a:rPr lang="it-IT" sz="1800" b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la fusoliera</a:t>
            </a:r>
            <a:r>
              <a:rPr lang="it-IT" sz="18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: ospita la cabina di pilotaggio, la cabina passeggeri, i vani </a:t>
            </a:r>
            <a:br>
              <a:rPr lang="it-IT" sz="18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it-IT" sz="18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di carico, talvolta il motore, e collega l’ala agli organi di stabilizzazione e governo della coda.</a:t>
            </a:r>
          </a:p>
          <a:p>
            <a:pPr marL="285750" indent="-285750">
              <a:lnSpc>
                <a:spcPct val="115000"/>
              </a:lnSpc>
              <a:spcAft>
                <a:spcPts val="1000"/>
              </a:spcAft>
              <a:buClr>
                <a:srgbClr val="2A9D8F"/>
              </a:buClr>
              <a:buFont typeface="Arial" panose="020B0604020202020204" pitchFamily="34" charset="0"/>
              <a:buChar char="•"/>
            </a:pPr>
            <a:r>
              <a:rPr lang="it-IT" sz="1800" b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l’ala</a:t>
            </a:r>
            <a:endParaRPr lang="it-IT" sz="18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lnSpc>
                <a:spcPct val="115000"/>
              </a:lnSpc>
              <a:spcAft>
                <a:spcPts val="1000"/>
              </a:spcAft>
              <a:buClr>
                <a:srgbClr val="2A9D8F"/>
              </a:buClr>
              <a:buFont typeface="Arial" panose="020B0604020202020204" pitchFamily="34" charset="0"/>
              <a:buChar char="•"/>
            </a:pPr>
            <a:r>
              <a:rPr lang="it-IT" sz="1800" b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il carrello</a:t>
            </a:r>
            <a:r>
              <a:rPr lang="it-IT" sz="18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, lo strumento di atterraggio e di decollo dell’aereo</a:t>
            </a:r>
          </a:p>
          <a:p>
            <a:pPr marL="285750" indent="-285750">
              <a:lnSpc>
                <a:spcPct val="115000"/>
              </a:lnSpc>
              <a:spcAft>
                <a:spcPts val="1000"/>
              </a:spcAft>
              <a:buClr>
                <a:srgbClr val="2A9D8F"/>
              </a:buClr>
              <a:buFont typeface="Arial" panose="020B0604020202020204" pitchFamily="34" charset="0"/>
              <a:buChar char="•"/>
            </a:pPr>
            <a:r>
              <a:rPr lang="it-IT" sz="1800" b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il motore</a:t>
            </a:r>
            <a:endParaRPr lang="it-IT" sz="18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CD4EF2A7-E60D-8238-ADF5-62B89F93E438}"/>
              </a:ext>
            </a:extLst>
          </p:cNvPr>
          <p:cNvSpPr txBox="1"/>
          <p:nvPr/>
        </p:nvSpPr>
        <p:spPr>
          <a:xfrm>
            <a:off x="4277750" y="1690392"/>
            <a:ext cx="3416300" cy="4696396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285750" indent="-285750">
              <a:lnSpc>
                <a:spcPct val="115000"/>
              </a:lnSpc>
              <a:spcAft>
                <a:spcPts val="1000"/>
              </a:spcAft>
              <a:buClr>
                <a:srgbClr val="2A9D8F"/>
              </a:buClr>
              <a:buFont typeface="Arial" panose="020B0604020202020204" pitchFamily="34" charset="0"/>
              <a:buChar char="•"/>
            </a:pPr>
            <a:r>
              <a:rPr lang="it-IT" sz="1800" b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gli alettoni</a:t>
            </a:r>
            <a:r>
              <a:rPr lang="it-IT" sz="18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che determinano variazioni di inclinazione e direzione. </a:t>
            </a:r>
          </a:p>
          <a:p>
            <a:pPr marL="285750" indent="-285750">
              <a:lnSpc>
                <a:spcPct val="115000"/>
              </a:lnSpc>
              <a:spcAft>
                <a:spcPts val="1000"/>
              </a:spcAft>
              <a:buClr>
                <a:srgbClr val="2A9D8F"/>
              </a:buClr>
              <a:buFont typeface="Arial" panose="020B0604020202020204" pitchFamily="34" charset="0"/>
              <a:buChar char="•"/>
            </a:pPr>
            <a:r>
              <a:rPr lang="it-IT" sz="1800" b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il muso</a:t>
            </a:r>
            <a:r>
              <a:rPr lang="it-IT" sz="18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, dove sono collocate </a:t>
            </a:r>
            <a:r>
              <a:rPr lang="it-IT" sz="1800" b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la cabina di pilotaggio</a:t>
            </a:r>
            <a:r>
              <a:rPr lang="it-IT" sz="18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e </a:t>
            </a:r>
            <a:r>
              <a:rPr lang="it-IT" sz="1800" b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le apparecchiature di volo</a:t>
            </a:r>
            <a:r>
              <a:rPr lang="it-IT" sz="18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(radar, altimetro, radio, ecc.)</a:t>
            </a:r>
          </a:p>
          <a:p>
            <a:pPr marL="285750" indent="-285750">
              <a:lnSpc>
                <a:spcPct val="115000"/>
              </a:lnSpc>
              <a:spcAft>
                <a:spcPts val="1000"/>
              </a:spcAft>
              <a:buClr>
                <a:srgbClr val="2A9D8F"/>
              </a:buClr>
              <a:buFont typeface="Arial" panose="020B0604020202020204" pitchFamily="34" charset="0"/>
              <a:buChar char="•"/>
            </a:pPr>
            <a:r>
              <a:rPr lang="it-IT" sz="1800" b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i flaps</a:t>
            </a:r>
            <a:r>
              <a:rPr lang="it-IT" sz="18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, utilizzati nell’atterraggio o in determinate manovre </a:t>
            </a:r>
          </a:p>
          <a:p>
            <a:pPr marL="285750" indent="-285750">
              <a:lnSpc>
                <a:spcPct val="115000"/>
              </a:lnSpc>
              <a:spcAft>
                <a:spcPts val="1000"/>
              </a:spcAft>
              <a:buClr>
                <a:srgbClr val="2A9D8F"/>
              </a:buClr>
              <a:buFont typeface="Arial" panose="020B0604020202020204" pitchFamily="34" charset="0"/>
              <a:buChar char="•"/>
            </a:pPr>
            <a:r>
              <a:rPr lang="it-IT" sz="1800" b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le </a:t>
            </a:r>
            <a:r>
              <a:rPr lang="it-IT" sz="1800" b="1" dirty="0" err="1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winglets</a:t>
            </a:r>
            <a:r>
              <a:rPr lang="it-IT" sz="18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, piccole estensioni posizionate alle estremità dell’ala che rendono il velivolo meno sensibile alle turbolenze. </a:t>
            </a:r>
          </a:p>
          <a:p>
            <a:pPr marL="285750" indent="-285750">
              <a:lnSpc>
                <a:spcPct val="115000"/>
              </a:lnSpc>
              <a:spcAft>
                <a:spcPts val="1000"/>
              </a:spcAft>
              <a:buClr>
                <a:srgbClr val="2A9D8F"/>
              </a:buClr>
              <a:buFont typeface="Arial" panose="020B0604020202020204" pitchFamily="34" charset="0"/>
              <a:buChar char="•"/>
            </a:pPr>
            <a:endParaRPr lang="it-IT" sz="18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78C4FC83-8E5C-A934-EFC9-4CC46A7FB13D}"/>
              </a:ext>
            </a:extLst>
          </p:cNvPr>
          <p:cNvSpPr txBox="1"/>
          <p:nvPr/>
        </p:nvSpPr>
        <p:spPr>
          <a:xfrm>
            <a:off x="7856999" y="1690392"/>
            <a:ext cx="2963402" cy="4696396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285750" indent="-285750">
              <a:lnSpc>
                <a:spcPct val="115000"/>
              </a:lnSpc>
              <a:spcAft>
                <a:spcPts val="1000"/>
              </a:spcAft>
              <a:buClr>
                <a:srgbClr val="2A9D8F"/>
              </a:buClr>
              <a:buFont typeface="Arial" panose="020B0604020202020204" pitchFamily="34" charset="0"/>
              <a:buChar char="•"/>
            </a:pPr>
            <a:r>
              <a:rPr lang="it-IT" sz="1800" b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il timone di direzione</a:t>
            </a:r>
            <a:r>
              <a:rPr lang="it-IT" sz="18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, sulla superficie verticale della coda, è simile nelle funzioni al timone di una barca</a:t>
            </a:r>
          </a:p>
          <a:p>
            <a:pPr marL="285750" indent="-285750">
              <a:lnSpc>
                <a:spcPct val="115000"/>
              </a:lnSpc>
              <a:spcAft>
                <a:spcPts val="1000"/>
              </a:spcAft>
              <a:buClr>
                <a:srgbClr val="2A9D8F"/>
              </a:buClr>
              <a:buFont typeface="Arial" panose="020B0604020202020204" pitchFamily="34" charset="0"/>
              <a:buChar char="•"/>
            </a:pPr>
            <a:r>
              <a:rPr lang="it-IT" sz="1800" b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il timone di profondità</a:t>
            </a:r>
            <a:r>
              <a:rPr lang="it-IT" sz="18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(nel disegno non è segnato ma è sulla coda) è utilizzato per variare o mantenere la quota</a:t>
            </a:r>
          </a:p>
          <a:p>
            <a:pPr marL="285750" indent="-285750">
              <a:buClr>
                <a:srgbClr val="2A9D8F"/>
              </a:buClr>
              <a:buFont typeface="Arial" panose="020B0604020202020204" pitchFamily="34" charset="0"/>
              <a:buChar char="•"/>
            </a:pPr>
            <a:r>
              <a:rPr lang="it-IT" sz="1800" b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l’ala</a:t>
            </a:r>
            <a:r>
              <a:rPr lang="it-IT" sz="18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è la superficie portante dell’aereo che svolge il compito di sostegno durante il volo</a:t>
            </a:r>
          </a:p>
        </p:txBody>
      </p:sp>
    </p:spTree>
    <p:extLst>
      <p:ext uri="{BB962C8B-B14F-4D97-AF65-F5344CB8AC3E}">
        <p14:creationId xmlns:p14="http://schemas.microsoft.com/office/powerpoint/2010/main" val="38244192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E6D37EDB-98AD-1539-7F40-76FECF2786D6}"/>
              </a:ext>
            </a:extLst>
          </p:cNvPr>
          <p:cNvSpPr txBox="1"/>
          <p:nvPr/>
        </p:nvSpPr>
        <p:spPr>
          <a:xfrm>
            <a:off x="1151400" y="471212"/>
            <a:ext cx="8804258" cy="725172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5000"/>
              </a:lnSpc>
            </a:pPr>
            <a:r>
              <a:rPr lang="it-IT" sz="3000" b="1" dirty="0">
                <a:solidFill>
                  <a:schemeClr val="bg2">
                    <a:lumMod val="50000"/>
                  </a:schemeClr>
                </a:solidFill>
              </a:rPr>
              <a:t>Come è fatto l'aeroporto?</a:t>
            </a:r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41A71456-21A5-893F-B4A8-4D3EA07B373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51400" y="148166"/>
            <a:ext cx="10443700" cy="66411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16480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4CD25DCA-65B3-13B9-9DB5-49ACBDDE11CF}"/>
              </a:ext>
            </a:extLst>
          </p:cNvPr>
          <p:cNvSpPr txBox="1"/>
          <p:nvPr/>
        </p:nvSpPr>
        <p:spPr>
          <a:xfrm>
            <a:off x="1151399" y="676695"/>
            <a:ext cx="10016610" cy="75265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5000"/>
              </a:lnSpc>
            </a:pPr>
            <a:r>
              <a:rPr lang="it-IT" sz="5000" b="1" dirty="0"/>
              <a:t>A che cosa serve l'elicottero?</a:t>
            </a:r>
            <a:endParaRPr lang="it-IT" sz="5000" dirty="0"/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2B529712-5891-CDB8-D4B8-45A5D99F8711}"/>
              </a:ext>
            </a:extLst>
          </p:cNvPr>
          <p:cNvSpPr txBox="1"/>
          <p:nvPr/>
        </p:nvSpPr>
        <p:spPr>
          <a:xfrm>
            <a:off x="1151403" y="1429346"/>
            <a:ext cx="4055598" cy="4107854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it-IT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L’elicottero è in grado di offrire prestazioni uniche perché può decollare e atterrare verticalmente, utilizzando spazi molto ristretti. Può rimanere sospeso immobile nell’aria, avanzare con il muso più o meno inclinato verso il basso e addirittura arretrare! Proprio per questo l’elicottero trova impiego in molti settori dove altri mezzi non potrebbero operare, come il trasporto uomini e materiali in zone poco agevoli, le operazioni militari, la protezione civile, il salvataggio, il servizio antincendio e l’ambulanza. </a:t>
            </a:r>
          </a:p>
        </p:txBody>
      </p:sp>
      <p:sp>
        <p:nvSpPr>
          <p:cNvPr id="4" name="Ovale 3">
            <a:extLst>
              <a:ext uri="{FF2B5EF4-FFF2-40B4-BE49-F238E27FC236}">
                <a16:creationId xmlns:a16="http://schemas.microsoft.com/office/drawing/2014/main" id="{5A97996D-B0CB-5CF9-9435-E1607F628878}"/>
              </a:ext>
            </a:extLst>
          </p:cNvPr>
          <p:cNvSpPr/>
          <p:nvPr/>
        </p:nvSpPr>
        <p:spPr>
          <a:xfrm>
            <a:off x="5469351" y="1731828"/>
            <a:ext cx="3212858" cy="3212858"/>
          </a:xfrm>
          <a:prstGeom prst="ellipse">
            <a:avLst/>
          </a:pr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5" name="Ovale 4">
            <a:extLst>
              <a:ext uri="{FF2B5EF4-FFF2-40B4-BE49-F238E27FC236}">
                <a16:creationId xmlns:a16="http://schemas.microsoft.com/office/drawing/2014/main" id="{9B6C7255-CE51-C53F-3A1E-8889E0329F83}"/>
              </a:ext>
            </a:extLst>
          </p:cNvPr>
          <p:cNvSpPr/>
          <p:nvPr/>
        </p:nvSpPr>
        <p:spPr>
          <a:xfrm>
            <a:off x="8306401" y="871162"/>
            <a:ext cx="3529999" cy="3529999"/>
          </a:xfrm>
          <a:prstGeom prst="ellipse">
            <a:avLst/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  <p:sp>
        <p:nvSpPr>
          <p:cNvPr id="6" name="Ovale 5">
            <a:extLst>
              <a:ext uri="{FF2B5EF4-FFF2-40B4-BE49-F238E27FC236}">
                <a16:creationId xmlns:a16="http://schemas.microsoft.com/office/drawing/2014/main" id="{311ADFE9-A3AE-4354-AF8E-5D37FD4766CC}"/>
              </a:ext>
            </a:extLst>
          </p:cNvPr>
          <p:cNvSpPr/>
          <p:nvPr/>
        </p:nvSpPr>
        <p:spPr>
          <a:xfrm>
            <a:off x="7321573" y="3632442"/>
            <a:ext cx="3212858" cy="3212858"/>
          </a:xfrm>
          <a:prstGeom prst="ellipse">
            <a:avLst/>
          </a:prstGeom>
          <a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2797979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88CB50E9-9EE6-E4D7-FA61-ED2C620AFE61}"/>
              </a:ext>
            </a:extLst>
          </p:cNvPr>
          <p:cNvSpPr txBox="1"/>
          <p:nvPr/>
        </p:nvSpPr>
        <p:spPr>
          <a:xfrm>
            <a:off x="1151399" y="676695"/>
            <a:ext cx="10016610" cy="75265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5000"/>
              </a:lnSpc>
            </a:pPr>
            <a:r>
              <a:rPr lang="it-IT" sz="5000" b="1" dirty="0"/>
              <a:t>Come è fatto l'elicottero?</a:t>
            </a:r>
            <a:endParaRPr lang="it-IT" sz="5000" dirty="0"/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B0DB5B73-2C9F-7894-A3F4-A983B9292919}"/>
              </a:ext>
            </a:extLst>
          </p:cNvPr>
          <p:cNvSpPr txBox="1"/>
          <p:nvPr/>
        </p:nvSpPr>
        <p:spPr>
          <a:xfrm>
            <a:off x="1151403" y="1429346"/>
            <a:ext cx="9300697" cy="4107854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it-IT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 struttura del velivolo è composta da una </a:t>
            </a:r>
            <a:r>
              <a:rPr lang="it-IT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fusoliera</a:t>
            </a:r>
            <a:r>
              <a:rPr lang="it-IT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che comprende </a:t>
            </a:r>
            <a:r>
              <a:rPr lang="it-IT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 cabina di pilotaggio</a:t>
            </a:r>
            <a:r>
              <a:rPr lang="it-IT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it-IT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 cabina passeggeri</a:t>
            </a:r>
            <a:r>
              <a:rPr lang="it-IT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o merci, </a:t>
            </a:r>
            <a:r>
              <a:rPr lang="it-IT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il motore</a:t>
            </a:r>
            <a:r>
              <a:rPr lang="it-IT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it-IT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il pattino</a:t>
            </a:r>
            <a:r>
              <a:rPr lang="it-IT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o carrello, </a:t>
            </a:r>
            <a:r>
              <a:rPr lang="it-IT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 coda</a:t>
            </a:r>
            <a:r>
              <a:rPr lang="it-IT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con il timone e la piccola elica verticale. L’elicottero vola grazie all’azione delle pale del rotore messe in movimento dal motore. Tuttavia, le pale tendono anche a fare ruotare il velivolo rendendolo ingovernabile; a questa forza si oppone quella prodotta dall’</a:t>
            </a:r>
            <a:r>
              <a:rPr lang="it-IT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elica verticale </a:t>
            </a:r>
            <a:r>
              <a:rPr lang="it-IT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montata in coda. </a:t>
            </a:r>
          </a:p>
        </p:txBody>
      </p:sp>
    </p:spTree>
    <p:extLst>
      <p:ext uri="{BB962C8B-B14F-4D97-AF65-F5344CB8AC3E}">
        <p14:creationId xmlns:p14="http://schemas.microsoft.com/office/powerpoint/2010/main" val="18301644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658448A6-100C-5038-B84B-32A0A45B5873}"/>
              </a:ext>
            </a:extLst>
          </p:cNvPr>
          <p:cNvSpPr txBox="1"/>
          <p:nvPr/>
        </p:nvSpPr>
        <p:spPr>
          <a:xfrm>
            <a:off x="1151400" y="471212"/>
            <a:ext cx="8804258" cy="725172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5000"/>
              </a:lnSpc>
            </a:pPr>
            <a:r>
              <a:rPr lang="it-IT" sz="3000" b="1" dirty="0">
                <a:solidFill>
                  <a:schemeClr val="bg2">
                    <a:lumMod val="50000"/>
                  </a:schemeClr>
                </a:solidFill>
              </a:rPr>
              <a:t>Come è fatto l'elicottero?</a:t>
            </a:r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BFFADCCE-AC5F-007E-58F8-266839D54E2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95399" y="825500"/>
            <a:ext cx="9198680" cy="5687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856449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1528</TotalTime>
  <Words>654</Words>
  <Application>Microsoft Macintosh PowerPoint</Application>
  <PresentationFormat>Widescreen</PresentationFormat>
  <Paragraphs>29</Paragraphs>
  <Slides>8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Microsoft Office User</dc:creator>
  <cp:lastModifiedBy>Microsoft Office User</cp:lastModifiedBy>
  <cp:revision>406</cp:revision>
  <dcterms:created xsi:type="dcterms:W3CDTF">2022-06-06T09:28:42Z</dcterms:created>
  <dcterms:modified xsi:type="dcterms:W3CDTF">2022-10-06T10:43:25Z</dcterms:modified>
</cp:coreProperties>
</file>