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5"/>
    <p:restoredTop sz="94694"/>
  </p:normalViewPr>
  <p:slideViewPr>
    <p:cSldViewPr snapToGrid="0" snapToObjects="1">
      <p:cViewPr varScale="1">
        <p:scale>
          <a:sx n="121" d="100"/>
          <a:sy n="121" d="100"/>
        </p:scale>
        <p:origin x="576" y="176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10/10/22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20534836-F75A-E825-0075-8A56C02B12B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20"/>
            <a:ext cx="12192000" cy="6845980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7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I TRASPORTI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3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IL TRASPORTO </a:t>
            </a:r>
            <a:b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</a:b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NAVALE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Perché è importante </a:t>
            </a:r>
            <a:br>
              <a:rPr lang="it-IT" sz="5000" b="1" dirty="0"/>
            </a:br>
            <a:r>
              <a:rPr lang="it-IT" sz="5000" b="1" dirty="0"/>
              <a:t>il trasporto navale?</a:t>
            </a:r>
            <a:endParaRPr lang="it-IT" sz="5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0B60-F83F-A7D7-4510-B830127B715C}"/>
              </a:ext>
            </a:extLst>
          </p:cNvPr>
          <p:cNvSpPr txBox="1"/>
          <p:nvPr/>
        </p:nvSpPr>
        <p:spPr>
          <a:xfrm>
            <a:off x="1151402" y="1991648"/>
            <a:ext cx="6071331" cy="456326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trasporto navale è la forma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più economica di trasporto mercantile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grazie a petroliere, navi portacontainer, quelle per il trasporto di auto, di prodotti chimici, grandi pescherecci.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trasporto navale ha poi trovato interessanti sbocchi nel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turismo di crociera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per il quale sono state costruite apposite navi, sempre più confortevoli e lussuose.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Altro settore del trasporto passeggeri è quello dei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traghetti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che operano su piccole distanze.</a:t>
            </a: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B30D6D56-6775-0BC7-6CFD-38DE036FFC78}"/>
              </a:ext>
            </a:extLst>
          </p:cNvPr>
          <p:cNvSpPr/>
          <p:nvPr/>
        </p:nvSpPr>
        <p:spPr>
          <a:xfrm>
            <a:off x="7562337" y="457444"/>
            <a:ext cx="4148634" cy="4148634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DBA83A7-EFBE-A36B-35FA-1A93CFCF66EB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è fatto un porto mercantile?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99ABC6C-6D50-0DE3-14F6-996BEDE3FB43}"/>
              </a:ext>
            </a:extLst>
          </p:cNvPr>
          <p:cNvSpPr txBox="1"/>
          <p:nvPr/>
        </p:nvSpPr>
        <p:spPr>
          <a:xfrm>
            <a:off x="1151402" y="1429346"/>
            <a:ext cx="9440398" cy="231475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porto navale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è un insieme di infrastrutture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destinate a favorire la movimentazione di merci e passeggeri, e i collegamenti con i sistemi di trasporto terrestri. È dotato di banchine di ormeggio, moli forniti di binari e sedi stradali per autocarri, gru fisse e mobili per spostare i container, capannoni per le merci in transito.</a:t>
            </a: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6E8CED92-A6EA-3F5B-5A29-1320DDAB5B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1398" y="2870200"/>
            <a:ext cx="9440401" cy="3987800"/>
          </a:xfrm>
          <a:prstGeom prst="rect">
            <a:avLst/>
          </a:prstGeom>
        </p:spPr>
      </p:pic>
      <p:sp>
        <p:nvSpPr>
          <p:cNvPr id="4" name="CasellaDiTesto 3">
            <a:extLst>
              <a:ext uri="{FF2B5EF4-FFF2-40B4-BE49-F238E27FC236}">
                <a16:creationId xmlns:a16="http://schemas.microsoft.com/office/drawing/2014/main" id="{69ECC2D3-8C94-D13F-FE58-351230AD9961}"/>
              </a:ext>
            </a:extLst>
          </p:cNvPr>
          <p:cNvSpPr txBox="1"/>
          <p:nvPr/>
        </p:nvSpPr>
        <p:spPr>
          <a:xfrm>
            <a:off x="10846676" y="352096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AA6673E-37B0-1402-80EC-D8F8DF6AE7E0}"/>
              </a:ext>
            </a:extLst>
          </p:cNvPr>
          <p:cNvSpPr/>
          <p:nvPr/>
        </p:nvSpPr>
        <p:spPr>
          <a:xfrm>
            <a:off x="4752622" y="6456660"/>
            <a:ext cx="2686756" cy="266400"/>
          </a:xfrm>
          <a:prstGeom prst="rect">
            <a:avLst/>
          </a:prstGeom>
          <a:solidFill>
            <a:schemeClr val="bg1">
              <a:alpha val="80000"/>
            </a:schemeClr>
          </a:solidFill>
          <a:ln w="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BB187D6-2516-3D55-1B49-AE25A9FE589D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775649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>
            <a:extLst>
              <a:ext uri="{FF2B5EF4-FFF2-40B4-BE49-F238E27FC236}">
                <a16:creationId xmlns:a16="http://schemas.microsoft.com/office/drawing/2014/main" id="{81F02E9E-689A-09DC-61DC-382A195C6DE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01377">
            <a:off x="7654250" y="2932550"/>
            <a:ext cx="3752850" cy="2501900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A4BDECD5-13D4-B1AD-9B4D-AC2F61CFE4F7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è fatto un porto mercantile?</a:t>
            </a:r>
          </a:p>
          <a:p>
            <a:pPr>
              <a:lnSpc>
                <a:spcPts val="5000"/>
              </a:lnSpc>
            </a:pPr>
            <a:endParaRPr lang="it-IT" sz="30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0290D2F6-FB38-EFF7-AD75-FDA9C60FC0DC}"/>
              </a:ext>
            </a:extLst>
          </p:cNvPr>
          <p:cNvSpPr txBox="1"/>
          <p:nvPr/>
        </p:nvSpPr>
        <p:spPr>
          <a:xfrm>
            <a:off x="1151399" y="1196384"/>
            <a:ext cx="6392402" cy="50901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Navi petroliere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di gigantesche dimensioni hanno </a:t>
            </a:r>
            <a:b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 unico ponte e una serie di cisterne che coprono </a:t>
            </a:r>
            <a:b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quasi tutta la lunghezza della nave.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Navi da carico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 doppio ponte e doppio fondo, con numerose stive separate, ove sistemare e suddividere i vari tipi di carico.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Navi portacontainer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progettate per accogliere in modo modulare e stabile i container.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Navi portarinfuse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con un solo ponte con doppio fondo, destinate al trasporto di grandi quantitativi di carichi sfusi, come grano, zucchero, minerali di ferro, ecc.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Navi portachiatte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progettate per il trasporto di chiatte (parallelepipedi galleggianti lunghi sino a 30 m e larghi 10 m) contenenti merci. Le chiatte vengono imbarcate a poppa a mezzo di una grossa gru, che consente di agganciare la chiatta e depositarla direttamente nella stiva.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DE5004A4-8F8A-3286-3774-4B5F1405F18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6756">
            <a:off x="7408958" y="597548"/>
            <a:ext cx="4243436" cy="2383226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1764330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85C32055-867A-2A2C-A30D-985A7CE8490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88955" y="2870200"/>
            <a:ext cx="4822389" cy="33528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51A143AD-B891-0207-9BAA-E87DD37058A8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si suddividono </a:t>
            </a:r>
            <a:br>
              <a:rPr lang="it-IT" sz="5000" b="1" dirty="0"/>
            </a:br>
            <a:r>
              <a:rPr lang="it-IT" sz="5000" b="1" dirty="0"/>
              <a:t>le navi passeggeri?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9AED8F73-3BDC-4602-5872-82ACFFB4796D}"/>
              </a:ext>
            </a:extLst>
          </p:cNvPr>
          <p:cNvSpPr txBox="1"/>
          <p:nvPr/>
        </p:nvSpPr>
        <p:spPr>
          <a:xfrm>
            <a:off x="1151402" y="2051646"/>
            <a:ext cx="4004798" cy="361255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 navi passeggeri presentano una maggiore suddivisione interna con paratie antincendio dotate di portelli stagni. Le grandi </a:t>
            </a: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navi da crociera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presentano cabine adeguatamente insonorizzate, saloni, ristoranti, piscina, discoteca, sala cinematografica.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 </a:t>
            </a: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traghetti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infine, sono attrezzati per trasportare sia passeggeri sia automobili.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E23D1307-F86D-A817-5259-DBDAD8CB1005}"/>
              </a:ext>
            </a:extLst>
          </p:cNvPr>
          <p:cNvSpPr/>
          <p:nvPr/>
        </p:nvSpPr>
        <p:spPr>
          <a:xfrm>
            <a:off x="7712726" y="222142"/>
            <a:ext cx="3847856" cy="3847856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887127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1503</TotalTime>
  <Words>399</Words>
  <Application>Microsoft Macintosh PowerPoint</Application>
  <PresentationFormat>Widescreen</PresentationFormat>
  <Paragraphs>19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Roberto Grancia</cp:lastModifiedBy>
  <cp:revision>389</cp:revision>
  <dcterms:created xsi:type="dcterms:W3CDTF">2022-06-06T09:28:42Z</dcterms:created>
  <dcterms:modified xsi:type="dcterms:W3CDTF">2022-10-10T09:06:28Z</dcterms:modified>
</cp:coreProperties>
</file>