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9" r:id="rId2"/>
    <p:sldId id="266" r:id="rId3"/>
    <p:sldId id="267" r:id="rId4"/>
    <p:sldId id="268" r:id="rId5"/>
    <p:sldId id="276" r:id="rId6"/>
    <p:sldId id="269" r:id="rId7"/>
    <p:sldId id="270" r:id="rId8"/>
    <p:sldId id="277" r:id="rId9"/>
    <p:sldId id="271" r:id="rId10"/>
    <p:sldId id="278" r:id="rId11"/>
    <p:sldId id="272" r:id="rId12"/>
    <p:sldId id="279" r:id="rId13"/>
    <p:sldId id="273" r:id="rId14"/>
    <p:sldId id="280" r:id="rId15"/>
    <p:sldId id="274" r:id="rId16"/>
    <p:sldId id="27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71" userDrawn="1">
          <p15:clr>
            <a:srgbClr val="A4A3A4"/>
          </p15:clr>
        </p15:guide>
        <p15:guide id="2" pos="4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9D8F"/>
    <a:srgbClr val="37C9B8"/>
    <a:srgbClr val="066C81"/>
    <a:srgbClr val="1E7066"/>
    <a:srgbClr val="245866"/>
    <a:srgbClr val="34C2B1"/>
    <a:srgbClr val="35C5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96"/>
    <p:restoredTop sz="94674"/>
  </p:normalViewPr>
  <p:slideViewPr>
    <p:cSldViewPr snapToGrid="0" snapToObjects="1">
      <p:cViewPr varScale="1">
        <p:scale>
          <a:sx n="104" d="100"/>
          <a:sy n="104" d="100"/>
        </p:scale>
        <p:origin x="240" y="624"/>
      </p:cViewPr>
      <p:guideLst>
        <p:guide orient="horz" pos="1071"/>
        <p:guide pos="43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2949848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4229923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1682670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7" name="Ovale 6">
            <a:extLst>
              <a:ext uri="{FF2B5EF4-FFF2-40B4-BE49-F238E27FC236}">
                <a16:creationId xmlns:a16="http://schemas.microsoft.com/office/drawing/2014/main" id="{327B23C6-A946-0A3E-E6FF-6A91E1D0A218}"/>
              </a:ext>
            </a:extLst>
          </p:cNvPr>
          <p:cNvSpPr/>
          <p:nvPr userDrawn="1"/>
        </p:nvSpPr>
        <p:spPr>
          <a:xfrm>
            <a:off x="421240" y="5050232"/>
            <a:ext cx="143839" cy="143839"/>
          </a:xfrm>
          <a:prstGeom prst="ellipse">
            <a:avLst/>
          </a:prstGeom>
          <a:solidFill>
            <a:srgbClr val="1E7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8" name="Ovale 7">
            <a:extLst>
              <a:ext uri="{FF2B5EF4-FFF2-40B4-BE49-F238E27FC236}">
                <a16:creationId xmlns:a16="http://schemas.microsoft.com/office/drawing/2014/main" id="{2D25A8B8-E96D-657B-C180-D278EC96EC1F}"/>
              </a:ext>
            </a:extLst>
          </p:cNvPr>
          <p:cNvSpPr/>
          <p:nvPr userDrawn="1"/>
        </p:nvSpPr>
        <p:spPr>
          <a:xfrm>
            <a:off x="421240" y="5438776"/>
            <a:ext cx="143839" cy="143839"/>
          </a:xfrm>
          <a:prstGeom prst="ellipse">
            <a:avLst/>
          </a:prstGeom>
          <a:solidFill>
            <a:srgbClr val="37C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Ovale 8">
            <a:extLst>
              <a:ext uri="{FF2B5EF4-FFF2-40B4-BE49-F238E27FC236}">
                <a16:creationId xmlns:a16="http://schemas.microsoft.com/office/drawing/2014/main" id="{8C45C134-5859-14E0-706D-39B332D4CF2D}"/>
              </a:ext>
            </a:extLst>
          </p:cNvPr>
          <p:cNvSpPr/>
          <p:nvPr userDrawn="1"/>
        </p:nvSpPr>
        <p:spPr>
          <a:xfrm>
            <a:off x="421240" y="5827320"/>
            <a:ext cx="143839" cy="143839"/>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0" name="Ovale 9">
            <a:extLst>
              <a:ext uri="{FF2B5EF4-FFF2-40B4-BE49-F238E27FC236}">
                <a16:creationId xmlns:a16="http://schemas.microsoft.com/office/drawing/2014/main" id="{051EB746-B54D-3CFE-4914-856B67140ACC}"/>
              </a:ext>
            </a:extLst>
          </p:cNvPr>
          <p:cNvSpPr/>
          <p:nvPr userDrawn="1"/>
        </p:nvSpPr>
        <p:spPr>
          <a:xfrm>
            <a:off x="421240" y="6215864"/>
            <a:ext cx="143839" cy="1438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11" name="Connettore 1 10">
            <a:extLst>
              <a:ext uri="{FF2B5EF4-FFF2-40B4-BE49-F238E27FC236}">
                <a16:creationId xmlns:a16="http://schemas.microsoft.com/office/drawing/2014/main" id="{43B37B31-6DAF-1036-4F4E-BB391D3A56DF}"/>
              </a:ext>
            </a:extLst>
          </p:cNvPr>
          <p:cNvCxnSpPr>
            <a:cxnSpLocks/>
          </p:cNvCxnSpPr>
          <p:nvPr userDrawn="1"/>
        </p:nvCxnSpPr>
        <p:spPr>
          <a:xfrm>
            <a:off x="421240" y="432347"/>
            <a:ext cx="730159" cy="0"/>
          </a:xfrm>
          <a:prstGeom prst="line">
            <a:avLst/>
          </a:prstGeom>
          <a:ln w="57150">
            <a:solidFill>
              <a:srgbClr val="2A9D8F"/>
            </a:solidFill>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885475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4026572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t-IT"/>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3697901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it-IT"/>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847064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t-IT"/>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3810579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it-IT"/>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1010355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t-IT"/>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42031773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t-IT"/>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1708537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CAD1ED98-855F-1F7F-49BA-1052AD00ED8A}"/>
              </a:ext>
            </a:extLst>
          </p:cNvPr>
          <p:cNvSpPr/>
          <p:nvPr userDrawn="1"/>
        </p:nvSpPr>
        <p:spPr>
          <a:xfrm>
            <a:off x="11165836" y="1"/>
            <a:ext cx="730158" cy="5582608"/>
          </a:xfrm>
          <a:prstGeom prst="rect">
            <a:avLst/>
          </a:prstGeom>
          <a:solidFill>
            <a:srgbClr val="2A9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it-IT"/>
          </a:p>
        </p:txBody>
      </p:sp>
      <p:sp>
        <p:nvSpPr>
          <p:cNvPr id="3" name="Rettangolo 2">
            <a:extLst>
              <a:ext uri="{FF2B5EF4-FFF2-40B4-BE49-F238E27FC236}">
                <a16:creationId xmlns:a16="http://schemas.microsoft.com/office/drawing/2014/main" id="{176AB7E2-84ED-3CE4-4E28-E5507D7A0503}"/>
              </a:ext>
            </a:extLst>
          </p:cNvPr>
          <p:cNvSpPr/>
          <p:nvPr userDrawn="1"/>
        </p:nvSpPr>
        <p:spPr>
          <a:xfrm>
            <a:off x="11165836" y="6493267"/>
            <a:ext cx="730158" cy="364733"/>
          </a:xfrm>
          <a:prstGeom prst="rect">
            <a:avLst/>
          </a:prstGeom>
          <a:solidFill>
            <a:srgbClr val="2A9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 name="Immagine 3">
            <a:extLst>
              <a:ext uri="{FF2B5EF4-FFF2-40B4-BE49-F238E27FC236}">
                <a16:creationId xmlns:a16="http://schemas.microsoft.com/office/drawing/2014/main" id="{D85122F5-D459-227B-013A-D75721E6955D}"/>
              </a:ext>
            </a:extLst>
          </p:cNvPr>
          <p:cNvPicPr>
            <a:picLocks noChangeAspect="1"/>
          </p:cNvPicPr>
          <p:nvPr userDrawn="1"/>
        </p:nvPicPr>
        <p:blipFill>
          <a:blip r:embed="rId13"/>
          <a:stretch>
            <a:fillRect/>
          </a:stretch>
        </p:blipFill>
        <p:spPr>
          <a:xfrm>
            <a:off x="11165836" y="5654137"/>
            <a:ext cx="730158" cy="767602"/>
          </a:xfrm>
          <a:prstGeom prst="rect">
            <a:avLst/>
          </a:prstGeom>
        </p:spPr>
      </p:pic>
      <p:sp>
        <p:nvSpPr>
          <p:cNvPr id="5" name="CasellaDiTesto 4">
            <a:extLst>
              <a:ext uri="{FF2B5EF4-FFF2-40B4-BE49-F238E27FC236}">
                <a16:creationId xmlns:a16="http://schemas.microsoft.com/office/drawing/2014/main" id="{86E116ED-863B-A648-985D-765490E54684}"/>
              </a:ext>
            </a:extLst>
          </p:cNvPr>
          <p:cNvSpPr txBox="1"/>
          <p:nvPr userDrawn="1"/>
        </p:nvSpPr>
        <p:spPr>
          <a:xfrm>
            <a:off x="3048828" y="6456660"/>
            <a:ext cx="6097656" cy="261610"/>
          </a:xfrm>
          <a:prstGeom prst="rect">
            <a:avLst/>
          </a:prstGeom>
          <a:noFill/>
        </p:spPr>
        <p:txBody>
          <a:bodyPr wrap="square" anchor="ctr">
            <a:spAutoFit/>
          </a:bodyPr>
          <a:lstStyle/>
          <a:p>
            <a:pPr algn="ctr"/>
            <a:r>
              <a:rPr lang="it-IT" sz="1100" dirty="0">
                <a:solidFill>
                  <a:schemeClr val="tx1">
                    <a:lumMod val="50000"/>
                    <a:lumOff val="50000"/>
                  </a:schemeClr>
                </a:solidFill>
              </a:rPr>
              <a:t>© 2022 S. Lattes &amp; C. Editori </a:t>
            </a:r>
            <a:r>
              <a:rPr lang="it-IT" sz="1100" dirty="0" err="1">
                <a:solidFill>
                  <a:schemeClr val="tx1">
                    <a:lumMod val="50000"/>
                    <a:lumOff val="50000"/>
                  </a:schemeClr>
                </a:solidFill>
              </a:rPr>
              <a:t>SpA</a:t>
            </a:r>
            <a:r>
              <a:rPr lang="it-IT" sz="1100" dirty="0">
                <a:solidFill>
                  <a:schemeClr val="tx1">
                    <a:lumMod val="50000"/>
                    <a:lumOff val="50000"/>
                  </a:schemeClr>
                </a:solidFill>
              </a:rPr>
              <a:t> Torino</a:t>
            </a:r>
          </a:p>
        </p:txBody>
      </p:sp>
    </p:spTree>
    <p:extLst>
      <p:ext uri="{BB962C8B-B14F-4D97-AF65-F5344CB8AC3E}">
        <p14:creationId xmlns:p14="http://schemas.microsoft.com/office/powerpoint/2010/main" val="26967297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shutterstock.com/it/image-vector/vector-illustration-autonomous-online-car-sharing-1534706735" TargetMode="External"/><Relationship Id="rId2" Type="http://schemas.openxmlformats.org/officeDocument/2006/relationships/hyperlink" Target="https://www.shutterstock.com/it/image-vector/cool-flat-vector-illustration-on-carpool-753222439"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477C62D-74AD-5FD5-0F17-3D2B62FB137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Parallelogramma 6">
            <a:extLst>
              <a:ext uri="{FF2B5EF4-FFF2-40B4-BE49-F238E27FC236}">
                <a16:creationId xmlns:a16="http://schemas.microsoft.com/office/drawing/2014/main" id="{A588EAA7-DA29-F707-EE53-0345215C4DF4}"/>
              </a:ext>
            </a:extLst>
          </p:cNvPr>
          <p:cNvSpPr/>
          <p:nvPr/>
        </p:nvSpPr>
        <p:spPr>
          <a:xfrm flipH="1">
            <a:off x="1766869" y="-5081"/>
            <a:ext cx="8658262" cy="6858000"/>
          </a:xfrm>
          <a:prstGeom prst="parallelogram">
            <a:avLst/>
          </a:prstGeom>
          <a:solidFill>
            <a:srgbClr val="2A9D8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Parallelogramma 4">
            <a:extLst>
              <a:ext uri="{FF2B5EF4-FFF2-40B4-BE49-F238E27FC236}">
                <a16:creationId xmlns:a16="http://schemas.microsoft.com/office/drawing/2014/main" id="{B5D00AFE-F2F3-5A63-CA6B-0FDA989F03D8}"/>
              </a:ext>
            </a:extLst>
          </p:cNvPr>
          <p:cNvSpPr/>
          <p:nvPr/>
        </p:nvSpPr>
        <p:spPr>
          <a:xfrm>
            <a:off x="1766869" y="-5080"/>
            <a:ext cx="8658262" cy="6858000"/>
          </a:xfrm>
          <a:prstGeom prst="parallelogram">
            <a:avLst/>
          </a:prstGeom>
          <a:solidFill>
            <a:srgbClr val="2A9D8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6" name="CasellaDiTesto 5">
            <a:extLst>
              <a:ext uri="{FF2B5EF4-FFF2-40B4-BE49-F238E27FC236}">
                <a16:creationId xmlns:a16="http://schemas.microsoft.com/office/drawing/2014/main" id="{BE69A924-1182-8218-0AF8-DB127F9EE234}"/>
              </a:ext>
            </a:extLst>
          </p:cNvPr>
          <p:cNvSpPr txBox="1"/>
          <p:nvPr/>
        </p:nvSpPr>
        <p:spPr>
          <a:xfrm>
            <a:off x="1005017" y="432486"/>
            <a:ext cx="10181967" cy="2015936"/>
          </a:xfrm>
          <a:prstGeom prst="rect">
            <a:avLst/>
          </a:prstGeom>
          <a:noFill/>
        </p:spPr>
        <p:txBody>
          <a:bodyPr wrap="square" rtlCol="0">
            <a:spAutoFit/>
          </a:bodyPr>
          <a:lstStyle/>
          <a:p>
            <a:pPr algn="ctr"/>
            <a:r>
              <a:rPr lang="it-IT" sz="5500" b="1" dirty="0">
                <a:solidFill>
                  <a:schemeClr val="bg1"/>
                </a:solidFill>
              </a:rPr>
              <a:t>Area 7 </a:t>
            </a:r>
            <a:br>
              <a:rPr lang="it-IT" sz="7000" b="1" dirty="0">
                <a:solidFill>
                  <a:schemeClr val="bg1"/>
                </a:solidFill>
              </a:rPr>
            </a:br>
            <a:r>
              <a:rPr lang="it-IT" sz="7000" b="1" dirty="0">
                <a:solidFill>
                  <a:schemeClr val="bg1"/>
                </a:solidFill>
              </a:rPr>
              <a:t>I TRASPORTI</a:t>
            </a:r>
          </a:p>
        </p:txBody>
      </p:sp>
      <p:sp>
        <p:nvSpPr>
          <p:cNvPr id="8" name="CasellaDiTesto 7">
            <a:extLst>
              <a:ext uri="{FF2B5EF4-FFF2-40B4-BE49-F238E27FC236}">
                <a16:creationId xmlns:a16="http://schemas.microsoft.com/office/drawing/2014/main" id="{4DBB6A40-B0D6-BC8A-785A-625F2B26D554}"/>
              </a:ext>
            </a:extLst>
          </p:cNvPr>
          <p:cNvSpPr txBox="1"/>
          <p:nvPr/>
        </p:nvSpPr>
        <p:spPr>
          <a:xfrm>
            <a:off x="1005017" y="4308533"/>
            <a:ext cx="10181967" cy="1477328"/>
          </a:xfrm>
          <a:prstGeom prst="rect">
            <a:avLst/>
          </a:prstGeom>
          <a:noFill/>
          <a:effectLst/>
        </p:spPr>
        <p:txBody>
          <a:bodyPr wrap="square" rtlCol="0">
            <a:spAutoFit/>
          </a:bodyPr>
          <a:lstStyle/>
          <a:p>
            <a:pPr algn="ctr"/>
            <a:r>
              <a:rPr lang="it-IT" sz="4500" dirty="0">
                <a:solidFill>
                  <a:schemeClr val="tx1">
                    <a:lumMod val="65000"/>
                    <a:lumOff val="35000"/>
                  </a:schemeClr>
                </a:solidFill>
                <a:effectLst>
                  <a:glow rad="254000">
                    <a:schemeClr val="bg1">
                      <a:alpha val="30000"/>
                    </a:schemeClr>
                  </a:glow>
                </a:effectLst>
              </a:rPr>
              <a:t>Unità 1 ∙ </a:t>
            </a:r>
            <a:r>
              <a:rPr lang="it-IT" sz="4500" b="1" dirty="0">
                <a:solidFill>
                  <a:schemeClr val="tx1">
                    <a:lumMod val="65000"/>
                    <a:lumOff val="35000"/>
                  </a:schemeClr>
                </a:solidFill>
                <a:effectLst>
                  <a:glow rad="254000">
                    <a:schemeClr val="bg1">
                      <a:alpha val="30000"/>
                    </a:schemeClr>
                  </a:glow>
                </a:effectLst>
              </a:rPr>
              <a:t>IL TRASPORTO </a:t>
            </a:r>
            <a:br>
              <a:rPr lang="it-IT" sz="4500" b="1" dirty="0">
                <a:solidFill>
                  <a:schemeClr val="tx1">
                    <a:lumMod val="65000"/>
                    <a:lumOff val="35000"/>
                  </a:schemeClr>
                </a:solidFill>
                <a:effectLst>
                  <a:glow rad="254000">
                    <a:schemeClr val="bg1">
                      <a:alpha val="30000"/>
                    </a:schemeClr>
                  </a:glow>
                </a:effectLst>
              </a:rPr>
            </a:br>
            <a:r>
              <a:rPr lang="it-IT" sz="4500" b="1" dirty="0">
                <a:solidFill>
                  <a:schemeClr val="tx1">
                    <a:lumMod val="65000"/>
                    <a:lumOff val="35000"/>
                  </a:schemeClr>
                </a:solidFill>
                <a:effectLst>
                  <a:glow rad="254000">
                    <a:schemeClr val="bg1">
                      <a:alpha val="30000"/>
                    </a:schemeClr>
                  </a:glow>
                </a:effectLst>
              </a:rPr>
              <a:t>STRADALE</a:t>
            </a:r>
          </a:p>
        </p:txBody>
      </p:sp>
      <p:sp>
        <p:nvSpPr>
          <p:cNvPr id="11" name="CasellaDiTesto 10">
            <a:extLst>
              <a:ext uri="{FF2B5EF4-FFF2-40B4-BE49-F238E27FC236}">
                <a16:creationId xmlns:a16="http://schemas.microsoft.com/office/drawing/2014/main" id="{16E2EA4F-F884-29FF-DE83-F04E125FCF4E}"/>
              </a:ext>
            </a:extLst>
          </p:cNvPr>
          <p:cNvSpPr txBox="1"/>
          <p:nvPr/>
        </p:nvSpPr>
        <p:spPr>
          <a:xfrm>
            <a:off x="3047172" y="6456660"/>
            <a:ext cx="6097656" cy="261610"/>
          </a:xfrm>
          <a:prstGeom prst="rect">
            <a:avLst/>
          </a:prstGeom>
          <a:noFill/>
        </p:spPr>
        <p:txBody>
          <a:bodyPr wrap="square" anchor="ctr">
            <a:spAutoFit/>
          </a:bodyPr>
          <a:lstStyle/>
          <a:p>
            <a:pPr algn="ctr"/>
            <a:r>
              <a:rPr lang="it-IT" sz="1100" dirty="0">
                <a:solidFill>
                  <a:schemeClr val="tx1">
                    <a:lumMod val="50000"/>
                    <a:lumOff val="50000"/>
                  </a:schemeClr>
                </a:solidFill>
                <a:effectLst>
                  <a:glow rad="101600">
                    <a:schemeClr val="bg1">
                      <a:alpha val="40000"/>
                    </a:schemeClr>
                  </a:glow>
                </a:effectLst>
              </a:rPr>
              <a:t>© 2022 S. Lattes &amp; C. Editori </a:t>
            </a:r>
            <a:r>
              <a:rPr lang="it-IT" sz="1100" dirty="0" err="1">
                <a:solidFill>
                  <a:schemeClr val="tx1">
                    <a:lumMod val="50000"/>
                    <a:lumOff val="50000"/>
                  </a:schemeClr>
                </a:solidFill>
                <a:effectLst>
                  <a:glow rad="101600">
                    <a:schemeClr val="bg1">
                      <a:alpha val="40000"/>
                    </a:schemeClr>
                  </a:glow>
                </a:effectLst>
              </a:rPr>
              <a:t>SpA</a:t>
            </a:r>
            <a:r>
              <a:rPr lang="it-IT" sz="1100" dirty="0">
                <a:solidFill>
                  <a:schemeClr val="tx1">
                    <a:lumMod val="50000"/>
                    <a:lumOff val="50000"/>
                  </a:schemeClr>
                </a:solidFill>
                <a:effectLst>
                  <a:glow rad="101600">
                    <a:schemeClr val="bg1">
                      <a:alpha val="40000"/>
                    </a:schemeClr>
                  </a:glow>
                </a:effectLst>
              </a:rPr>
              <a:t> Torino</a:t>
            </a:r>
          </a:p>
        </p:txBody>
      </p:sp>
    </p:spTree>
    <p:extLst>
      <p:ext uri="{BB962C8B-B14F-4D97-AF65-F5344CB8AC3E}">
        <p14:creationId xmlns:p14="http://schemas.microsoft.com/office/powerpoint/2010/main" val="23907361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52314ABA-C5F7-EDD8-EEED-DC72F6F5C8D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45277" y="637558"/>
            <a:ext cx="8155458" cy="6381288"/>
          </a:xfrm>
          <a:prstGeom prst="rect">
            <a:avLst/>
          </a:prstGeom>
        </p:spPr>
      </p:pic>
    </p:spTree>
    <p:extLst>
      <p:ext uri="{BB962C8B-B14F-4D97-AF65-F5344CB8AC3E}">
        <p14:creationId xmlns:p14="http://schemas.microsoft.com/office/powerpoint/2010/main" val="1029508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BBEB6A2F-56E4-33D1-FDE7-1F75B467B9CE}"/>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Come è fatta la bicicletta?</a:t>
            </a:r>
            <a:endParaRPr lang="it-IT" sz="5000" dirty="0"/>
          </a:p>
        </p:txBody>
      </p:sp>
      <p:sp>
        <p:nvSpPr>
          <p:cNvPr id="3" name="CasellaDiTesto 2">
            <a:extLst>
              <a:ext uri="{FF2B5EF4-FFF2-40B4-BE49-F238E27FC236}">
                <a16:creationId xmlns:a16="http://schemas.microsoft.com/office/drawing/2014/main" id="{AC5F09E9-24F7-5325-009B-DF1CB39CCC21}"/>
              </a:ext>
            </a:extLst>
          </p:cNvPr>
          <p:cNvSpPr txBox="1"/>
          <p:nvPr/>
        </p:nvSpPr>
        <p:spPr>
          <a:xfrm>
            <a:off x="1151400" y="1385473"/>
            <a:ext cx="9438341" cy="1851997"/>
          </a:xfrm>
          <a:prstGeom prst="rect">
            <a:avLst/>
          </a:prstGeom>
          <a:noFill/>
        </p:spPr>
        <p:txBody>
          <a:bodyPr wrap="square">
            <a:noAutofit/>
          </a:bodyPr>
          <a:lstStyle/>
          <a:p>
            <a:pPr>
              <a:lnSpc>
                <a:spcPct val="107000"/>
              </a:lnSpc>
              <a:spcAft>
                <a:spcPts val="800"/>
              </a:spcAft>
            </a:pPr>
            <a:r>
              <a:rPr lang="it-IT" sz="1800" dirty="0">
                <a:effectLst/>
                <a:ea typeface="Calibri" panose="020F0502020204030204" pitchFamily="34" charset="0"/>
                <a:cs typeface="Athelas-Regular" panose="02000503000000020003" pitchFamily="2" charset="77"/>
              </a:rPr>
              <a:t>Semplice ma geniale, economica, poco ingombrante, non inquinante: la </a:t>
            </a:r>
            <a:r>
              <a:rPr lang="it-IT" sz="1800" b="1" dirty="0">
                <a:effectLst/>
                <a:ea typeface="Calibri" panose="020F0502020204030204" pitchFamily="34" charset="0"/>
                <a:cs typeface="Athelas-Bold" panose="02000503000000020003" pitchFamily="2" charset="77"/>
              </a:rPr>
              <a:t>bicicletta </a:t>
            </a:r>
            <a:r>
              <a:rPr lang="it-IT" sz="1800" dirty="0">
                <a:effectLst/>
                <a:ea typeface="Calibri" panose="020F0502020204030204" pitchFamily="34" charset="0"/>
                <a:cs typeface="Athelas-Regular" panose="02000503000000020003" pitchFamily="2" charset="77"/>
              </a:rPr>
              <a:t>grazie alla ruota e al sistema di azionamento con pedali e catena di trasmissione, è in grado di raddoppiare, triplicare e anche quadruplicare la velocità di spostamento del semplice camminare.</a:t>
            </a:r>
            <a:endParaRPr lang="it-IT"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43780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BF615B2D-AEA4-EEB3-35DB-DF85968229A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65980" y="309240"/>
            <a:ext cx="7831782" cy="6548760"/>
          </a:xfrm>
          <a:prstGeom prst="rect">
            <a:avLst/>
          </a:prstGeom>
        </p:spPr>
      </p:pic>
    </p:spTree>
    <p:extLst>
      <p:ext uri="{BB962C8B-B14F-4D97-AF65-F5344CB8AC3E}">
        <p14:creationId xmlns:p14="http://schemas.microsoft.com/office/powerpoint/2010/main" val="3183076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DB92AD7F-FEC2-F24D-9A58-D73BB22034BB}"/>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Come è fatta la bicicletta elettrica?</a:t>
            </a:r>
            <a:endParaRPr lang="it-IT" sz="5000" dirty="0"/>
          </a:p>
        </p:txBody>
      </p:sp>
      <p:sp>
        <p:nvSpPr>
          <p:cNvPr id="3" name="CasellaDiTesto 2">
            <a:extLst>
              <a:ext uri="{FF2B5EF4-FFF2-40B4-BE49-F238E27FC236}">
                <a16:creationId xmlns:a16="http://schemas.microsoft.com/office/drawing/2014/main" id="{0575B40A-E0D9-73D4-D9D9-A5AA98D29DD5}"/>
              </a:ext>
            </a:extLst>
          </p:cNvPr>
          <p:cNvSpPr txBox="1"/>
          <p:nvPr/>
        </p:nvSpPr>
        <p:spPr>
          <a:xfrm>
            <a:off x="1151400" y="1385473"/>
            <a:ext cx="9079995" cy="4563264"/>
          </a:xfrm>
          <a:prstGeom prst="rect">
            <a:avLst/>
          </a:prstGeom>
          <a:noFill/>
        </p:spPr>
        <p:txBody>
          <a:bodyPr wrap="square">
            <a:noAutofit/>
          </a:bodyPr>
          <a:lstStyle/>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Si chiamano </a:t>
            </a:r>
            <a:r>
              <a:rPr lang="it-IT" sz="1800" b="1" dirty="0" err="1">
                <a:solidFill>
                  <a:srgbClr val="000000"/>
                </a:solidFill>
                <a:effectLst/>
                <a:ea typeface="Calibri" panose="020F0502020204030204" pitchFamily="34" charset="0"/>
                <a:cs typeface="Athelas-Bold" panose="02000503000000020003" pitchFamily="2" charset="77"/>
              </a:rPr>
              <a:t>Ebike</a:t>
            </a:r>
            <a:r>
              <a:rPr lang="it-IT" sz="1800" b="1" dirty="0">
                <a:solidFill>
                  <a:srgbClr val="000000"/>
                </a:solidFill>
                <a:effectLst/>
                <a:ea typeface="Calibri" panose="020F0502020204030204" pitchFamily="34" charset="0"/>
                <a:cs typeface="Athelas-Bold" panose="02000503000000020003" pitchFamily="2" charset="77"/>
              </a:rPr>
              <a:t> </a:t>
            </a:r>
            <a:r>
              <a:rPr lang="it-IT" sz="1800" dirty="0">
                <a:solidFill>
                  <a:srgbClr val="000000"/>
                </a:solidFill>
                <a:effectLst/>
                <a:ea typeface="Calibri" panose="020F0502020204030204" pitchFamily="34" charset="0"/>
                <a:cs typeface="Athelas-Regular" panose="02000503000000020003" pitchFamily="2" charset="77"/>
              </a:rPr>
              <a:t>le biciclette dotate di un </a:t>
            </a:r>
            <a:r>
              <a:rPr lang="it-IT" sz="1800" b="1" dirty="0">
                <a:solidFill>
                  <a:srgbClr val="000000"/>
                </a:solidFill>
                <a:effectLst/>
                <a:ea typeface="Calibri" panose="020F0502020204030204" pitchFamily="34" charset="0"/>
                <a:cs typeface="Athelas-Bold" panose="02000503000000020003" pitchFamily="2" charset="77"/>
              </a:rPr>
              <a:t>motore elettrico</a:t>
            </a:r>
            <a:r>
              <a:rPr lang="it-IT" sz="1800" dirty="0">
                <a:solidFill>
                  <a:srgbClr val="000000"/>
                </a:solidFill>
                <a:effectLst/>
                <a:ea typeface="Calibri" panose="020F0502020204030204" pitchFamily="34" charset="0"/>
                <a:cs typeface="Athelas-Regular" panose="02000503000000020003" pitchFamily="2" charset="77"/>
              </a:rPr>
              <a:t>. Si possono dividere in due grandi famiglie, le </a:t>
            </a:r>
            <a:r>
              <a:rPr lang="it-IT" sz="1800" b="1" dirty="0">
                <a:solidFill>
                  <a:srgbClr val="000000"/>
                </a:solidFill>
                <a:effectLst/>
                <a:ea typeface="Calibri" panose="020F0502020204030204" pitchFamily="34" charset="0"/>
                <a:cs typeface="Athelas-Bold" panose="02000503000000020003" pitchFamily="2" charset="77"/>
              </a:rPr>
              <a:t>biciclette a pedalata assistita</a:t>
            </a:r>
            <a:r>
              <a:rPr lang="it-IT" sz="1800" dirty="0">
                <a:solidFill>
                  <a:srgbClr val="000000"/>
                </a:solidFill>
                <a:effectLst/>
                <a:ea typeface="Calibri" panose="020F0502020204030204" pitchFamily="34" charset="0"/>
                <a:cs typeface="Athelas-Regular" panose="02000503000000020003" pitchFamily="2" charset="77"/>
              </a:rPr>
              <a:t>, in cui alla spinta della pedalata umana si aggiunge quella di un motore, e le </a:t>
            </a:r>
            <a:r>
              <a:rPr lang="it-IT" sz="1800" b="1" dirty="0">
                <a:solidFill>
                  <a:srgbClr val="000000"/>
                </a:solidFill>
                <a:effectLst/>
                <a:ea typeface="Calibri" panose="020F0502020204030204" pitchFamily="34" charset="0"/>
                <a:cs typeface="Athelas-Bold" panose="02000503000000020003" pitchFamily="2" charset="77"/>
              </a:rPr>
              <a:t>biciclette elettriche</a:t>
            </a:r>
            <a:r>
              <a:rPr lang="it-IT" sz="1800" dirty="0">
                <a:solidFill>
                  <a:srgbClr val="000000"/>
                </a:solidFill>
                <a:effectLst/>
                <a:ea typeface="Calibri" panose="020F0502020204030204" pitchFamily="34" charset="0"/>
                <a:cs typeface="Athelas-Regular" panose="02000503000000020003" pitchFamily="2" charset="77"/>
              </a:rPr>
              <a:t>.</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Nelle </a:t>
            </a:r>
            <a:r>
              <a:rPr lang="it-IT" sz="1800" b="1" dirty="0">
                <a:solidFill>
                  <a:srgbClr val="000000"/>
                </a:solidFill>
                <a:effectLst/>
                <a:ea typeface="Calibri" panose="020F0502020204030204" pitchFamily="34" charset="0"/>
                <a:cs typeface="Athelas-Bold" panose="02000503000000020003" pitchFamily="2" charset="77"/>
              </a:rPr>
              <a:t>biciclette a pedalata assistita </a:t>
            </a:r>
            <a:r>
              <a:rPr lang="it-IT" sz="1800" dirty="0">
                <a:solidFill>
                  <a:srgbClr val="000000"/>
                </a:solidFill>
                <a:effectLst/>
                <a:ea typeface="Calibri" panose="020F0502020204030204" pitchFamily="34" charset="0"/>
                <a:cs typeface="Athelas-Regular" panose="02000503000000020003" pitchFamily="2" charset="77"/>
              </a:rPr>
              <a:t>il motore si attiva solo quando il ciclista pedala, fornendogli un valido aiuto, che può essere, però, del tutto escluso, spegnendo il motore. In questo caso il mezzo funziona come una normale bicicletta.</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La </a:t>
            </a:r>
            <a:r>
              <a:rPr lang="it-IT" sz="1800" b="1" dirty="0">
                <a:solidFill>
                  <a:srgbClr val="000000"/>
                </a:solidFill>
                <a:effectLst/>
                <a:ea typeface="Calibri" panose="020F0502020204030204" pitchFamily="34" charset="0"/>
                <a:cs typeface="Athelas-Bold" panose="02000503000000020003" pitchFamily="2" charset="77"/>
              </a:rPr>
              <a:t>bicicletta elettrica </a:t>
            </a:r>
            <a:r>
              <a:rPr lang="it-IT" sz="1800" dirty="0">
                <a:solidFill>
                  <a:srgbClr val="000000"/>
                </a:solidFill>
                <a:effectLst/>
                <a:ea typeface="Calibri" panose="020F0502020204030204" pitchFamily="34" charset="0"/>
                <a:cs typeface="Athelas-Regular" panose="02000503000000020003" pitchFamily="2" charset="77"/>
              </a:rPr>
              <a:t>invece funziona anche senza pedalata. In questo caso il motore</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elettrico e l’eventuale pedalata del ciclista sono completamente indipendenti.</a:t>
            </a:r>
            <a:endParaRPr lang="it-IT"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316137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284BB78C-8894-29F7-0894-F6C176119D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8191" y="1034048"/>
            <a:ext cx="9560337" cy="4789904"/>
          </a:xfrm>
          <a:prstGeom prst="rect">
            <a:avLst/>
          </a:prstGeom>
        </p:spPr>
      </p:pic>
    </p:spTree>
    <p:extLst>
      <p:ext uri="{BB962C8B-B14F-4D97-AF65-F5344CB8AC3E}">
        <p14:creationId xmlns:p14="http://schemas.microsoft.com/office/powerpoint/2010/main" val="2302224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2405FF91-C353-A3FD-8086-664C12BC4622}"/>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Come si può rendere la </a:t>
            </a:r>
            <a:br>
              <a:rPr lang="it-IT" sz="5000" b="1" dirty="0"/>
            </a:br>
            <a:r>
              <a:rPr lang="it-IT" sz="5000" b="1" dirty="0"/>
              <a:t>mobilità urbana più sostenibile?</a:t>
            </a:r>
            <a:endParaRPr lang="it-IT" sz="5000" dirty="0"/>
          </a:p>
        </p:txBody>
      </p:sp>
      <p:sp>
        <p:nvSpPr>
          <p:cNvPr id="3" name="CasellaDiTesto 2">
            <a:extLst>
              <a:ext uri="{FF2B5EF4-FFF2-40B4-BE49-F238E27FC236}">
                <a16:creationId xmlns:a16="http://schemas.microsoft.com/office/drawing/2014/main" id="{99F18EDD-AAC9-2C05-79E0-F56175645A26}"/>
              </a:ext>
            </a:extLst>
          </p:cNvPr>
          <p:cNvSpPr txBox="1"/>
          <p:nvPr/>
        </p:nvSpPr>
        <p:spPr>
          <a:xfrm>
            <a:off x="1151400" y="1983317"/>
            <a:ext cx="9287143" cy="4563264"/>
          </a:xfrm>
          <a:prstGeom prst="rect">
            <a:avLst/>
          </a:prstGeom>
          <a:noFill/>
        </p:spPr>
        <p:txBody>
          <a:bodyPr wrap="square">
            <a:noAutofit/>
          </a:bodyPr>
          <a:lstStyle/>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Per </a:t>
            </a:r>
            <a:r>
              <a:rPr lang="it-IT" sz="1800" b="1" i="1" dirty="0">
                <a:solidFill>
                  <a:srgbClr val="000000"/>
                </a:solidFill>
                <a:effectLst/>
                <a:ea typeface="Calibri" panose="020F0502020204030204" pitchFamily="34" charset="0"/>
                <a:cs typeface="Athelas-BoldItalic" panose="02000503000000020003" pitchFamily="2" charset="77"/>
              </a:rPr>
              <a:t>mobilità sostenibile </a:t>
            </a:r>
            <a:r>
              <a:rPr lang="it-IT" sz="1800" dirty="0">
                <a:solidFill>
                  <a:srgbClr val="000000"/>
                </a:solidFill>
                <a:effectLst/>
                <a:ea typeface="Calibri" panose="020F0502020204030204" pitchFamily="34" charset="0"/>
                <a:cs typeface="Athelas-Regular" panose="02000503000000020003" pitchFamily="2" charset="77"/>
              </a:rPr>
              <a:t>si intende un sistema che permette di ridurre l’impatto ambientale dei trasporti, rendendo inoltre gli spostamenti più efficienti e veloci.</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I vantaggi di una mobilità </a:t>
            </a:r>
            <a:r>
              <a:rPr lang="it-IT" sz="1800" i="1" dirty="0">
                <a:solidFill>
                  <a:srgbClr val="000000"/>
                </a:solidFill>
                <a:effectLst/>
                <a:ea typeface="Calibri" panose="020F0502020204030204" pitchFamily="34" charset="0"/>
                <a:cs typeface="Athelas-Italic" panose="02000503000000020003" pitchFamily="2" charset="77"/>
              </a:rPr>
              <a:t>sostenibile</a:t>
            </a:r>
            <a:r>
              <a:rPr lang="it-IT" sz="1800" dirty="0">
                <a:solidFill>
                  <a:srgbClr val="000000"/>
                </a:solidFill>
                <a:effectLst/>
                <a:ea typeface="Calibri" panose="020F0502020204030204" pitchFamily="34" charset="0"/>
                <a:cs typeface="Athelas-Regular" panose="02000503000000020003" pitchFamily="2" charset="77"/>
              </a:rPr>
              <a:t>, sono:</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b="1" dirty="0">
                <a:solidFill>
                  <a:srgbClr val="000000"/>
                </a:solidFill>
                <a:effectLst/>
                <a:ea typeface="Calibri" panose="020F0502020204030204" pitchFamily="34" charset="0"/>
                <a:cs typeface="Athelas-Bold" panose="02000503000000020003" pitchFamily="2" charset="77"/>
              </a:rPr>
              <a:t>riduzione dell’inquinamento atmosferico</a:t>
            </a:r>
            <a:r>
              <a:rPr lang="it-IT" sz="1800" dirty="0">
                <a:solidFill>
                  <a:srgbClr val="000000"/>
                </a:solidFill>
                <a:effectLst/>
                <a:ea typeface="Calibri" panose="020F0502020204030204" pitchFamily="34" charset="0"/>
                <a:cs typeface="Athelas-Regular" panose="02000503000000020003" pitchFamily="2" charset="77"/>
              </a:rPr>
              <a:t>;</a:t>
            </a:r>
          </a:p>
          <a:p>
            <a:pPr marL="285750" indent="-285750">
              <a:lnSpc>
                <a:spcPct val="107000"/>
              </a:lnSpc>
              <a:spcAft>
                <a:spcPts val="800"/>
              </a:spcAft>
              <a:buClr>
                <a:srgbClr val="2A9D8F"/>
              </a:buClr>
              <a:buFont typeface="Arial" panose="020B0604020202020204" pitchFamily="34" charset="0"/>
              <a:buChar char="•"/>
            </a:pPr>
            <a:r>
              <a:rPr lang="it-IT" sz="1800" b="1" dirty="0">
                <a:solidFill>
                  <a:srgbClr val="000000"/>
                </a:solidFill>
                <a:effectLst/>
                <a:ea typeface="Calibri" panose="020F0502020204030204" pitchFamily="34" charset="0"/>
                <a:cs typeface="Athelas-Bold" panose="02000503000000020003" pitchFamily="2" charset="77"/>
              </a:rPr>
              <a:t>riduzione dell’inquinamento acustico</a:t>
            </a:r>
            <a:r>
              <a:rPr lang="it-IT" sz="1800" dirty="0">
                <a:solidFill>
                  <a:srgbClr val="000000"/>
                </a:solidFill>
                <a:effectLst/>
                <a:ea typeface="Calibri" panose="020F0502020204030204" pitchFamily="34" charset="0"/>
                <a:cs typeface="Athelas-Regular" panose="02000503000000020003" pitchFamily="2" charset="77"/>
              </a:rPr>
              <a:t>;</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b="1" dirty="0">
                <a:solidFill>
                  <a:srgbClr val="000000"/>
                </a:solidFill>
                <a:effectLst/>
                <a:ea typeface="Calibri" panose="020F0502020204030204" pitchFamily="34" charset="0"/>
                <a:cs typeface="Athelas-Bold" panose="02000503000000020003" pitchFamily="2" charset="77"/>
              </a:rPr>
              <a:t>riduzione dei tempi di percorrenza</a:t>
            </a:r>
            <a:r>
              <a:rPr lang="it-IT" sz="1800" dirty="0">
                <a:solidFill>
                  <a:srgbClr val="000000"/>
                </a:solidFill>
                <a:effectLst/>
                <a:ea typeface="Calibri" panose="020F0502020204030204" pitchFamily="34" charset="0"/>
                <a:cs typeface="Athelas-Regular" panose="02000503000000020003" pitchFamily="2" charset="77"/>
              </a:rPr>
              <a:t>;</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b="1" dirty="0">
                <a:solidFill>
                  <a:srgbClr val="000000"/>
                </a:solidFill>
                <a:effectLst/>
                <a:ea typeface="Calibri" panose="020F0502020204030204" pitchFamily="34" charset="0"/>
                <a:cs typeface="Athelas-Bold" panose="02000503000000020003" pitchFamily="2" charset="77"/>
              </a:rPr>
              <a:t>riduzione dei costi ed efficienza dei trasporti</a:t>
            </a:r>
            <a:endParaRPr lang="it-IT" sz="1800" dirty="0">
              <a:effectLst/>
              <a:ea typeface="Calibri" panose="020F0502020204030204" pitchFamily="34" charset="0"/>
              <a:cs typeface="Times New Roman" panose="02020603050405020304" pitchFamily="18" charset="0"/>
            </a:endParaRPr>
          </a:p>
          <a:p>
            <a:pPr>
              <a:lnSpc>
                <a:spcPct val="107000"/>
              </a:lnSpc>
            </a:pPr>
            <a:r>
              <a:rPr lang="it-IT" sz="1800" dirty="0">
                <a:solidFill>
                  <a:srgbClr val="000000"/>
                </a:solidFill>
                <a:effectLst/>
                <a:ea typeface="Calibri" panose="020F0502020204030204" pitchFamily="34" charset="0"/>
                <a:cs typeface="Athelas-Regular" panose="02000503000000020003" pitchFamily="2" charset="77"/>
              </a:rPr>
              <a:t>Per arrivare a un reale sviluppo della mobilità sostenibile si può, prima di tutto, muoversi a </a:t>
            </a:r>
            <a:r>
              <a:rPr lang="it-IT" sz="1800" b="1" dirty="0">
                <a:solidFill>
                  <a:srgbClr val="000000"/>
                </a:solidFill>
                <a:effectLst/>
                <a:ea typeface="Calibri" panose="020F0502020204030204" pitchFamily="34" charset="0"/>
                <a:cs typeface="Athelas-Bold" panose="02000503000000020003" pitchFamily="2" charset="77"/>
              </a:rPr>
              <a:t>piedi</a:t>
            </a:r>
            <a:r>
              <a:rPr lang="it-IT" sz="1800" dirty="0">
                <a:solidFill>
                  <a:srgbClr val="000000"/>
                </a:solidFill>
                <a:effectLst/>
                <a:ea typeface="Calibri" panose="020F0502020204030204" pitchFamily="34" charset="0"/>
                <a:cs typeface="Athelas-Regular" panose="02000503000000020003" pitchFamily="2" charset="77"/>
              </a:rPr>
              <a:t>, in </a:t>
            </a:r>
            <a:r>
              <a:rPr lang="it-IT" sz="1800" b="1" dirty="0">
                <a:solidFill>
                  <a:srgbClr val="000000"/>
                </a:solidFill>
                <a:effectLst/>
                <a:ea typeface="Calibri" panose="020F0502020204030204" pitchFamily="34" charset="0"/>
                <a:cs typeface="Athelas-Bold" panose="02000503000000020003" pitchFamily="2" charset="77"/>
              </a:rPr>
              <a:t>bicicletta </a:t>
            </a:r>
            <a:r>
              <a:rPr lang="it-IT" sz="1800" dirty="0">
                <a:solidFill>
                  <a:srgbClr val="000000"/>
                </a:solidFill>
                <a:effectLst/>
                <a:ea typeface="Calibri" panose="020F0502020204030204" pitchFamily="34" charset="0"/>
                <a:cs typeface="Athelas-Regular" panose="02000503000000020003" pitchFamily="2" charset="77"/>
              </a:rPr>
              <a:t>e con i </a:t>
            </a:r>
            <a:r>
              <a:rPr lang="it-IT" sz="1800" b="1" dirty="0">
                <a:solidFill>
                  <a:srgbClr val="000000"/>
                </a:solidFill>
                <a:effectLst/>
                <a:ea typeface="Calibri" panose="020F0502020204030204" pitchFamily="34" charset="0"/>
                <a:cs typeface="Athelas-Bold" panose="02000503000000020003" pitchFamily="2" charset="77"/>
              </a:rPr>
              <a:t>mezzi pubblici</a:t>
            </a:r>
            <a:r>
              <a:rPr lang="it-IT" sz="1800" dirty="0">
                <a:solidFill>
                  <a:srgbClr val="000000"/>
                </a:solidFill>
                <a:effectLst/>
                <a:ea typeface="Calibri" panose="020F0502020204030204" pitchFamily="34" charset="0"/>
                <a:cs typeface="Athelas-Regular" panose="02000503000000020003" pitchFamily="2" charset="77"/>
              </a:rPr>
              <a:t>.</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Per chi non vuole, o non può, rinunciare a muoversi in auto ci sono comunque dei buoni compromessi quali il </a:t>
            </a:r>
            <a:r>
              <a:rPr lang="it-IT" sz="1800" b="1" i="1" dirty="0">
                <a:solidFill>
                  <a:srgbClr val="000000"/>
                </a:solidFill>
                <a:effectLst/>
                <a:ea typeface="Calibri" panose="020F0502020204030204" pitchFamily="34" charset="0"/>
                <a:cs typeface="Athelas-BoldItalic" panose="02000503000000020003" pitchFamily="2" charset="77"/>
              </a:rPr>
              <a:t>carpooling </a:t>
            </a:r>
            <a:r>
              <a:rPr lang="it-IT" sz="1800" u="sng" dirty="0">
                <a:solidFill>
                  <a:srgbClr val="0000FF"/>
                </a:solidFill>
                <a:effectLst/>
                <a:ea typeface="Calibri" panose="020F0502020204030204" pitchFamily="34" charset="0"/>
                <a:cs typeface="Times New Roman" panose="02020603050405020304" pitchFamily="18" charset="0"/>
                <a:hlinkClick r:id="rId2"/>
              </a:rPr>
              <a:t>https://www.shutterstock.com/it/image-vector/cool-flat-vector-illustration-on-carpool-753222439</a:t>
            </a:r>
            <a:r>
              <a:rPr lang="it-IT" sz="1800" dirty="0">
                <a:solidFill>
                  <a:srgbClr val="000000"/>
                </a:solidFill>
                <a:effectLst/>
                <a:ea typeface="Calibri" panose="020F0502020204030204" pitchFamily="34" charset="0"/>
                <a:cs typeface="Athelas-Regular" panose="02000503000000020003" pitchFamily="2" charset="77"/>
              </a:rPr>
              <a:t>e il </a:t>
            </a:r>
            <a:r>
              <a:rPr lang="it-IT" sz="1800" b="1" i="1" dirty="0">
                <a:solidFill>
                  <a:srgbClr val="000000"/>
                </a:solidFill>
                <a:effectLst/>
                <a:ea typeface="Calibri" panose="020F0502020204030204" pitchFamily="34" charset="0"/>
                <a:cs typeface="Athelas-Italic" panose="02000503000000020003" pitchFamily="2" charset="77"/>
              </a:rPr>
              <a:t>car sharing </a:t>
            </a:r>
            <a:r>
              <a:rPr lang="it-IT" sz="1800" u="sng" dirty="0">
                <a:solidFill>
                  <a:srgbClr val="0000FF"/>
                </a:solidFill>
                <a:effectLst/>
                <a:ea typeface="Calibri" panose="020F0502020204030204" pitchFamily="34" charset="0"/>
                <a:cs typeface="Times New Roman" panose="02020603050405020304" pitchFamily="18" charset="0"/>
                <a:hlinkClick r:id="rId3"/>
              </a:rPr>
              <a:t>https://www.shutterstock.com/it/image-vector/vector-illustration-autonomous-online-car-sharing-1534706735</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endParaRPr lang="it-IT"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99619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AFE51389-E5AC-4D75-14F1-73F41696F430}"/>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La </a:t>
            </a:r>
            <a:r>
              <a:rPr lang="it-IT" sz="5000" b="1" dirty="0" err="1"/>
              <a:t>micromobilità</a:t>
            </a:r>
            <a:r>
              <a:rPr lang="it-IT" sz="5000" b="1" dirty="0"/>
              <a:t> elettrica</a:t>
            </a:r>
            <a:endParaRPr lang="it-IT" sz="5000" dirty="0"/>
          </a:p>
        </p:txBody>
      </p:sp>
      <p:sp>
        <p:nvSpPr>
          <p:cNvPr id="3" name="CasellaDiTesto 2">
            <a:extLst>
              <a:ext uri="{FF2B5EF4-FFF2-40B4-BE49-F238E27FC236}">
                <a16:creationId xmlns:a16="http://schemas.microsoft.com/office/drawing/2014/main" id="{F21E4AE6-266E-2E19-A67F-1F8284A63ACF}"/>
              </a:ext>
            </a:extLst>
          </p:cNvPr>
          <p:cNvSpPr txBox="1"/>
          <p:nvPr/>
        </p:nvSpPr>
        <p:spPr>
          <a:xfrm>
            <a:off x="1151401" y="1385473"/>
            <a:ext cx="6200870" cy="4563264"/>
          </a:xfrm>
          <a:prstGeom prst="rect">
            <a:avLst/>
          </a:prstGeom>
          <a:noFill/>
        </p:spPr>
        <p:txBody>
          <a:bodyPr wrap="square">
            <a:noAutofit/>
          </a:bodyPr>
          <a:lstStyle/>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Con questo termine si intende l’uso di mezzi particolari di trasporto individuale:</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b="1" dirty="0" err="1">
                <a:solidFill>
                  <a:srgbClr val="000000"/>
                </a:solidFill>
                <a:effectLst/>
                <a:ea typeface="Calibri" panose="020F0502020204030204" pitchFamily="34" charset="0"/>
                <a:cs typeface="Athelas-Bold" panose="02000503000000020003" pitchFamily="2" charset="77"/>
              </a:rPr>
              <a:t>Hoverboard</a:t>
            </a:r>
            <a:r>
              <a:rPr lang="it-IT" sz="1800" dirty="0">
                <a:solidFill>
                  <a:srgbClr val="000000"/>
                </a:solidFill>
                <a:effectLst/>
                <a:ea typeface="Calibri" panose="020F0502020204030204" pitchFamily="34" charset="0"/>
                <a:cs typeface="Athelas-Regular" panose="02000503000000020003" pitchFamily="2" charset="77"/>
              </a:rPr>
              <a:t>: è costruito su due ruote collegate a due piccole piattaforme snodate e affiancate tra loro azionate da un sensore di peso.</a:t>
            </a:r>
          </a:p>
          <a:p>
            <a:pPr marL="285750" indent="-285750">
              <a:lnSpc>
                <a:spcPct val="107000"/>
              </a:lnSpc>
              <a:spcAft>
                <a:spcPts val="800"/>
              </a:spcAft>
              <a:buClr>
                <a:srgbClr val="2A9D8F"/>
              </a:buClr>
              <a:buFont typeface="Arial" panose="020B0604020202020204" pitchFamily="34" charset="0"/>
              <a:buChar char="•"/>
            </a:pPr>
            <a:r>
              <a:rPr lang="it-IT" sz="1800" b="1" dirty="0" err="1">
                <a:solidFill>
                  <a:srgbClr val="000000"/>
                </a:solidFill>
                <a:effectLst/>
                <a:ea typeface="Calibri" panose="020F0502020204030204" pitchFamily="34" charset="0"/>
                <a:cs typeface="Athelas-Bold" panose="02000503000000020003" pitchFamily="2" charset="77"/>
              </a:rPr>
              <a:t>Segway</a:t>
            </a:r>
            <a:r>
              <a:rPr lang="it-IT" sz="1800" dirty="0">
                <a:solidFill>
                  <a:srgbClr val="000000"/>
                </a:solidFill>
                <a:effectLst/>
                <a:ea typeface="Calibri" panose="020F0502020204030204" pitchFamily="34" charset="0"/>
                <a:cs typeface="Athelas-Regular" panose="02000503000000020003" pitchFamily="2" charset="77"/>
              </a:rPr>
              <a:t>. si tratta di una pedana con due ruote parallele e un lungo manubrio.</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b="1" dirty="0">
                <a:solidFill>
                  <a:srgbClr val="000000"/>
                </a:solidFill>
                <a:effectLst/>
                <a:ea typeface="Calibri" panose="020F0502020204030204" pitchFamily="34" charset="0"/>
                <a:cs typeface="Athelas-Bold" panose="02000503000000020003" pitchFamily="2" charset="77"/>
              </a:rPr>
              <a:t>Monopattino elettrico</a:t>
            </a:r>
            <a:r>
              <a:rPr lang="it-IT" sz="1800" dirty="0">
                <a:solidFill>
                  <a:srgbClr val="000000"/>
                </a:solidFill>
                <a:effectLst/>
                <a:ea typeface="Calibri" panose="020F0502020204030204" pitchFamily="34" charset="0"/>
                <a:cs typeface="Athelas-Regular" panose="02000503000000020003" pitchFamily="2" charset="77"/>
              </a:rPr>
              <a:t>. Ha un motore che si avvia attraverso un movimento assistito: la spinta meccanica della persona viene integrata dal motore elettrico del monopattino.</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b="1" dirty="0" err="1">
                <a:solidFill>
                  <a:srgbClr val="000000"/>
                </a:solidFill>
                <a:effectLst/>
                <a:ea typeface="Calibri" panose="020F0502020204030204" pitchFamily="34" charset="0"/>
                <a:cs typeface="Athelas-Bold" panose="02000503000000020003" pitchFamily="2" charset="77"/>
              </a:rPr>
              <a:t>Monowheel</a:t>
            </a:r>
            <a:r>
              <a:rPr lang="it-IT" sz="1800" dirty="0">
                <a:solidFill>
                  <a:srgbClr val="000000"/>
                </a:solidFill>
                <a:effectLst/>
                <a:ea typeface="Calibri" panose="020F0502020204030204" pitchFamily="34" charset="0"/>
                <a:cs typeface="Athelas-Regular" panose="02000503000000020003" pitchFamily="2" charset="77"/>
              </a:rPr>
              <a:t>. È un veicolo elettrico composto da un motore che è collegato a una sola ruota, una batteria e uno strumento chiamato </a:t>
            </a:r>
            <a:r>
              <a:rPr lang="it-IT" sz="1800" b="1" dirty="0">
                <a:solidFill>
                  <a:srgbClr val="000000"/>
                </a:solidFill>
                <a:effectLst/>
                <a:ea typeface="Calibri" panose="020F0502020204030204" pitchFamily="34" charset="0"/>
                <a:cs typeface="Athelas-Bold" panose="02000503000000020003" pitchFamily="2" charset="77"/>
              </a:rPr>
              <a:t>giroscopio </a:t>
            </a:r>
            <a:r>
              <a:rPr lang="it-IT" sz="1800" dirty="0">
                <a:solidFill>
                  <a:srgbClr val="000000"/>
                </a:solidFill>
                <a:effectLst/>
                <a:ea typeface="Calibri" panose="020F0502020204030204" pitchFamily="34" charset="0"/>
                <a:cs typeface="Athelas-Regular" panose="02000503000000020003" pitchFamily="2" charset="77"/>
              </a:rPr>
              <a:t>grazie al quale la ruota del </a:t>
            </a:r>
            <a:r>
              <a:rPr lang="it-IT" sz="1800" dirty="0" err="1">
                <a:solidFill>
                  <a:srgbClr val="000000"/>
                </a:solidFill>
                <a:effectLst/>
                <a:ea typeface="Calibri" panose="020F0502020204030204" pitchFamily="34" charset="0"/>
                <a:cs typeface="Athelas-Regular" panose="02000503000000020003" pitchFamily="2" charset="77"/>
              </a:rPr>
              <a:t>monowheel</a:t>
            </a:r>
            <a:r>
              <a:rPr lang="it-IT" sz="1800" dirty="0">
                <a:solidFill>
                  <a:srgbClr val="000000"/>
                </a:solidFill>
                <a:effectLst/>
                <a:ea typeface="Calibri" panose="020F0502020204030204" pitchFamily="34" charset="0"/>
                <a:cs typeface="Athelas-Regular" panose="02000503000000020003" pitchFamily="2" charset="77"/>
              </a:rPr>
              <a:t> tende sempre a tornare al suo punto di equilibrio, rendendone più semplice l’utilizzo.</a:t>
            </a:r>
            <a:endParaRPr lang="it-IT" sz="1800" dirty="0">
              <a:effectLst/>
              <a:ea typeface="Calibri" panose="020F0502020204030204" pitchFamily="34" charset="0"/>
              <a:cs typeface="Times New Roman" panose="02020603050405020304" pitchFamily="18" charset="0"/>
            </a:endParaRPr>
          </a:p>
        </p:txBody>
      </p:sp>
      <p:pic>
        <p:nvPicPr>
          <p:cNvPr id="5" name="Immagine 4">
            <a:extLst>
              <a:ext uri="{FF2B5EF4-FFF2-40B4-BE49-F238E27FC236}">
                <a16:creationId xmlns:a16="http://schemas.microsoft.com/office/drawing/2014/main" id="{C11F3916-6A47-1232-9CDF-B037C1F67C2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52271" y="1565662"/>
            <a:ext cx="2679358" cy="4740402"/>
          </a:xfrm>
          <a:prstGeom prst="rect">
            <a:avLst/>
          </a:prstGeom>
        </p:spPr>
      </p:pic>
      <p:sp>
        <p:nvSpPr>
          <p:cNvPr id="6" name="Ovale 5">
            <a:extLst>
              <a:ext uri="{FF2B5EF4-FFF2-40B4-BE49-F238E27FC236}">
                <a16:creationId xmlns:a16="http://schemas.microsoft.com/office/drawing/2014/main" id="{09B0D4CC-AC5C-45CC-5736-3ABFEC336D43}"/>
              </a:ext>
            </a:extLst>
          </p:cNvPr>
          <p:cNvSpPr/>
          <p:nvPr/>
        </p:nvSpPr>
        <p:spPr>
          <a:xfrm>
            <a:off x="8828192" y="-263531"/>
            <a:ext cx="2960153" cy="2960153"/>
          </a:xfrm>
          <a:prstGeom prst="ellipse">
            <a:avLst/>
          </a:prstGeom>
          <a:blipFill>
            <a:blip r:embed="rId3" cstate="screen">
              <a:extLst>
                <a:ext uri="{28A0092B-C50C-407E-A947-70E740481C1C}">
                  <a14:useLocalDpi xmlns:a14="http://schemas.microsoft.com/office/drawing/2010/main"/>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7" name="Ovale 6">
            <a:extLst>
              <a:ext uri="{FF2B5EF4-FFF2-40B4-BE49-F238E27FC236}">
                <a16:creationId xmlns:a16="http://schemas.microsoft.com/office/drawing/2014/main" id="{67F40656-CB9A-2444-72E0-9FCA31CDBF82}"/>
              </a:ext>
            </a:extLst>
          </p:cNvPr>
          <p:cNvSpPr/>
          <p:nvPr/>
        </p:nvSpPr>
        <p:spPr>
          <a:xfrm>
            <a:off x="9682697" y="2201709"/>
            <a:ext cx="2454581" cy="2454581"/>
          </a:xfrm>
          <a:prstGeom prst="ellipse">
            <a:avLst/>
          </a:prstGeom>
          <a:blipFill>
            <a:blip r:embed="rId4" cstate="screen">
              <a:extLst>
                <a:ext uri="{28A0092B-C50C-407E-A947-70E740481C1C}">
                  <a14:useLocalDpi xmlns:a14="http://schemas.microsoft.com/office/drawing/2010/main"/>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1361140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5EED12C1-BE0A-6D3A-6350-980DF7E9DFE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6580786">
            <a:off x="5997260" y="2445737"/>
            <a:ext cx="4596369" cy="3063079"/>
          </a:xfrm>
          <a:prstGeom prst="rect">
            <a:avLst/>
          </a:prstGeom>
        </p:spPr>
      </p:pic>
      <p:sp>
        <p:nvSpPr>
          <p:cNvPr id="3" name="CasellaDiTesto 2">
            <a:extLst>
              <a:ext uri="{FF2B5EF4-FFF2-40B4-BE49-F238E27FC236}">
                <a16:creationId xmlns:a16="http://schemas.microsoft.com/office/drawing/2014/main" id="{A930D91D-8E61-272B-7D21-C8BE1CC0C032}"/>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Come si classificano le strade?</a:t>
            </a:r>
            <a:endParaRPr lang="it-IT" sz="5000" dirty="0"/>
          </a:p>
        </p:txBody>
      </p:sp>
      <p:sp>
        <p:nvSpPr>
          <p:cNvPr id="8" name="Ovale 7">
            <a:extLst>
              <a:ext uri="{FF2B5EF4-FFF2-40B4-BE49-F238E27FC236}">
                <a16:creationId xmlns:a16="http://schemas.microsoft.com/office/drawing/2014/main" id="{19E51239-BDB3-90DA-1D90-D320944BC2D7}"/>
              </a:ext>
            </a:extLst>
          </p:cNvPr>
          <p:cNvSpPr/>
          <p:nvPr/>
        </p:nvSpPr>
        <p:spPr>
          <a:xfrm>
            <a:off x="9361697" y="1053020"/>
            <a:ext cx="3357802" cy="3357802"/>
          </a:xfrm>
          <a:prstGeom prst="ellipse">
            <a:avLst/>
          </a:prstGeom>
          <a:blipFill>
            <a:blip r:embed="rId3" cstate="screen">
              <a:extLst>
                <a:ext uri="{28A0092B-C50C-407E-A947-70E740481C1C}">
                  <a14:useLocalDpi xmlns:a14="http://schemas.microsoft.com/office/drawing/2010/main"/>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CasellaDiTesto 1">
            <a:extLst>
              <a:ext uri="{FF2B5EF4-FFF2-40B4-BE49-F238E27FC236}">
                <a16:creationId xmlns:a16="http://schemas.microsoft.com/office/drawing/2014/main" id="{E87C0B60-F83F-A7D7-4510-B830127B715C}"/>
              </a:ext>
            </a:extLst>
          </p:cNvPr>
          <p:cNvSpPr txBox="1"/>
          <p:nvPr/>
        </p:nvSpPr>
        <p:spPr>
          <a:xfrm>
            <a:off x="1151402" y="1385473"/>
            <a:ext cx="5558317" cy="4563264"/>
          </a:xfrm>
          <a:prstGeom prst="rect">
            <a:avLst/>
          </a:prstGeom>
          <a:noFill/>
        </p:spPr>
        <p:txBody>
          <a:bodyPr wrap="square">
            <a:noAutofit/>
          </a:bodyPr>
          <a:lstStyle/>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Le </a:t>
            </a:r>
            <a:r>
              <a:rPr lang="it-IT" sz="1800" b="1" dirty="0">
                <a:solidFill>
                  <a:srgbClr val="000000"/>
                </a:solidFill>
                <a:effectLst/>
                <a:ea typeface="Calibri" panose="020F0502020204030204" pitchFamily="34" charset="0"/>
                <a:cs typeface="Athelas-Bold" panose="02000503000000020003" pitchFamily="2" charset="77"/>
              </a:rPr>
              <a:t>strade </a:t>
            </a:r>
            <a:r>
              <a:rPr lang="it-IT" sz="1800" dirty="0">
                <a:solidFill>
                  <a:srgbClr val="000000"/>
                </a:solidFill>
                <a:effectLst/>
                <a:ea typeface="Calibri" panose="020F0502020204030204" pitchFamily="34" charset="0"/>
                <a:cs typeface="Athelas-Regular" panose="02000503000000020003" pitchFamily="2" charset="77"/>
              </a:rPr>
              <a:t>si suddividono in </a:t>
            </a:r>
            <a:r>
              <a:rPr lang="it-IT" sz="1800" b="1" dirty="0">
                <a:solidFill>
                  <a:srgbClr val="000000"/>
                </a:solidFill>
                <a:effectLst/>
                <a:ea typeface="Calibri" panose="020F0502020204030204" pitchFamily="34" charset="0"/>
                <a:cs typeface="Athelas-Regular" panose="02000503000000020003" pitchFamily="2" charset="77"/>
              </a:rPr>
              <a:t>statali, provinciali e comunali</a:t>
            </a:r>
            <a:r>
              <a:rPr lang="it-IT" sz="1800" dirty="0">
                <a:solidFill>
                  <a:srgbClr val="000000"/>
                </a:solidFill>
                <a:effectLst/>
                <a:ea typeface="Calibri" panose="020F0502020204030204" pitchFamily="34" charset="0"/>
                <a:cs typeface="Athelas-Regular" panose="02000503000000020003" pitchFamily="2" charset="77"/>
              </a:rPr>
              <a:t>.</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ea typeface="Calibri" panose="020F0502020204030204" pitchFamily="34" charset="0"/>
                <a:cs typeface="Athelas-Regular" panose="02000503000000020003" pitchFamily="2" charset="77"/>
              </a:rPr>
              <a:t>Tutte queste strade hanno come caratteristica comune gli </a:t>
            </a:r>
            <a:r>
              <a:rPr lang="it-IT" sz="1800" b="1" dirty="0">
                <a:effectLst/>
                <a:ea typeface="Calibri" panose="020F0502020204030204" pitchFamily="34" charset="0"/>
                <a:cs typeface="Athelas-Bold" panose="02000503000000020003" pitchFamily="2" charset="77"/>
              </a:rPr>
              <a:t>incroci a raso </a:t>
            </a:r>
            <a:r>
              <a:rPr lang="it-IT" sz="1800" dirty="0">
                <a:effectLst/>
                <a:ea typeface="Calibri" panose="020F0502020204030204" pitchFamily="34" charset="0"/>
                <a:cs typeface="Athelas-Regular" panose="02000503000000020003" pitchFamily="2" charset="77"/>
              </a:rPr>
              <a:t>che sono regolati da una specifica segnaletica, da rotatorie, semafori, o semplicemente indicati.</a:t>
            </a:r>
          </a:p>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Le </a:t>
            </a:r>
            <a:r>
              <a:rPr lang="it-IT" sz="1800" b="1" dirty="0">
                <a:solidFill>
                  <a:srgbClr val="000000"/>
                </a:solidFill>
                <a:effectLst/>
                <a:ea typeface="Calibri" panose="020F0502020204030204" pitchFamily="34" charset="0"/>
                <a:cs typeface="Athelas-Bold" panose="02000503000000020003" pitchFamily="2" charset="77"/>
              </a:rPr>
              <a:t>autostrade </a:t>
            </a:r>
            <a:r>
              <a:rPr lang="it-IT" sz="1800" dirty="0">
                <a:solidFill>
                  <a:srgbClr val="000000"/>
                </a:solidFill>
                <a:effectLst/>
                <a:ea typeface="Calibri" panose="020F0502020204030204" pitchFamily="34" charset="0"/>
                <a:cs typeface="Athelas-Regular" panose="02000503000000020003" pitchFamily="2" charset="77"/>
              </a:rPr>
              <a:t>sono </a:t>
            </a:r>
            <a:r>
              <a:rPr lang="it-IT" sz="1800" b="1" dirty="0">
                <a:solidFill>
                  <a:srgbClr val="000000"/>
                </a:solidFill>
                <a:effectLst/>
                <a:ea typeface="Calibri" panose="020F0502020204030204" pitchFamily="34" charset="0"/>
                <a:cs typeface="Athelas-Regular" panose="02000503000000020003" pitchFamily="2" charset="77"/>
              </a:rPr>
              <a:t>infrastrutture</a:t>
            </a:r>
            <a:r>
              <a:rPr lang="it-IT" sz="1800" dirty="0">
                <a:solidFill>
                  <a:srgbClr val="000000"/>
                </a:solidFill>
                <a:effectLst/>
                <a:ea typeface="Calibri" panose="020F0502020204030204" pitchFamily="34" charset="0"/>
                <a:cs typeface="Athelas-Regular" panose="02000503000000020003" pitchFamily="2" charset="77"/>
              </a:rPr>
              <a:t> particolari.</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dirty="0">
                <a:solidFill>
                  <a:srgbClr val="000000"/>
                </a:solidFill>
                <a:effectLst/>
                <a:ea typeface="Calibri" panose="020F0502020204030204" pitchFamily="34" charset="0"/>
                <a:cs typeface="MinionPro-Regular"/>
              </a:rPr>
              <a:t>I </a:t>
            </a:r>
            <a:r>
              <a:rPr lang="it-IT" sz="1800" b="1" dirty="0">
                <a:solidFill>
                  <a:srgbClr val="000000"/>
                </a:solidFill>
                <a:effectLst/>
                <a:ea typeface="Calibri" panose="020F0502020204030204" pitchFamily="34" charset="0"/>
                <a:cs typeface="MinionPro-Bold" panose="02040503050306090203" pitchFamily="18" charset="0"/>
              </a:rPr>
              <a:t>due sensi di marcia sono separati da strutture </a:t>
            </a:r>
            <a:r>
              <a:rPr lang="it-IT" sz="1800" dirty="0">
                <a:solidFill>
                  <a:srgbClr val="000000"/>
                </a:solidFill>
                <a:effectLst/>
                <a:ea typeface="Calibri" panose="020F0502020204030204" pitchFamily="34" charset="0"/>
                <a:cs typeface="MinionPro-Regular"/>
              </a:rPr>
              <a:t>che, </a:t>
            </a:r>
            <a:br>
              <a:rPr lang="it-IT" sz="1800" dirty="0">
                <a:solidFill>
                  <a:srgbClr val="000000"/>
                </a:solidFill>
                <a:effectLst/>
                <a:ea typeface="Calibri" panose="020F0502020204030204" pitchFamily="34" charset="0"/>
                <a:cs typeface="MinionPro-Regular"/>
              </a:rPr>
            </a:br>
            <a:r>
              <a:rPr lang="it-IT" sz="1800" dirty="0">
                <a:solidFill>
                  <a:srgbClr val="000000"/>
                </a:solidFill>
                <a:effectLst/>
                <a:ea typeface="Calibri" panose="020F0502020204030204" pitchFamily="34" charset="0"/>
                <a:cs typeface="MinionPro-Regular"/>
              </a:rPr>
              <a:t>in caso di incidente impediscono il “</a:t>
            </a:r>
            <a:r>
              <a:rPr lang="it-IT" sz="1800" i="1" dirty="0">
                <a:solidFill>
                  <a:srgbClr val="000000"/>
                </a:solidFill>
                <a:effectLst/>
                <a:ea typeface="Calibri" panose="020F0502020204030204" pitchFamily="34" charset="0"/>
                <a:cs typeface="MinionPro-It" panose="02040503050306090203" pitchFamily="18" charset="0"/>
              </a:rPr>
              <a:t>salto di corsia</a:t>
            </a:r>
            <a:r>
              <a:rPr lang="it-IT" sz="1800" dirty="0">
                <a:solidFill>
                  <a:srgbClr val="000000"/>
                </a:solidFill>
                <a:effectLst/>
                <a:ea typeface="Calibri" panose="020F0502020204030204" pitchFamily="34" charset="0"/>
                <a:cs typeface="MinionPro-Regular"/>
              </a:rPr>
              <a:t>”. Oltre alle corsie di marcia esiste sempre una corsia d’emergenza, utile per soste forzate.</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dirty="0">
                <a:solidFill>
                  <a:srgbClr val="000000"/>
                </a:solidFill>
                <a:effectLst/>
                <a:ea typeface="Calibri" panose="020F0502020204030204" pitchFamily="34" charset="0"/>
                <a:cs typeface="MinionPro-Regular"/>
              </a:rPr>
              <a:t>Altra caratteristica di rilievo delle autostrade è </a:t>
            </a:r>
            <a:r>
              <a:rPr lang="it-IT" sz="1800" b="1" dirty="0">
                <a:solidFill>
                  <a:srgbClr val="000000"/>
                </a:solidFill>
                <a:effectLst/>
                <a:ea typeface="Calibri" panose="020F0502020204030204" pitchFamily="34" charset="0"/>
                <a:cs typeface="MinionPro-Bold" panose="02040503050306090203" pitchFamily="18" charset="0"/>
              </a:rPr>
              <a:t>la mancanza di incroci a raso</a:t>
            </a:r>
            <a:r>
              <a:rPr lang="it-IT" sz="1800" dirty="0">
                <a:solidFill>
                  <a:srgbClr val="000000"/>
                </a:solidFill>
                <a:effectLst/>
                <a:ea typeface="Calibri" panose="020F0502020204030204" pitchFamily="34" charset="0"/>
                <a:cs typeface="MinionPro-Regular"/>
              </a:rPr>
              <a:t>, sostituiti da </a:t>
            </a:r>
            <a:r>
              <a:rPr lang="it-IT" sz="1800" i="1" dirty="0">
                <a:solidFill>
                  <a:srgbClr val="000000"/>
                </a:solidFill>
                <a:effectLst/>
                <a:ea typeface="Calibri" panose="020F0502020204030204" pitchFamily="34" charset="0"/>
                <a:cs typeface="MinionPro-It" panose="02040503050306090203" pitchFamily="18" charset="0"/>
              </a:rPr>
              <a:t>sistemi di svincolo</a:t>
            </a:r>
            <a:r>
              <a:rPr lang="it-IT" sz="1800" dirty="0">
                <a:solidFill>
                  <a:srgbClr val="000000"/>
                </a:solidFill>
                <a:effectLst/>
                <a:ea typeface="Calibri" panose="020F0502020204030204" pitchFamily="34" charset="0"/>
                <a:cs typeface="MinionPro-Regular"/>
              </a:rPr>
              <a:t>.</a:t>
            </a:r>
            <a:endParaRPr lang="it-IT" sz="1800" dirty="0">
              <a:effectLst/>
              <a:ea typeface="Calibri" panose="020F0502020204030204" pitchFamily="34" charset="0"/>
              <a:cs typeface="Times New Roman" panose="02020603050405020304" pitchFamily="18" charset="0"/>
            </a:endParaRPr>
          </a:p>
          <a:p>
            <a:pPr marL="285750" indent="-285750">
              <a:buClr>
                <a:srgbClr val="2A9D8F"/>
              </a:buClr>
              <a:buFont typeface="Arial" panose="020B0604020202020204" pitchFamily="34" charset="0"/>
              <a:buChar char="•"/>
            </a:pPr>
            <a:r>
              <a:rPr lang="it-IT" sz="1800" dirty="0">
                <a:solidFill>
                  <a:srgbClr val="000000"/>
                </a:solidFill>
                <a:effectLst/>
                <a:ea typeface="Calibri" panose="020F0502020204030204" pitchFamily="34" charset="0"/>
                <a:cs typeface="Athelas-Regular" panose="02000503000000020003" pitchFamily="2" charset="77"/>
              </a:rPr>
              <a:t>Sono presenti numerose </a:t>
            </a:r>
            <a:r>
              <a:rPr lang="it-IT" sz="1800" b="1" dirty="0">
                <a:solidFill>
                  <a:srgbClr val="000000"/>
                </a:solidFill>
                <a:effectLst/>
                <a:ea typeface="Calibri" panose="020F0502020204030204" pitchFamily="34" charset="0"/>
                <a:cs typeface="Athelas-Bold" panose="02000503000000020003" pitchFamily="2" charset="77"/>
              </a:rPr>
              <a:t>piazzole</a:t>
            </a:r>
            <a:r>
              <a:rPr lang="it-IT" sz="1800" dirty="0">
                <a:solidFill>
                  <a:srgbClr val="000000"/>
                </a:solidFill>
                <a:effectLst/>
                <a:ea typeface="Calibri" panose="020F0502020204030204" pitchFamily="34" charset="0"/>
                <a:cs typeface="Athelas-Regular" panose="02000503000000020003" pitchFamily="2" charset="77"/>
              </a:rPr>
              <a:t>, </a:t>
            </a:r>
            <a:r>
              <a:rPr lang="it-IT" sz="1800" b="1" dirty="0">
                <a:solidFill>
                  <a:srgbClr val="000000"/>
                </a:solidFill>
                <a:effectLst/>
                <a:ea typeface="Calibri" panose="020F0502020204030204" pitchFamily="34" charset="0"/>
                <a:cs typeface="Athelas-Bold" panose="02000503000000020003" pitchFamily="2" charset="77"/>
              </a:rPr>
              <a:t>aree di sosta </a:t>
            </a:r>
            <a:br>
              <a:rPr lang="it-IT" sz="1800" b="1" dirty="0">
                <a:solidFill>
                  <a:srgbClr val="000000"/>
                </a:solidFill>
                <a:effectLst/>
                <a:ea typeface="Calibri" panose="020F0502020204030204" pitchFamily="34" charset="0"/>
                <a:cs typeface="Athelas-Bold" panose="02000503000000020003" pitchFamily="2" charset="77"/>
              </a:rPr>
            </a:br>
            <a:r>
              <a:rPr lang="it-IT" sz="1800" dirty="0">
                <a:solidFill>
                  <a:srgbClr val="000000"/>
                </a:solidFill>
                <a:effectLst/>
                <a:ea typeface="Calibri" panose="020F0502020204030204" pitchFamily="34" charset="0"/>
                <a:cs typeface="Athelas-Regular" panose="02000503000000020003" pitchFamily="2" charset="77"/>
              </a:rPr>
              <a:t>e </a:t>
            </a:r>
            <a:r>
              <a:rPr lang="it-IT" sz="1800" b="1" dirty="0">
                <a:solidFill>
                  <a:srgbClr val="000000"/>
                </a:solidFill>
                <a:effectLst/>
                <a:ea typeface="Calibri" panose="020F0502020204030204" pitchFamily="34" charset="0"/>
                <a:cs typeface="Athelas-Bold" panose="02000503000000020003" pitchFamily="2" charset="77"/>
              </a:rPr>
              <a:t>aree di servizio</a:t>
            </a:r>
            <a:r>
              <a:rPr lang="it-IT" sz="1800" dirty="0">
                <a:solidFill>
                  <a:srgbClr val="000000"/>
                </a:solidFill>
                <a:effectLst/>
                <a:ea typeface="Calibri" panose="020F0502020204030204" pitchFamily="34" charset="0"/>
                <a:cs typeface="Athelas-Regular" panose="02000503000000020003" pitchFamily="2" charset="77"/>
              </a:rPr>
              <a:t>.</a:t>
            </a:r>
            <a:r>
              <a:rPr lang="it-IT" dirty="0">
                <a:effectLst/>
              </a:rPr>
              <a:t> </a:t>
            </a:r>
            <a:endParaRPr lang="it-IT"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75895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12E95918-8562-530E-E896-1FBC9A5C05F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476735" y="4343400"/>
            <a:ext cx="2421058" cy="2514600"/>
          </a:xfrm>
          <a:prstGeom prst="rect">
            <a:avLst/>
          </a:prstGeom>
        </p:spPr>
      </p:pic>
      <p:sp>
        <p:nvSpPr>
          <p:cNvPr id="2" name="CasellaDiTesto 1">
            <a:extLst>
              <a:ext uri="{FF2B5EF4-FFF2-40B4-BE49-F238E27FC236}">
                <a16:creationId xmlns:a16="http://schemas.microsoft.com/office/drawing/2014/main" id="{EB1C03D3-281B-1B6D-4BF9-EDC7D6E6DF53}"/>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Come viene collegato un territorio come quello italiano caratterizzato da frequenti rilievi?</a:t>
            </a:r>
            <a:endParaRPr lang="it-IT" sz="5000" dirty="0"/>
          </a:p>
        </p:txBody>
      </p:sp>
      <p:sp>
        <p:nvSpPr>
          <p:cNvPr id="3" name="CasellaDiTesto 2">
            <a:extLst>
              <a:ext uri="{FF2B5EF4-FFF2-40B4-BE49-F238E27FC236}">
                <a16:creationId xmlns:a16="http://schemas.microsoft.com/office/drawing/2014/main" id="{8EA3E847-65AB-DF7F-F416-9575DE2F6D1B}"/>
              </a:ext>
            </a:extLst>
          </p:cNvPr>
          <p:cNvSpPr txBox="1"/>
          <p:nvPr/>
        </p:nvSpPr>
        <p:spPr>
          <a:xfrm>
            <a:off x="1151401" y="2700566"/>
            <a:ext cx="7325334" cy="1974176"/>
          </a:xfrm>
          <a:prstGeom prst="rect">
            <a:avLst/>
          </a:prstGeom>
          <a:noFill/>
        </p:spPr>
        <p:txBody>
          <a:bodyPr wrap="square">
            <a:noAutofit/>
          </a:bodyPr>
          <a:lstStyle/>
          <a:p>
            <a:pPr>
              <a:lnSpc>
                <a:spcPct val="107000"/>
              </a:lnSpc>
            </a:pPr>
            <a:r>
              <a:rPr lang="it-IT" sz="1800" dirty="0">
                <a:solidFill>
                  <a:srgbClr val="000000"/>
                </a:solidFill>
                <a:effectLst/>
                <a:ea typeface="Calibri" panose="020F0502020204030204" pitchFamily="34" charset="0"/>
                <a:cs typeface="Athelas-Regular" panose="02000503000000020003" pitchFamily="2" charset="77"/>
              </a:rPr>
              <a:t>Con ponti, viadotti e gallerie.</a:t>
            </a:r>
            <a:endParaRPr lang="it-IT" sz="1800" dirty="0">
              <a:effectLst/>
              <a:ea typeface="Calibri" panose="020F0502020204030204" pitchFamily="34" charset="0"/>
              <a:cs typeface="Times New Roman" panose="02020603050405020304" pitchFamily="18" charset="0"/>
            </a:endParaRPr>
          </a:p>
          <a:p>
            <a:r>
              <a:rPr lang="it-IT" sz="1800" b="1" dirty="0">
                <a:effectLst/>
                <a:ea typeface="Calibri" panose="020F0502020204030204" pitchFamily="34" charset="0"/>
                <a:cs typeface="Athelas-Bold" panose="02000503000000020003" pitchFamily="2" charset="77"/>
              </a:rPr>
              <a:t>Ponti e viadotti </a:t>
            </a:r>
            <a:r>
              <a:rPr lang="it-IT" sz="1800" dirty="0">
                <a:effectLst/>
                <a:ea typeface="Calibri" panose="020F0502020204030204" pitchFamily="34" charset="0"/>
                <a:cs typeface="Athelas-Regular" panose="02000503000000020003" pitchFamily="2" charset="77"/>
              </a:rPr>
              <a:t>sostengono grandi arterie ferroviarie e stradali.</a:t>
            </a:r>
          </a:p>
          <a:p>
            <a:pPr>
              <a:lnSpc>
                <a:spcPct val="107000"/>
              </a:lnSpc>
              <a:spcAft>
                <a:spcPts val="800"/>
              </a:spcAft>
            </a:pPr>
            <a:r>
              <a:rPr lang="it-IT" sz="1800" dirty="0">
                <a:effectLst/>
                <a:ea typeface="Calibri" panose="020F0502020204030204" pitchFamily="34" charset="0"/>
                <a:cs typeface="Athelas-Regular" panose="02000503000000020003" pitchFamily="2" charset="77"/>
              </a:rPr>
              <a:t>Per quanto riguarda le </a:t>
            </a:r>
            <a:r>
              <a:rPr lang="it-IT" sz="1800" b="1" dirty="0">
                <a:effectLst/>
                <a:ea typeface="Calibri" panose="020F0502020204030204" pitchFamily="34" charset="0"/>
                <a:cs typeface="Athelas-Bold" panose="02000503000000020003" pitchFamily="2" charset="77"/>
              </a:rPr>
              <a:t>gallerie</a:t>
            </a:r>
            <a:r>
              <a:rPr lang="it-IT" sz="1800" dirty="0">
                <a:effectLst/>
                <a:ea typeface="Calibri" panose="020F0502020204030204" pitchFamily="34" charset="0"/>
                <a:cs typeface="Athelas-Regular" panose="02000503000000020003" pitchFamily="2" charset="77"/>
              </a:rPr>
              <a:t>, vi sono diversi sistemi di costruzione: la scelta è determinata dalla natura del terreno in cui bisogna operare lo scavo.</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Se il </a:t>
            </a:r>
            <a:r>
              <a:rPr lang="it-IT" sz="1800" b="1" dirty="0">
                <a:solidFill>
                  <a:srgbClr val="000000"/>
                </a:solidFill>
                <a:effectLst/>
                <a:ea typeface="Calibri" panose="020F0502020204030204" pitchFamily="34" charset="0"/>
                <a:cs typeface="Athelas-Bold" panose="02000503000000020003" pitchFamily="2" charset="77"/>
              </a:rPr>
              <a:t>terreno è roccioso</a:t>
            </a:r>
            <a:r>
              <a:rPr lang="it-IT" sz="1800" dirty="0">
                <a:solidFill>
                  <a:srgbClr val="000000"/>
                </a:solidFill>
                <a:effectLst/>
                <a:ea typeface="Calibri" panose="020F0502020204030204" pitchFamily="34" charset="0"/>
                <a:cs typeface="Athelas-Regular" panose="02000503000000020003" pitchFamily="2" charset="77"/>
              </a:rPr>
              <a:t>, si ricorre alle </a:t>
            </a:r>
            <a:r>
              <a:rPr lang="it-IT" sz="1800" b="1" dirty="0">
                <a:solidFill>
                  <a:srgbClr val="000000"/>
                </a:solidFill>
                <a:effectLst/>
                <a:ea typeface="Calibri" panose="020F0502020204030204" pitchFamily="34" charset="0"/>
                <a:cs typeface="Athelas-Bold" panose="02000503000000020003" pitchFamily="2" charset="77"/>
              </a:rPr>
              <a:t>cariche di esplosivo </a:t>
            </a:r>
            <a:r>
              <a:rPr lang="it-IT" sz="1800" dirty="0">
                <a:solidFill>
                  <a:srgbClr val="000000"/>
                </a:solidFill>
                <a:effectLst/>
                <a:ea typeface="Calibri" panose="020F0502020204030204" pitchFamily="34" charset="0"/>
                <a:cs typeface="Athelas-Regular" panose="02000503000000020003" pitchFamily="2" charset="77"/>
              </a:rPr>
              <a:t>che frantumano l</a:t>
            </a:r>
            <a:br>
              <a:rPr lang="it-IT" sz="1800" dirty="0">
                <a:solidFill>
                  <a:srgbClr val="000000"/>
                </a:solidFill>
                <a:effectLst/>
                <a:ea typeface="Calibri" panose="020F0502020204030204" pitchFamily="34" charset="0"/>
                <a:cs typeface="Athelas-Regular" panose="02000503000000020003" pitchFamily="2" charset="77"/>
              </a:rPr>
            </a:br>
            <a:r>
              <a:rPr lang="it-IT" sz="1800" dirty="0">
                <a:solidFill>
                  <a:srgbClr val="000000"/>
                </a:solidFill>
                <a:effectLst/>
                <a:ea typeface="Calibri" panose="020F0502020204030204" pitchFamily="34" charset="0"/>
                <a:cs typeface="Athelas-Regular" panose="02000503000000020003" pitchFamily="2" charset="77"/>
              </a:rPr>
              <a:t>a roccia.</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In presenza </a:t>
            </a:r>
            <a:r>
              <a:rPr lang="it-IT" sz="1800" b="1" dirty="0">
                <a:solidFill>
                  <a:srgbClr val="000000"/>
                </a:solidFill>
                <a:effectLst/>
                <a:ea typeface="Calibri" panose="020F0502020204030204" pitchFamily="34" charset="0"/>
                <a:cs typeface="Athelas-Regular" panose="02000503000000020003" pitchFamily="2" charset="77"/>
              </a:rPr>
              <a:t>di terreno friabile</a:t>
            </a:r>
            <a:r>
              <a:rPr lang="it-IT" sz="1800" dirty="0">
                <a:solidFill>
                  <a:srgbClr val="000000"/>
                </a:solidFill>
                <a:effectLst/>
                <a:ea typeface="Calibri" panose="020F0502020204030204" pitchFamily="34" charset="0"/>
                <a:cs typeface="Athelas-Regular" panose="02000503000000020003" pitchFamily="2" charset="77"/>
              </a:rPr>
              <a:t>, si procede invece a scavare con </a:t>
            </a:r>
            <a:r>
              <a:rPr lang="it-IT" sz="1800" b="1" dirty="0">
                <a:solidFill>
                  <a:srgbClr val="000000"/>
                </a:solidFill>
                <a:effectLst/>
                <a:ea typeface="Calibri" panose="020F0502020204030204" pitchFamily="34" charset="0"/>
                <a:cs typeface="Athelas-Bold" panose="02000503000000020003" pitchFamily="2" charset="77"/>
              </a:rPr>
              <a:t>escavatori</a:t>
            </a:r>
            <a:r>
              <a:rPr lang="it-IT" sz="1800" dirty="0">
                <a:solidFill>
                  <a:srgbClr val="000000"/>
                </a:solidFill>
                <a:effectLst/>
                <a:ea typeface="Calibri" panose="020F0502020204030204" pitchFamily="34" charset="0"/>
                <a:cs typeface="Athelas-Regular" panose="02000503000000020003" pitchFamily="2" charset="77"/>
              </a:rPr>
              <a:t>.</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Per realizzare linee della metropolitana, invece, spesso si impiegano frese meccaniche particolari, chiamate genericamente </a:t>
            </a:r>
            <a:r>
              <a:rPr lang="it-IT" sz="1800" b="1" dirty="0">
                <a:solidFill>
                  <a:srgbClr val="000000"/>
                </a:solidFill>
                <a:effectLst/>
                <a:ea typeface="Calibri" panose="020F0502020204030204" pitchFamily="34" charset="0"/>
                <a:cs typeface="Athelas-Bold" panose="02000503000000020003" pitchFamily="2" charset="77"/>
              </a:rPr>
              <a:t>talpe </a:t>
            </a:r>
            <a:r>
              <a:rPr lang="it-IT" sz="1800" dirty="0">
                <a:solidFill>
                  <a:srgbClr val="000000"/>
                </a:solidFill>
                <a:effectLst/>
                <a:ea typeface="Calibri" panose="020F0502020204030204" pitchFamily="34" charset="0"/>
                <a:cs typeface="Athelas-Regular" panose="02000503000000020003" pitchFamily="2" charset="77"/>
              </a:rPr>
              <a:t>o, più propriamente, </a:t>
            </a:r>
            <a:r>
              <a:rPr lang="it-IT" sz="1800" b="1" dirty="0">
                <a:solidFill>
                  <a:srgbClr val="000000"/>
                </a:solidFill>
                <a:effectLst/>
                <a:ea typeface="Calibri" panose="020F0502020204030204" pitchFamily="34" charset="0"/>
                <a:cs typeface="Athelas-Bold" panose="02000503000000020003" pitchFamily="2" charset="77"/>
              </a:rPr>
              <a:t>TBM </a:t>
            </a:r>
            <a:r>
              <a:rPr lang="it-IT" sz="1800" dirty="0">
                <a:solidFill>
                  <a:srgbClr val="000000"/>
                </a:solidFill>
                <a:effectLst/>
                <a:ea typeface="Calibri" panose="020F0502020204030204" pitchFamily="34" charset="0"/>
                <a:cs typeface="Athelas-Regular" panose="02000503000000020003" pitchFamily="2" charset="77"/>
              </a:rPr>
              <a:t>lunghe circa 80 metri, con un diametro di scavo di 7,80 metri, che avanzano mediamente di 15 metri al giorno.</a:t>
            </a:r>
            <a:endParaRPr lang="it-IT" sz="1800" dirty="0">
              <a:effectLst/>
              <a:ea typeface="Calibri" panose="020F0502020204030204" pitchFamily="34" charset="0"/>
              <a:cs typeface="Times New Roman" panose="02020603050405020304" pitchFamily="18" charset="0"/>
            </a:endParaRPr>
          </a:p>
        </p:txBody>
      </p:sp>
      <p:sp>
        <p:nvSpPr>
          <p:cNvPr id="4" name="Ovale 3">
            <a:extLst>
              <a:ext uri="{FF2B5EF4-FFF2-40B4-BE49-F238E27FC236}">
                <a16:creationId xmlns:a16="http://schemas.microsoft.com/office/drawing/2014/main" id="{AB93274C-F430-6E02-1815-D7B6BABFF02B}"/>
              </a:ext>
            </a:extLst>
          </p:cNvPr>
          <p:cNvSpPr/>
          <p:nvPr/>
        </p:nvSpPr>
        <p:spPr>
          <a:xfrm>
            <a:off x="9172436" y="2008753"/>
            <a:ext cx="2909236" cy="2909236"/>
          </a:xfrm>
          <a:prstGeom prst="ellipse">
            <a:avLst/>
          </a:prstGeom>
          <a:blipFill>
            <a:blip r:embed="rId3" cstate="screen">
              <a:extLst>
                <a:ext uri="{28A0092B-C50C-407E-A947-70E740481C1C}">
                  <a14:useLocalDpi xmlns:a14="http://schemas.microsoft.com/office/drawing/2010/main"/>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1037808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2EFE9A56-F0FE-9CAC-B191-83A112FF0E21}"/>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Come è fatta l’automobile?</a:t>
            </a:r>
            <a:endParaRPr lang="it-IT" sz="5000" dirty="0"/>
          </a:p>
        </p:txBody>
      </p:sp>
      <p:sp>
        <p:nvSpPr>
          <p:cNvPr id="5" name="CasellaDiTesto 4">
            <a:extLst>
              <a:ext uri="{FF2B5EF4-FFF2-40B4-BE49-F238E27FC236}">
                <a16:creationId xmlns:a16="http://schemas.microsoft.com/office/drawing/2014/main" id="{AF074ABA-EDA3-DFE6-5C19-106DEDA371AC}"/>
              </a:ext>
            </a:extLst>
          </p:cNvPr>
          <p:cNvSpPr txBox="1"/>
          <p:nvPr/>
        </p:nvSpPr>
        <p:spPr>
          <a:xfrm>
            <a:off x="1151401" y="1385473"/>
            <a:ext cx="9889200" cy="4563264"/>
          </a:xfrm>
          <a:prstGeom prst="rect">
            <a:avLst/>
          </a:prstGeom>
          <a:noFill/>
        </p:spPr>
        <p:txBody>
          <a:bodyPr wrap="square">
            <a:noAutofit/>
          </a:bodyPr>
          <a:lstStyle/>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Un’automobile è costituita da migliaia di pezzi, che si possono però ricondurre a 6 gruppi di organi che svolgono altrettante funzioni:</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dirty="0">
                <a:solidFill>
                  <a:srgbClr val="000000"/>
                </a:solidFill>
                <a:effectLst/>
                <a:ea typeface="Calibri" panose="020F0502020204030204" pitchFamily="34" charset="0"/>
                <a:cs typeface="MinionPro-Regular"/>
              </a:rPr>
              <a:t>il </a:t>
            </a:r>
            <a:r>
              <a:rPr lang="it-IT" sz="1800" b="1" dirty="0">
                <a:solidFill>
                  <a:srgbClr val="000000"/>
                </a:solidFill>
                <a:effectLst/>
                <a:ea typeface="Calibri" panose="020F0502020204030204" pitchFamily="34" charset="0"/>
                <a:cs typeface="Athelas-Bold" panose="02000503000000020003" pitchFamily="2" charset="77"/>
              </a:rPr>
              <a:t>telaio </a:t>
            </a:r>
            <a:r>
              <a:rPr lang="it-IT" sz="1800" dirty="0">
                <a:solidFill>
                  <a:srgbClr val="000000"/>
                </a:solidFill>
                <a:effectLst/>
                <a:ea typeface="Calibri" panose="020F0502020204030204" pitchFamily="34" charset="0"/>
                <a:cs typeface="MinionPro-Regular"/>
              </a:rPr>
              <a:t>e la </a:t>
            </a:r>
            <a:r>
              <a:rPr lang="it-IT" sz="1800" b="1" dirty="0">
                <a:solidFill>
                  <a:srgbClr val="000000"/>
                </a:solidFill>
                <a:effectLst/>
                <a:ea typeface="Calibri" panose="020F0502020204030204" pitchFamily="34" charset="0"/>
                <a:cs typeface="Athelas-Bold" panose="02000503000000020003" pitchFamily="2" charset="77"/>
              </a:rPr>
              <a:t>carrozzeria</a:t>
            </a:r>
            <a:r>
              <a:rPr lang="it-IT" sz="1800" dirty="0">
                <a:solidFill>
                  <a:srgbClr val="000000"/>
                </a:solidFill>
                <a:effectLst/>
                <a:ea typeface="Calibri" panose="020F0502020204030204" pitchFamily="34" charset="0"/>
                <a:cs typeface="MinionPro-Regular"/>
              </a:rPr>
              <a:t>, che permettono all’auto di sostenersi, di proteggere gli</a:t>
            </a:r>
            <a:r>
              <a:rPr lang="it-IT" dirty="0">
                <a:ea typeface="Calibri" panose="020F0502020204030204" pitchFamily="34" charset="0"/>
                <a:cs typeface="Times New Roman" panose="02020603050405020304" pitchFamily="18" charset="0"/>
              </a:rPr>
              <a:t> </a:t>
            </a:r>
            <a:r>
              <a:rPr lang="it-IT" sz="1800" dirty="0">
                <a:solidFill>
                  <a:srgbClr val="000000"/>
                </a:solidFill>
                <a:effectLst/>
                <a:ea typeface="Calibri" panose="020F0502020204030204" pitchFamily="34" charset="0"/>
                <a:cs typeface="MinionPro-Regular"/>
              </a:rPr>
              <a:t>altri organi e di ospitare i passeggeri;</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dirty="0">
                <a:solidFill>
                  <a:srgbClr val="000000"/>
                </a:solidFill>
                <a:effectLst/>
                <a:ea typeface="Calibri" panose="020F0502020204030204" pitchFamily="34" charset="0"/>
                <a:cs typeface="MinionPro-Regular"/>
              </a:rPr>
              <a:t>il </a:t>
            </a:r>
            <a:r>
              <a:rPr lang="it-IT" sz="1800" b="1" dirty="0">
                <a:solidFill>
                  <a:srgbClr val="000000"/>
                </a:solidFill>
                <a:effectLst/>
                <a:ea typeface="Calibri" panose="020F0502020204030204" pitchFamily="34" charset="0"/>
                <a:cs typeface="Athelas-Bold" panose="02000503000000020003" pitchFamily="2" charset="77"/>
              </a:rPr>
              <a:t>motore </a:t>
            </a:r>
            <a:r>
              <a:rPr lang="it-IT" sz="1800" dirty="0">
                <a:solidFill>
                  <a:srgbClr val="000000"/>
                </a:solidFill>
                <a:effectLst/>
                <a:ea typeface="Calibri" panose="020F0502020204030204" pitchFamily="34" charset="0"/>
                <a:cs typeface="MinionPro-Regular"/>
              </a:rPr>
              <a:t>e i suoi </a:t>
            </a:r>
            <a:r>
              <a:rPr lang="it-IT" sz="1800" b="1" dirty="0">
                <a:solidFill>
                  <a:srgbClr val="000000"/>
                </a:solidFill>
                <a:effectLst/>
                <a:ea typeface="Calibri" panose="020F0502020204030204" pitchFamily="34" charset="0"/>
                <a:cs typeface="Athelas-Bold" panose="02000503000000020003" pitchFamily="2" charset="77"/>
              </a:rPr>
              <a:t>organi ausiliari</a:t>
            </a:r>
            <a:r>
              <a:rPr lang="it-IT" sz="1800" dirty="0">
                <a:solidFill>
                  <a:srgbClr val="000000"/>
                </a:solidFill>
                <a:effectLst/>
                <a:ea typeface="Calibri" panose="020F0502020204030204" pitchFamily="34" charset="0"/>
                <a:cs typeface="MinionPro-Regular"/>
              </a:rPr>
              <a:t>(alimentazione, accensione, raffreddamento,</a:t>
            </a:r>
            <a:r>
              <a:rPr lang="it-IT" dirty="0">
                <a:ea typeface="Calibri" panose="020F0502020204030204" pitchFamily="34" charset="0"/>
                <a:cs typeface="Times New Roman" panose="02020603050405020304" pitchFamily="18" charset="0"/>
              </a:rPr>
              <a:t> </a:t>
            </a:r>
            <a:r>
              <a:rPr lang="it-IT" sz="1800" dirty="0">
                <a:solidFill>
                  <a:srgbClr val="000000"/>
                </a:solidFill>
                <a:effectLst/>
                <a:ea typeface="Calibri" panose="020F0502020204030204" pitchFamily="34" charset="0"/>
                <a:cs typeface="MinionPro-Regular"/>
              </a:rPr>
              <a:t>lubrificazione); </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dirty="0">
                <a:solidFill>
                  <a:srgbClr val="000000"/>
                </a:solidFill>
                <a:effectLst/>
                <a:ea typeface="Calibri" panose="020F0502020204030204" pitchFamily="34" charset="0"/>
                <a:cs typeface="MinionPro-Regular"/>
              </a:rPr>
              <a:t>gli </a:t>
            </a:r>
            <a:r>
              <a:rPr lang="it-IT" sz="1800" b="1" dirty="0">
                <a:solidFill>
                  <a:srgbClr val="000000"/>
                </a:solidFill>
                <a:effectLst/>
                <a:ea typeface="Calibri" panose="020F0502020204030204" pitchFamily="34" charset="0"/>
                <a:cs typeface="Athelas-Bold" panose="02000503000000020003" pitchFamily="2" charset="77"/>
              </a:rPr>
              <a:t>organi della trasmissione</a:t>
            </a:r>
            <a:r>
              <a:rPr lang="it-IT" sz="1800" dirty="0">
                <a:solidFill>
                  <a:srgbClr val="000000"/>
                </a:solidFill>
                <a:effectLst/>
                <a:ea typeface="Calibri" panose="020F0502020204030204" pitchFamily="34" charset="0"/>
                <a:cs typeface="MinionPro-Regular"/>
              </a:rPr>
              <a:t>, che servono a trasmettere il moto alle ruote motrici;</a:t>
            </a:r>
            <a:r>
              <a:rPr lang="it-IT" dirty="0">
                <a:ea typeface="Calibri" panose="020F0502020204030204" pitchFamily="34" charset="0"/>
                <a:cs typeface="Times New Roman" panose="02020603050405020304" pitchFamily="18" charset="0"/>
              </a:rPr>
              <a:t> </a:t>
            </a:r>
            <a:r>
              <a:rPr lang="it-IT" sz="1800" dirty="0">
                <a:solidFill>
                  <a:srgbClr val="000000"/>
                </a:solidFill>
                <a:effectLst/>
                <a:ea typeface="Calibri" panose="020F0502020204030204" pitchFamily="34" charset="0"/>
                <a:cs typeface="MinionPro-Regular"/>
              </a:rPr>
              <a:t>ne fanno parte la frizione, il cambio di velocità, l’albero di trasmissione, il differenziale;</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dirty="0">
                <a:solidFill>
                  <a:srgbClr val="000000"/>
                </a:solidFill>
                <a:effectLst/>
                <a:ea typeface="Calibri" panose="020F0502020204030204" pitchFamily="34" charset="0"/>
                <a:cs typeface="MinionPro-Regular"/>
              </a:rPr>
              <a:t>gli </a:t>
            </a:r>
            <a:r>
              <a:rPr lang="it-IT" sz="1800" b="1" dirty="0">
                <a:solidFill>
                  <a:srgbClr val="000000"/>
                </a:solidFill>
                <a:effectLst/>
                <a:ea typeface="Calibri" panose="020F0502020204030204" pitchFamily="34" charset="0"/>
                <a:cs typeface="Athelas-Bold" panose="02000503000000020003" pitchFamily="2" charset="77"/>
              </a:rPr>
              <a:t>organi di direzione</a:t>
            </a:r>
            <a:r>
              <a:rPr lang="it-IT" sz="1800" dirty="0">
                <a:solidFill>
                  <a:srgbClr val="000000"/>
                </a:solidFill>
                <a:effectLst/>
                <a:ea typeface="Calibri" panose="020F0502020204030204" pitchFamily="34" charset="0"/>
                <a:cs typeface="MinionPro-Regular"/>
              </a:rPr>
              <a:t>(volante, piantone dello sterzo, scatola guida, tiranteria di comando e di collegamento) e le </a:t>
            </a:r>
            <a:r>
              <a:rPr lang="it-IT" sz="1800" b="1" dirty="0">
                <a:solidFill>
                  <a:srgbClr val="000000"/>
                </a:solidFill>
                <a:effectLst/>
                <a:ea typeface="Calibri" panose="020F0502020204030204" pitchFamily="34" charset="0"/>
                <a:cs typeface="Athelas-Bold" panose="02000503000000020003" pitchFamily="2" charset="77"/>
              </a:rPr>
              <a:t>ruote</a:t>
            </a:r>
            <a:r>
              <a:rPr lang="it-IT" sz="1800" dirty="0">
                <a:solidFill>
                  <a:srgbClr val="000000"/>
                </a:solidFill>
                <a:effectLst/>
                <a:ea typeface="Calibri" panose="020F0502020204030204" pitchFamily="34" charset="0"/>
                <a:cs typeface="MinionPro-Regular"/>
              </a:rPr>
              <a:t>;</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dirty="0">
                <a:solidFill>
                  <a:srgbClr val="000000"/>
                </a:solidFill>
                <a:effectLst/>
                <a:ea typeface="Calibri" panose="020F0502020204030204" pitchFamily="34" charset="0"/>
                <a:cs typeface="MinionPro-Regular"/>
              </a:rPr>
              <a:t>i </a:t>
            </a:r>
            <a:r>
              <a:rPr lang="it-IT" sz="1800" b="1" dirty="0">
                <a:solidFill>
                  <a:srgbClr val="000000"/>
                </a:solidFill>
                <a:effectLst/>
                <a:ea typeface="Calibri" panose="020F0502020204030204" pitchFamily="34" charset="0"/>
                <a:cs typeface="Athelas-Bold" panose="02000503000000020003" pitchFamily="2" charset="77"/>
              </a:rPr>
              <a:t>freni</a:t>
            </a:r>
            <a:r>
              <a:rPr lang="it-IT" sz="1800" dirty="0">
                <a:solidFill>
                  <a:srgbClr val="000000"/>
                </a:solidFill>
                <a:effectLst/>
                <a:ea typeface="Calibri" panose="020F0502020204030204" pitchFamily="34" charset="0"/>
                <a:cs typeface="MinionPro-Regular"/>
              </a:rPr>
              <a:t>;</a:t>
            </a:r>
            <a:endParaRPr lang="it-IT" sz="1800"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2A9D8F"/>
              </a:buClr>
              <a:buFont typeface="Arial" panose="020B0604020202020204" pitchFamily="34" charset="0"/>
              <a:buChar char="•"/>
            </a:pPr>
            <a:r>
              <a:rPr lang="it-IT" sz="1800" dirty="0">
                <a:solidFill>
                  <a:srgbClr val="000000"/>
                </a:solidFill>
                <a:effectLst/>
                <a:ea typeface="Calibri" panose="020F0502020204030204" pitchFamily="34" charset="0"/>
                <a:cs typeface="MinionPro-Regular"/>
              </a:rPr>
              <a:t>le </a:t>
            </a:r>
            <a:r>
              <a:rPr lang="it-IT" sz="1800" b="1" dirty="0">
                <a:solidFill>
                  <a:srgbClr val="000000"/>
                </a:solidFill>
                <a:effectLst/>
                <a:ea typeface="Calibri" panose="020F0502020204030204" pitchFamily="34" charset="0"/>
                <a:cs typeface="Athelas-Bold" panose="02000503000000020003" pitchFamily="2" charset="77"/>
              </a:rPr>
              <a:t>sospensioni </a:t>
            </a:r>
            <a:r>
              <a:rPr lang="it-IT" sz="1800" dirty="0">
                <a:solidFill>
                  <a:srgbClr val="000000"/>
                </a:solidFill>
                <a:effectLst/>
                <a:ea typeface="Calibri" panose="020F0502020204030204" pitchFamily="34" charset="0"/>
                <a:cs typeface="MinionPro-Regular"/>
              </a:rPr>
              <a:t>e gli </a:t>
            </a:r>
            <a:r>
              <a:rPr lang="it-IT" sz="1800" b="1" dirty="0">
                <a:solidFill>
                  <a:srgbClr val="000000"/>
                </a:solidFill>
                <a:effectLst/>
                <a:ea typeface="Calibri" panose="020F0502020204030204" pitchFamily="34" charset="0"/>
                <a:cs typeface="Athelas-Bold" panose="02000503000000020003" pitchFamily="2" charset="77"/>
              </a:rPr>
              <a:t>ammortizzatori</a:t>
            </a:r>
            <a:r>
              <a:rPr lang="it-IT" sz="1800" dirty="0">
                <a:solidFill>
                  <a:srgbClr val="000000"/>
                </a:solidFill>
                <a:effectLst/>
                <a:ea typeface="Calibri" panose="020F0502020204030204" pitchFamily="34" charset="0"/>
                <a:cs typeface="MinionPro-Regular"/>
              </a:rPr>
              <a:t>, che servono appunto ad ammortizzare gli urti contro il terreno, rendendo più confortevole la guida.</a:t>
            </a:r>
            <a:r>
              <a:rPr lang="it-IT" dirty="0">
                <a:effectLst/>
              </a:rPr>
              <a:t> </a:t>
            </a:r>
            <a:endParaRPr lang="it-IT"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26024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01EBA94E-EE94-1C01-6787-0E3D395B4A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51458" y="308919"/>
            <a:ext cx="8327072" cy="7401842"/>
          </a:xfrm>
          <a:prstGeom prst="rect">
            <a:avLst/>
          </a:prstGeom>
        </p:spPr>
      </p:pic>
    </p:spTree>
    <p:extLst>
      <p:ext uri="{BB962C8B-B14F-4D97-AF65-F5344CB8AC3E}">
        <p14:creationId xmlns:p14="http://schemas.microsoft.com/office/powerpoint/2010/main" val="2775917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5455F6A4-DD29-BCEF-2546-AD9E8A79F49E}"/>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Come è fatto il motore a benzina?</a:t>
            </a:r>
            <a:endParaRPr lang="it-IT" sz="5000" dirty="0"/>
          </a:p>
        </p:txBody>
      </p:sp>
      <p:pic>
        <p:nvPicPr>
          <p:cNvPr id="5" name="Immagine 4">
            <a:extLst>
              <a:ext uri="{FF2B5EF4-FFF2-40B4-BE49-F238E27FC236}">
                <a16:creationId xmlns:a16="http://schemas.microsoft.com/office/drawing/2014/main" id="{2491BC9E-5439-6841-F295-CF133F85C49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10431" y="1429346"/>
            <a:ext cx="7353300" cy="5257800"/>
          </a:xfrm>
          <a:prstGeom prst="rect">
            <a:avLst/>
          </a:prstGeom>
        </p:spPr>
      </p:pic>
    </p:spTree>
    <p:extLst>
      <p:ext uri="{BB962C8B-B14F-4D97-AF65-F5344CB8AC3E}">
        <p14:creationId xmlns:p14="http://schemas.microsoft.com/office/powerpoint/2010/main" val="3781138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9235348E-CE36-DE61-EF5A-E228FD8A65A7}"/>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Come è fatta l’auto ibrida?</a:t>
            </a:r>
            <a:endParaRPr lang="it-IT" sz="5000" dirty="0"/>
          </a:p>
        </p:txBody>
      </p:sp>
      <p:sp>
        <p:nvSpPr>
          <p:cNvPr id="3" name="CasellaDiTesto 2">
            <a:extLst>
              <a:ext uri="{FF2B5EF4-FFF2-40B4-BE49-F238E27FC236}">
                <a16:creationId xmlns:a16="http://schemas.microsoft.com/office/drawing/2014/main" id="{D77D060A-4692-6125-2DA9-B164F51C5478}"/>
              </a:ext>
            </a:extLst>
          </p:cNvPr>
          <p:cNvSpPr txBox="1"/>
          <p:nvPr/>
        </p:nvSpPr>
        <p:spPr>
          <a:xfrm>
            <a:off x="1151400" y="1385473"/>
            <a:ext cx="9287143" cy="4563264"/>
          </a:xfrm>
          <a:prstGeom prst="rect">
            <a:avLst/>
          </a:prstGeom>
          <a:noFill/>
        </p:spPr>
        <p:txBody>
          <a:bodyPr wrap="square">
            <a:noAutofit/>
          </a:bodyPr>
          <a:lstStyle/>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Un’automobile ibrida è dotata di </a:t>
            </a:r>
            <a:r>
              <a:rPr lang="it-IT" sz="1800" b="1" dirty="0">
                <a:solidFill>
                  <a:srgbClr val="000000"/>
                </a:solidFill>
                <a:effectLst/>
                <a:ea typeface="Calibri" panose="020F0502020204030204" pitchFamily="34" charset="0"/>
                <a:cs typeface="Athelas-Regular" panose="02000503000000020003" pitchFamily="2" charset="77"/>
              </a:rPr>
              <a:t>due motori</a:t>
            </a:r>
            <a:r>
              <a:rPr lang="it-IT" sz="1800" dirty="0">
                <a:solidFill>
                  <a:srgbClr val="000000"/>
                </a:solidFill>
                <a:effectLst/>
                <a:ea typeface="Calibri" panose="020F0502020204030204" pitchFamily="34" charset="0"/>
                <a:cs typeface="Athelas-Regular" panose="02000503000000020003" pitchFamily="2" charset="77"/>
              </a:rPr>
              <a:t>, ciascuno dei quali sfrutta una fonte di energia diversa: il classico </a:t>
            </a:r>
            <a:r>
              <a:rPr lang="it-IT" sz="1800" b="1" dirty="0">
                <a:solidFill>
                  <a:srgbClr val="000000"/>
                </a:solidFill>
                <a:effectLst/>
                <a:ea typeface="Calibri" panose="020F0502020204030204" pitchFamily="34" charset="0"/>
                <a:cs typeface="Athelas-Bold" panose="02000503000000020003" pitchFamily="2" charset="77"/>
              </a:rPr>
              <a:t>motore a scoppio</a:t>
            </a:r>
            <a:r>
              <a:rPr lang="it-IT" sz="1800" dirty="0">
                <a:solidFill>
                  <a:srgbClr val="000000"/>
                </a:solidFill>
                <a:effectLst/>
                <a:ea typeface="Calibri" panose="020F0502020204030204" pitchFamily="34" charset="0"/>
                <a:cs typeface="Athelas-Regular" panose="02000503000000020003" pitchFamily="2" charset="77"/>
              </a:rPr>
              <a:t>, che utilizza benzina o gasolio per la combustione, affiancato da un </a:t>
            </a:r>
            <a:r>
              <a:rPr lang="it-IT" sz="1800" b="1" dirty="0">
                <a:solidFill>
                  <a:srgbClr val="000000"/>
                </a:solidFill>
                <a:effectLst/>
                <a:ea typeface="Calibri" panose="020F0502020204030204" pitchFamily="34" charset="0"/>
                <a:cs typeface="Athelas-Bold" panose="02000503000000020003" pitchFamily="2" charset="77"/>
              </a:rPr>
              <a:t>motore elettrico</a:t>
            </a:r>
            <a:r>
              <a:rPr lang="it-IT" sz="1800" dirty="0">
                <a:solidFill>
                  <a:srgbClr val="000000"/>
                </a:solidFill>
                <a:effectLst/>
                <a:ea typeface="Calibri" panose="020F0502020204030204" pitchFamily="34" charset="0"/>
                <a:cs typeface="Athelas-Regular" panose="02000503000000020003" pitchFamily="2" charset="77"/>
              </a:rPr>
              <a:t>, che funziona grazie alla corrente elettrica prodotta da un generatore e immagazzinata nelle batterie. </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I vantaggi portati da questo tipo di vettura sono </a:t>
            </a:r>
            <a:r>
              <a:rPr lang="it-IT" sz="1800" b="1" dirty="0">
                <a:solidFill>
                  <a:srgbClr val="000000"/>
                </a:solidFill>
                <a:effectLst/>
                <a:ea typeface="Calibri" panose="020F0502020204030204" pitchFamily="34" charset="0"/>
                <a:cs typeface="Athelas-Regular" panose="02000503000000020003" pitchFamily="2" charset="77"/>
              </a:rPr>
              <a:t>minor richiesta di carburante</a:t>
            </a:r>
            <a:r>
              <a:rPr lang="it-IT" sz="1800" dirty="0">
                <a:solidFill>
                  <a:srgbClr val="000000"/>
                </a:solidFill>
                <a:effectLst/>
                <a:ea typeface="Calibri" panose="020F0502020204030204" pitchFamily="34" charset="0"/>
                <a:cs typeface="Athelas-Regular" panose="02000503000000020003" pitchFamily="2" charset="77"/>
              </a:rPr>
              <a:t>, dovuta all’intervento del motore elettrico, </a:t>
            </a:r>
            <a:r>
              <a:rPr lang="it-IT" sz="1800" b="1" dirty="0">
                <a:solidFill>
                  <a:srgbClr val="000000"/>
                </a:solidFill>
                <a:effectLst/>
                <a:ea typeface="Calibri" panose="020F0502020204030204" pitchFamily="34" charset="0"/>
                <a:cs typeface="Athelas-Regular" panose="02000503000000020003" pitchFamily="2" charset="77"/>
              </a:rPr>
              <a:t>risparmio dal punto di vista economico</a:t>
            </a:r>
            <a:r>
              <a:rPr lang="it-IT" sz="1800" dirty="0">
                <a:solidFill>
                  <a:srgbClr val="000000"/>
                </a:solidFill>
                <a:effectLst/>
                <a:ea typeface="Calibri" panose="020F0502020204030204" pitchFamily="34" charset="0"/>
                <a:cs typeface="Athelas-Regular" panose="02000503000000020003" pitchFamily="2" charset="77"/>
              </a:rPr>
              <a:t> e minore emissione di sostanze nocive.</a:t>
            </a:r>
            <a:endParaRPr lang="it-IT"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62028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E0928E36-6430-8CF7-65B2-E8B56EBCB32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48076" y="407774"/>
            <a:ext cx="8210766" cy="6161560"/>
          </a:xfrm>
          <a:prstGeom prst="rect">
            <a:avLst/>
          </a:prstGeom>
        </p:spPr>
      </p:pic>
    </p:spTree>
    <p:extLst>
      <p:ext uri="{BB962C8B-B14F-4D97-AF65-F5344CB8AC3E}">
        <p14:creationId xmlns:p14="http://schemas.microsoft.com/office/powerpoint/2010/main" val="61313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B8F59C3F-4455-AC86-B394-BCD55459C278}"/>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Come è fatta lo scooter?</a:t>
            </a:r>
            <a:endParaRPr lang="it-IT" sz="5000" dirty="0"/>
          </a:p>
        </p:txBody>
      </p:sp>
      <p:sp>
        <p:nvSpPr>
          <p:cNvPr id="3" name="CasellaDiTesto 2">
            <a:extLst>
              <a:ext uri="{FF2B5EF4-FFF2-40B4-BE49-F238E27FC236}">
                <a16:creationId xmlns:a16="http://schemas.microsoft.com/office/drawing/2014/main" id="{4286E59B-584B-B6CF-DC30-116DAC1B296C}"/>
              </a:ext>
            </a:extLst>
          </p:cNvPr>
          <p:cNvSpPr txBox="1"/>
          <p:nvPr/>
        </p:nvSpPr>
        <p:spPr>
          <a:xfrm>
            <a:off x="1151400" y="1385473"/>
            <a:ext cx="9287143" cy="3581943"/>
          </a:xfrm>
          <a:prstGeom prst="rect">
            <a:avLst/>
          </a:prstGeom>
          <a:noFill/>
        </p:spPr>
        <p:txBody>
          <a:bodyPr wrap="square">
            <a:noAutofit/>
          </a:bodyPr>
          <a:lstStyle/>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Gli </a:t>
            </a:r>
            <a:r>
              <a:rPr lang="it-IT" sz="1800" b="1" dirty="0">
                <a:solidFill>
                  <a:srgbClr val="000000"/>
                </a:solidFill>
                <a:effectLst/>
                <a:ea typeface="Calibri" panose="020F0502020204030204" pitchFamily="34" charset="0"/>
                <a:cs typeface="Athelas-Bold" panose="02000503000000020003" pitchFamily="2" charset="77"/>
              </a:rPr>
              <a:t>scooter </a:t>
            </a:r>
            <a:r>
              <a:rPr lang="it-IT" sz="1800" dirty="0">
                <a:solidFill>
                  <a:srgbClr val="000000"/>
                </a:solidFill>
                <a:effectLst/>
                <a:ea typeface="Calibri" panose="020F0502020204030204" pitchFamily="34" charset="0"/>
                <a:cs typeface="Athelas-Regular" panose="02000503000000020003" pitchFamily="2" charset="77"/>
              </a:rPr>
              <a:t>più diffusi sono quelli di cilindrata di 50 cm3 che possono essere guidati conseguendo la patente AM, che si ottiene a 14 anni. </a:t>
            </a:r>
            <a:endParaRPr lang="it-IT" sz="1800" dirty="0">
              <a:effectLst/>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ea typeface="Calibri" panose="020F0502020204030204" pitchFamily="34" charset="0"/>
                <a:cs typeface="Athelas-Regular" panose="02000503000000020003" pitchFamily="2" charset="77"/>
              </a:rPr>
              <a:t>Il motore è quasi sempre monocilindrico a 4 tempi, raffreddato ad aria o a liquido.</a:t>
            </a:r>
            <a:endParaRPr lang="it-IT" sz="1800" dirty="0">
              <a:effectLst/>
              <a:ea typeface="Calibri" panose="020F0502020204030204" pitchFamily="34" charset="0"/>
              <a:cs typeface="Times New Roman" panose="02020603050405020304" pitchFamily="18" charset="0"/>
            </a:endParaRPr>
          </a:p>
          <a:p>
            <a:r>
              <a:rPr lang="it-IT" sz="1800" dirty="0">
                <a:solidFill>
                  <a:srgbClr val="000000"/>
                </a:solidFill>
                <a:effectLst/>
                <a:ea typeface="Calibri" panose="020F0502020204030204" pitchFamily="34" charset="0"/>
                <a:cs typeface="Athelas-Regular" panose="02000503000000020003" pitchFamily="2" charset="77"/>
              </a:rPr>
              <a:t>La trasmissione del moto avviene sulla ruota posteriore, attraverso una catena o con ingranaggi. Negli ultimi anni si sono diffusi i cosiddetti </a:t>
            </a:r>
            <a:r>
              <a:rPr lang="it-IT" sz="1800" b="1" dirty="0">
                <a:solidFill>
                  <a:srgbClr val="000000"/>
                </a:solidFill>
                <a:effectLst/>
                <a:ea typeface="Calibri" panose="020F0502020204030204" pitchFamily="34" charset="0"/>
                <a:cs typeface="Athelas-Bold" panose="02000503000000020003" pitchFamily="2" charset="77"/>
              </a:rPr>
              <a:t>Maxi scooter</a:t>
            </a:r>
            <a:r>
              <a:rPr lang="it-IT" sz="1800" dirty="0">
                <a:solidFill>
                  <a:srgbClr val="000000"/>
                </a:solidFill>
                <a:effectLst/>
                <a:ea typeface="Calibri" panose="020F0502020204030204" pitchFamily="34" charset="0"/>
                <a:cs typeface="Athelas-Regular" panose="02000503000000020003" pitchFamily="2" charset="77"/>
              </a:rPr>
              <a:t>, modelli generalmente a cambio automatico di maggiori dimensioni e adatti alle lunghe percorrenze, con motori da 125 cm3 a 839 cm3 e per i quali è necessaria una patente di guida di categoria superiore.</a:t>
            </a:r>
            <a:r>
              <a:rPr lang="it-IT" dirty="0">
                <a:effectLst/>
              </a:rPr>
              <a:t> </a:t>
            </a:r>
            <a:endParaRPr lang="it-IT"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43837124"/>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1457</TotalTime>
  <Words>1099</Words>
  <Application>Microsoft Macintosh PowerPoint</Application>
  <PresentationFormat>Widescreen</PresentationFormat>
  <Paragraphs>55</Paragraphs>
  <Slides>16</Slides>
  <Notes>0</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16</vt:i4>
      </vt:variant>
    </vt:vector>
  </HeadingPairs>
  <TitlesOfParts>
    <vt:vector size="20" baseType="lpstr">
      <vt:lpstr>Arial</vt:lpstr>
      <vt:lpstr>Calibri</vt:lpstr>
      <vt:lpstr>Calibri Light</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Microsoft Office User</dc:creator>
  <cp:lastModifiedBy>Microsoft Office User</cp:lastModifiedBy>
  <cp:revision>370</cp:revision>
  <dcterms:created xsi:type="dcterms:W3CDTF">2022-06-06T09:28:42Z</dcterms:created>
  <dcterms:modified xsi:type="dcterms:W3CDTF">2022-10-06T09:29:13Z</dcterms:modified>
</cp:coreProperties>
</file>