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9" r:id="rId2"/>
    <p:sldId id="266" r:id="rId3"/>
    <p:sldId id="267" r:id="rId4"/>
    <p:sldId id="268" r:id="rId5"/>
    <p:sldId id="269"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71" userDrawn="1">
          <p15:clr>
            <a:srgbClr val="A4A3A4"/>
          </p15:clr>
        </p15:guide>
        <p15:guide id="2" pos="4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9D8F"/>
    <a:srgbClr val="37C9B8"/>
    <a:srgbClr val="066C81"/>
    <a:srgbClr val="1E7066"/>
    <a:srgbClr val="245866"/>
    <a:srgbClr val="34C2B1"/>
    <a:srgbClr val="35C5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56"/>
    <p:restoredTop sz="94674"/>
  </p:normalViewPr>
  <p:slideViewPr>
    <p:cSldViewPr snapToGrid="0" snapToObjects="1">
      <p:cViewPr varScale="1">
        <p:scale>
          <a:sx n="100" d="100"/>
          <a:sy n="100" d="100"/>
        </p:scale>
        <p:origin x="168" y="680"/>
      </p:cViewPr>
      <p:guideLst>
        <p:guide orient="horz" pos="1071"/>
        <p:guide pos="4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2949848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4229923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1682670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7" name="Ovale 6">
            <a:extLst>
              <a:ext uri="{FF2B5EF4-FFF2-40B4-BE49-F238E27FC236}">
                <a16:creationId xmlns:a16="http://schemas.microsoft.com/office/drawing/2014/main" id="{327B23C6-A946-0A3E-E6FF-6A91E1D0A218}"/>
              </a:ext>
            </a:extLst>
          </p:cNvPr>
          <p:cNvSpPr/>
          <p:nvPr userDrawn="1"/>
        </p:nvSpPr>
        <p:spPr>
          <a:xfrm>
            <a:off x="421240" y="5050232"/>
            <a:ext cx="143839" cy="143839"/>
          </a:xfrm>
          <a:prstGeom prst="ellipse">
            <a:avLst/>
          </a:prstGeom>
          <a:solidFill>
            <a:srgbClr val="1E7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8" name="Ovale 7">
            <a:extLst>
              <a:ext uri="{FF2B5EF4-FFF2-40B4-BE49-F238E27FC236}">
                <a16:creationId xmlns:a16="http://schemas.microsoft.com/office/drawing/2014/main" id="{2D25A8B8-E96D-657B-C180-D278EC96EC1F}"/>
              </a:ext>
            </a:extLst>
          </p:cNvPr>
          <p:cNvSpPr/>
          <p:nvPr userDrawn="1"/>
        </p:nvSpPr>
        <p:spPr>
          <a:xfrm>
            <a:off x="421240" y="5438776"/>
            <a:ext cx="143839" cy="143839"/>
          </a:xfrm>
          <a:prstGeom prst="ellipse">
            <a:avLst/>
          </a:prstGeom>
          <a:solidFill>
            <a:srgbClr val="37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Ovale 8">
            <a:extLst>
              <a:ext uri="{FF2B5EF4-FFF2-40B4-BE49-F238E27FC236}">
                <a16:creationId xmlns:a16="http://schemas.microsoft.com/office/drawing/2014/main" id="{8C45C134-5859-14E0-706D-39B332D4CF2D}"/>
              </a:ext>
            </a:extLst>
          </p:cNvPr>
          <p:cNvSpPr/>
          <p:nvPr userDrawn="1"/>
        </p:nvSpPr>
        <p:spPr>
          <a:xfrm>
            <a:off x="421240" y="5827320"/>
            <a:ext cx="143839" cy="143839"/>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 name="Ovale 9">
            <a:extLst>
              <a:ext uri="{FF2B5EF4-FFF2-40B4-BE49-F238E27FC236}">
                <a16:creationId xmlns:a16="http://schemas.microsoft.com/office/drawing/2014/main" id="{051EB746-B54D-3CFE-4914-856B67140ACC}"/>
              </a:ext>
            </a:extLst>
          </p:cNvPr>
          <p:cNvSpPr/>
          <p:nvPr userDrawn="1"/>
        </p:nvSpPr>
        <p:spPr>
          <a:xfrm>
            <a:off x="421240" y="6215864"/>
            <a:ext cx="143839" cy="1438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11" name="Connettore 1 10">
            <a:extLst>
              <a:ext uri="{FF2B5EF4-FFF2-40B4-BE49-F238E27FC236}">
                <a16:creationId xmlns:a16="http://schemas.microsoft.com/office/drawing/2014/main" id="{43B37B31-6DAF-1036-4F4E-BB391D3A56DF}"/>
              </a:ext>
            </a:extLst>
          </p:cNvPr>
          <p:cNvCxnSpPr>
            <a:cxnSpLocks/>
          </p:cNvCxnSpPr>
          <p:nvPr userDrawn="1"/>
        </p:nvCxnSpPr>
        <p:spPr>
          <a:xfrm>
            <a:off x="421240" y="432347"/>
            <a:ext cx="730159" cy="0"/>
          </a:xfrm>
          <a:prstGeom prst="line">
            <a:avLst/>
          </a:prstGeom>
          <a:ln w="57150">
            <a:solidFill>
              <a:srgbClr val="2A9D8F"/>
            </a:solidFill>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885475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t-IT"/>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4026572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t-IT"/>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3697901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it-IT"/>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847064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t-IT"/>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3810579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it-IT"/>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1010355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t-IT"/>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42031773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F4EFE25-2D13-4345-BDAE-FBC3B21AD62A}" type="datetimeFigureOut">
              <a:rPr lang="it-IT" smtClean="0"/>
              <a:t>06/10/22</a:t>
            </a:fld>
            <a:endParaRPr lang="it-IT"/>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t-IT"/>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3C9E735-921C-5A4C-B0B7-C20B71D2E3C7}" type="slidenum">
              <a:rPr lang="it-IT" smtClean="0"/>
              <a:t>‹N›</a:t>
            </a:fld>
            <a:endParaRPr lang="it-IT"/>
          </a:p>
        </p:txBody>
      </p:sp>
    </p:spTree>
    <p:extLst>
      <p:ext uri="{BB962C8B-B14F-4D97-AF65-F5344CB8AC3E}">
        <p14:creationId xmlns:p14="http://schemas.microsoft.com/office/powerpoint/2010/main" val="1708537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CAD1ED98-855F-1F7F-49BA-1052AD00ED8A}"/>
              </a:ext>
            </a:extLst>
          </p:cNvPr>
          <p:cNvSpPr/>
          <p:nvPr userDrawn="1"/>
        </p:nvSpPr>
        <p:spPr>
          <a:xfrm>
            <a:off x="11165836" y="1"/>
            <a:ext cx="730158" cy="5582608"/>
          </a:xfrm>
          <a:prstGeom prst="rect">
            <a:avLst/>
          </a:prstGeom>
          <a:solidFill>
            <a:srgbClr val="2A9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it-IT"/>
          </a:p>
        </p:txBody>
      </p:sp>
      <p:sp>
        <p:nvSpPr>
          <p:cNvPr id="3" name="Rettangolo 2">
            <a:extLst>
              <a:ext uri="{FF2B5EF4-FFF2-40B4-BE49-F238E27FC236}">
                <a16:creationId xmlns:a16="http://schemas.microsoft.com/office/drawing/2014/main" id="{176AB7E2-84ED-3CE4-4E28-E5507D7A0503}"/>
              </a:ext>
            </a:extLst>
          </p:cNvPr>
          <p:cNvSpPr/>
          <p:nvPr userDrawn="1"/>
        </p:nvSpPr>
        <p:spPr>
          <a:xfrm>
            <a:off x="11165836" y="6493267"/>
            <a:ext cx="730158" cy="364733"/>
          </a:xfrm>
          <a:prstGeom prst="rect">
            <a:avLst/>
          </a:prstGeom>
          <a:solidFill>
            <a:srgbClr val="2A9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 name="Immagine 3">
            <a:extLst>
              <a:ext uri="{FF2B5EF4-FFF2-40B4-BE49-F238E27FC236}">
                <a16:creationId xmlns:a16="http://schemas.microsoft.com/office/drawing/2014/main" id="{D85122F5-D459-227B-013A-D75721E6955D}"/>
              </a:ext>
            </a:extLst>
          </p:cNvPr>
          <p:cNvPicPr>
            <a:picLocks noChangeAspect="1"/>
          </p:cNvPicPr>
          <p:nvPr userDrawn="1"/>
        </p:nvPicPr>
        <p:blipFill>
          <a:blip r:embed="rId13"/>
          <a:stretch>
            <a:fillRect/>
          </a:stretch>
        </p:blipFill>
        <p:spPr>
          <a:xfrm>
            <a:off x="11165836" y="5654137"/>
            <a:ext cx="730158" cy="767602"/>
          </a:xfrm>
          <a:prstGeom prst="rect">
            <a:avLst/>
          </a:prstGeom>
        </p:spPr>
      </p:pic>
      <p:sp>
        <p:nvSpPr>
          <p:cNvPr id="5" name="CasellaDiTesto 4">
            <a:extLst>
              <a:ext uri="{FF2B5EF4-FFF2-40B4-BE49-F238E27FC236}">
                <a16:creationId xmlns:a16="http://schemas.microsoft.com/office/drawing/2014/main" id="{86E116ED-863B-A648-985D-765490E54684}"/>
              </a:ext>
            </a:extLst>
          </p:cNvPr>
          <p:cNvSpPr txBox="1"/>
          <p:nvPr userDrawn="1"/>
        </p:nvSpPr>
        <p:spPr>
          <a:xfrm>
            <a:off x="3048828" y="6456660"/>
            <a:ext cx="6097656" cy="261610"/>
          </a:xfrm>
          <a:prstGeom prst="rect">
            <a:avLst/>
          </a:prstGeom>
          <a:noFill/>
        </p:spPr>
        <p:txBody>
          <a:bodyPr wrap="square" anchor="ctr">
            <a:spAutoFit/>
          </a:bodyPr>
          <a:lstStyle/>
          <a:p>
            <a:pPr algn="ctr"/>
            <a:r>
              <a:rPr lang="it-IT" sz="1100" dirty="0">
                <a:solidFill>
                  <a:schemeClr val="tx1">
                    <a:lumMod val="50000"/>
                    <a:lumOff val="50000"/>
                  </a:schemeClr>
                </a:solidFill>
              </a:rPr>
              <a:t>© 2022 S. Lattes &amp; C. Editori </a:t>
            </a:r>
            <a:r>
              <a:rPr lang="it-IT" sz="1100" dirty="0" err="1">
                <a:solidFill>
                  <a:schemeClr val="tx1">
                    <a:lumMod val="50000"/>
                    <a:lumOff val="50000"/>
                  </a:schemeClr>
                </a:solidFill>
              </a:rPr>
              <a:t>SpA</a:t>
            </a:r>
            <a:r>
              <a:rPr lang="it-IT" sz="1100" dirty="0">
                <a:solidFill>
                  <a:schemeClr val="tx1">
                    <a:lumMod val="50000"/>
                    <a:lumOff val="50000"/>
                  </a:schemeClr>
                </a:solidFill>
              </a:rPr>
              <a:t> Torino</a:t>
            </a:r>
          </a:p>
        </p:txBody>
      </p:sp>
    </p:spTree>
    <p:extLst>
      <p:ext uri="{BB962C8B-B14F-4D97-AF65-F5344CB8AC3E}">
        <p14:creationId xmlns:p14="http://schemas.microsoft.com/office/powerpoint/2010/main" val="26967297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44C3AFC9-43DE-6B28-2C46-0984BF5BA9ED}"/>
              </a:ext>
            </a:extLst>
          </p:cNvPr>
          <p:cNvPicPr>
            <a:picLocks noChangeAspect="1"/>
          </p:cNvPicPr>
          <p:nvPr/>
        </p:nvPicPr>
        <p:blipFill>
          <a:blip r:embed="rId2"/>
          <a:stretch>
            <a:fillRect/>
          </a:stretch>
        </p:blipFill>
        <p:spPr>
          <a:xfrm>
            <a:off x="0" y="5080"/>
            <a:ext cx="12192000" cy="6857172"/>
          </a:xfrm>
          <a:prstGeom prst="rect">
            <a:avLst/>
          </a:prstGeom>
        </p:spPr>
      </p:pic>
      <p:sp>
        <p:nvSpPr>
          <p:cNvPr id="7" name="Parallelogramma 6">
            <a:extLst>
              <a:ext uri="{FF2B5EF4-FFF2-40B4-BE49-F238E27FC236}">
                <a16:creationId xmlns:a16="http://schemas.microsoft.com/office/drawing/2014/main" id="{A588EAA7-DA29-F707-EE53-0345215C4DF4}"/>
              </a:ext>
            </a:extLst>
          </p:cNvPr>
          <p:cNvSpPr/>
          <p:nvPr/>
        </p:nvSpPr>
        <p:spPr>
          <a:xfrm flipH="1">
            <a:off x="1766869" y="-5081"/>
            <a:ext cx="8658262" cy="6858000"/>
          </a:xfrm>
          <a:prstGeom prst="parallelogram">
            <a:avLst/>
          </a:prstGeom>
          <a:solidFill>
            <a:srgbClr val="2A9D8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Parallelogramma 4">
            <a:extLst>
              <a:ext uri="{FF2B5EF4-FFF2-40B4-BE49-F238E27FC236}">
                <a16:creationId xmlns:a16="http://schemas.microsoft.com/office/drawing/2014/main" id="{B5D00AFE-F2F3-5A63-CA6B-0FDA989F03D8}"/>
              </a:ext>
            </a:extLst>
          </p:cNvPr>
          <p:cNvSpPr/>
          <p:nvPr/>
        </p:nvSpPr>
        <p:spPr>
          <a:xfrm>
            <a:off x="1766869" y="-5080"/>
            <a:ext cx="8658262" cy="6858000"/>
          </a:xfrm>
          <a:prstGeom prst="parallelogram">
            <a:avLst/>
          </a:prstGeom>
          <a:solidFill>
            <a:srgbClr val="2A9D8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6" name="CasellaDiTesto 5">
            <a:extLst>
              <a:ext uri="{FF2B5EF4-FFF2-40B4-BE49-F238E27FC236}">
                <a16:creationId xmlns:a16="http://schemas.microsoft.com/office/drawing/2014/main" id="{BE69A924-1182-8218-0AF8-DB127F9EE234}"/>
              </a:ext>
            </a:extLst>
          </p:cNvPr>
          <p:cNvSpPr txBox="1"/>
          <p:nvPr/>
        </p:nvSpPr>
        <p:spPr>
          <a:xfrm>
            <a:off x="1005017" y="432486"/>
            <a:ext cx="10181967" cy="2015936"/>
          </a:xfrm>
          <a:prstGeom prst="rect">
            <a:avLst/>
          </a:prstGeom>
          <a:noFill/>
        </p:spPr>
        <p:txBody>
          <a:bodyPr wrap="square" rtlCol="0">
            <a:spAutoFit/>
          </a:bodyPr>
          <a:lstStyle/>
          <a:p>
            <a:pPr algn="ctr"/>
            <a:r>
              <a:rPr lang="it-IT" sz="5500" b="1" dirty="0">
                <a:solidFill>
                  <a:schemeClr val="bg1"/>
                </a:solidFill>
              </a:rPr>
              <a:t>Area 7 </a:t>
            </a:r>
            <a:br>
              <a:rPr lang="it-IT" sz="7000" b="1" dirty="0">
                <a:solidFill>
                  <a:schemeClr val="bg1"/>
                </a:solidFill>
              </a:rPr>
            </a:br>
            <a:r>
              <a:rPr lang="it-IT" sz="7000" b="1" dirty="0">
                <a:solidFill>
                  <a:schemeClr val="bg1"/>
                </a:solidFill>
              </a:rPr>
              <a:t>I TRASPORTI</a:t>
            </a:r>
          </a:p>
        </p:txBody>
      </p:sp>
      <p:sp>
        <p:nvSpPr>
          <p:cNvPr id="8" name="CasellaDiTesto 7">
            <a:extLst>
              <a:ext uri="{FF2B5EF4-FFF2-40B4-BE49-F238E27FC236}">
                <a16:creationId xmlns:a16="http://schemas.microsoft.com/office/drawing/2014/main" id="{4DBB6A40-B0D6-BC8A-785A-625F2B26D554}"/>
              </a:ext>
            </a:extLst>
          </p:cNvPr>
          <p:cNvSpPr txBox="1"/>
          <p:nvPr/>
        </p:nvSpPr>
        <p:spPr>
          <a:xfrm>
            <a:off x="1005017" y="4308533"/>
            <a:ext cx="10181967" cy="1477328"/>
          </a:xfrm>
          <a:prstGeom prst="rect">
            <a:avLst/>
          </a:prstGeom>
          <a:noFill/>
          <a:effectLst/>
        </p:spPr>
        <p:txBody>
          <a:bodyPr wrap="square" rtlCol="0">
            <a:spAutoFit/>
          </a:bodyPr>
          <a:lstStyle/>
          <a:p>
            <a:pPr algn="ctr"/>
            <a:r>
              <a:rPr lang="it-IT" sz="4500" dirty="0">
                <a:solidFill>
                  <a:schemeClr val="tx1">
                    <a:lumMod val="65000"/>
                    <a:lumOff val="35000"/>
                  </a:schemeClr>
                </a:solidFill>
                <a:effectLst>
                  <a:glow rad="254000">
                    <a:schemeClr val="bg1">
                      <a:alpha val="30000"/>
                    </a:schemeClr>
                  </a:glow>
                </a:effectLst>
              </a:rPr>
              <a:t>Unità 5 ∙ </a:t>
            </a:r>
            <a:r>
              <a:rPr lang="it-IT" sz="4500" b="1" dirty="0">
                <a:solidFill>
                  <a:schemeClr val="tx1">
                    <a:lumMod val="65000"/>
                    <a:lumOff val="35000"/>
                  </a:schemeClr>
                </a:solidFill>
                <a:effectLst>
                  <a:glow rad="254000">
                    <a:schemeClr val="bg1">
                      <a:alpha val="30000"/>
                    </a:schemeClr>
                  </a:glow>
                </a:effectLst>
              </a:rPr>
              <a:t>IL TRASPORTO </a:t>
            </a:r>
            <a:br>
              <a:rPr lang="it-IT" sz="4500" b="1" dirty="0">
                <a:solidFill>
                  <a:schemeClr val="tx1">
                    <a:lumMod val="65000"/>
                    <a:lumOff val="35000"/>
                  </a:schemeClr>
                </a:solidFill>
                <a:effectLst>
                  <a:glow rad="254000">
                    <a:schemeClr val="bg1">
                      <a:alpha val="30000"/>
                    </a:schemeClr>
                  </a:glow>
                </a:effectLst>
              </a:rPr>
            </a:br>
            <a:r>
              <a:rPr lang="it-IT" sz="4500" b="1" dirty="0">
                <a:solidFill>
                  <a:schemeClr val="tx1">
                    <a:lumMod val="65000"/>
                    <a:lumOff val="35000"/>
                  </a:schemeClr>
                </a:solidFill>
                <a:effectLst>
                  <a:glow rad="254000">
                    <a:schemeClr val="bg1">
                      <a:alpha val="30000"/>
                    </a:schemeClr>
                  </a:glow>
                </a:effectLst>
              </a:rPr>
              <a:t>NELLO SPAZIO</a:t>
            </a:r>
          </a:p>
        </p:txBody>
      </p:sp>
      <p:sp>
        <p:nvSpPr>
          <p:cNvPr id="11" name="CasellaDiTesto 10">
            <a:extLst>
              <a:ext uri="{FF2B5EF4-FFF2-40B4-BE49-F238E27FC236}">
                <a16:creationId xmlns:a16="http://schemas.microsoft.com/office/drawing/2014/main" id="{16E2EA4F-F884-29FF-DE83-F04E125FCF4E}"/>
              </a:ext>
            </a:extLst>
          </p:cNvPr>
          <p:cNvSpPr txBox="1"/>
          <p:nvPr/>
        </p:nvSpPr>
        <p:spPr>
          <a:xfrm>
            <a:off x="3047172" y="6456660"/>
            <a:ext cx="6097656" cy="261610"/>
          </a:xfrm>
          <a:prstGeom prst="rect">
            <a:avLst/>
          </a:prstGeom>
          <a:noFill/>
        </p:spPr>
        <p:txBody>
          <a:bodyPr wrap="square" anchor="ctr">
            <a:spAutoFit/>
          </a:bodyPr>
          <a:lstStyle/>
          <a:p>
            <a:pPr algn="ctr"/>
            <a:r>
              <a:rPr lang="it-IT" sz="1100" dirty="0">
                <a:solidFill>
                  <a:schemeClr val="tx1">
                    <a:lumMod val="50000"/>
                    <a:lumOff val="50000"/>
                  </a:schemeClr>
                </a:solidFill>
                <a:effectLst>
                  <a:glow rad="101600">
                    <a:schemeClr val="bg1">
                      <a:alpha val="40000"/>
                    </a:schemeClr>
                  </a:glow>
                </a:effectLst>
              </a:rPr>
              <a:t>© 2022 S. Lattes &amp; C. Editori </a:t>
            </a:r>
            <a:r>
              <a:rPr lang="it-IT" sz="1100" dirty="0" err="1">
                <a:solidFill>
                  <a:schemeClr val="tx1">
                    <a:lumMod val="50000"/>
                    <a:lumOff val="50000"/>
                  </a:schemeClr>
                </a:solidFill>
                <a:effectLst>
                  <a:glow rad="101600">
                    <a:schemeClr val="bg1">
                      <a:alpha val="40000"/>
                    </a:schemeClr>
                  </a:glow>
                </a:effectLst>
              </a:rPr>
              <a:t>SpA</a:t>
            </a:r>
            <a:r>
              <a:rPr lang="it-IT" sz="1100" dirty="0">
                <a:solidFill>
                  <a:schemeClr val="tx1">
                    <a:lumMod val="50000"/>
                    <a:lumOff val="50000"/>
                  </a:schemeClr>
                </a:solidFill>
                <a:effectLst>
                  <a:glow rad="101600">
                    <a:schemeClr val="bg1">
                      <a:alpha val="40000"/>
                    </a:schemeClr>
                  </a:glow>
                </a:effectLst>
              </a:rPr>
              <a:t> Torino</a:t>
            </a:r>
          </a:p>
        </p:txBody>
      </p:sp>
    </p:spTree>
    <p:extLst>
      <p:ext uri="{BB962C8B-B14F-4D97-AF65-F5344CB8AC3E}">
        <p14:creationId xmlns:p14="http://schemas.microsoft.com/office/powerpoint/2010/main" val="2390736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A930D91D-8E61-272B-7D21-C8BE1CC0C032}"/>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A che cosa serve </a:t>
            </a:r>
            <a:br>
              <a:rPr lang="it-IT" sz="5000" b="1" dirty="0"/>
            </a:br>
            <a:r>
              <a:rPr lang="it-IT" sz="5000" b="1" dirty="0"/>
              <a:t>il trasporto nello spazio?</a:t>
            </a:r>
            <a:endParaRPr lang="it-IT" sz="5000" dirty="0"/>
          </a:p>
        </p:txBody>
      </p:sp>
      <p:sp>
        <p:nvSpPr>
          <p:cNvPr id="2" name="CasellaDiTesto 1">
            <a:extLst>
              <a:ext uri="{FF2B5EF4-FFF2-40B4-BE49-F238E27FC236}">
                <a16:creationId xmlns:a16="http://schemas.microsoft.com/office/drawing/2014/main" id="{E87C0B60-F83F-A7D7-4510-B830127B715C}"/>
              </a:ext>
            </a:extLst>
          </p:cNvPr>
          <p:cNvSpPr txBox="1"/>
          <p:nvPr/>
        </p:nvSpPr>
        <p:spPr>
          <a:xfrm>
            <a:off x="1151403" y="1901957"/>
            <a:ext cx="6544797" cy="4107854"/>
          </a:xfrm>
          <a:prstGeom prst="rect">
            <a:avLst/>
          </a:prstGeom>
          <a:noFill/>
        </p:spPr>
        <p:txBody>
          <a:bodyPr wrap="square">
            <a:noAutofit/>
          </a:bodyPr>
          <a:lstStyle/>
          <a:p>
            <a:pPr>
              <a:lnSpc>
                <a:spcPct val="115000"/>
              </a:lnSpc>
              <a:spcAft>
                <a:spcPts val="1000"/>
              </a:spcAft>
            </a:pPr>
            <a:r>
              <a:rPr lang="it-IT" sz="1800" dirty="0">
                <a:effectLst/>
                <a:latin typeface="Calibri" panose="020F0502020204030204" pitchFamily="34" charset="0"/>
                <a:ea typeface="Calibri" panose="020F0502020204030204" pitchFamily="34" charset="0"/>
                <a:cs typeface="Times New Roman" panose="02020603050405020304" pitchFamily="18" charset="0"/>
              </a:rPr>
              <a:t>La maggior parte dei lanci spaziali ha oggi lo scopo di mettere in orbita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i satelliti artificiali</a:t>
            </a:r>
            <a:r>
              <a:rPr lang="it-IT" sz="1800" dirty="0">
                <a:effectLst/>
                <a:latin typeface="Calibri" panose="020F0502020204030204" pitchFamily="34" charset="0"/>
                <a:ea typeface="Calibri" panose="020F0502020204030204" pitchFamily="34" charset="0"/>
                <a:cs typeface="Times New Roman" panose="02020603050405020304" pitchFamily="18" charset="0"/>
              </a:rPr>
              <a:t>, operazione che richiede molta energia. Per il lancio sono stati sviluppati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i razzi vettori</a:t>
            </a:r>
            <a:r>
              <a:rPr lang="it-IT" sz="1800" dirty="0">
                <a:effectLst/>
                <a:latin typeface="Calibri" panose="020F0502020204030204" pitchFamily="34" charset="0"/>
                <a:ea typeface="Calibri" panose="020F0502020204030204" pitchFamily="34" charset="0"/>
                <a:cs typeface="Times New Roman" panose="02020603050405020304" pitchFamily="18" charset="0"/>
              </a:rPr>
              <a:t> (cioè “da trasporto”).</a:t>
            </a:r>
          </a:p>
          <a:p>
            <a:pPr>
              <a:lnSpc>
                <a:spcPct val="115000"/>
              </a:lnSpc>
              <a:spcAft>
                <a:spcPts val="1000"/>
              </a:spcAft>
            </a:pPr>
            <a:r>
              <a:rPr lang="it-IT" sz="1800" dirty="0">
                <a:effectLst/>
                <a:latin typeface="Calibri" panose="020F0502020204030204" pitchFamily="34" charset="0"/>
                <a:ea typeface="Calibri" panose="020F0502020204030204" pitchFamily="34" charset="0"/>
                <a:cs typeface="Times New Roman" panose="02020603050405020304" pitchFamily="18" charset="0"/>
              </a:rPr>
              <a:t>Per sprecare meno energia i razzi vettori sono composti da più sezioni (o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stadi</a:t>
            </a:r>
            <a:r>
              <a:rPr lang="it-IT" sz="1800" dirty="0">
                <a:effectLst/>
                <a:latin typeface="Calibri" panose="020F0502020204030204" pitchFamily="34" charset="0"/>
                <a:ea typeface="Calibri" panose="020F0502020204030204" pitchFamily="34" charset="0"/>
                <a:cs typeface="Times New Roman" panose="02020603050405020304" pitchFamily="18" charset="0"/>
              </a:rPr>
              <a:t>”): esaurita la sua spinta, ciascuna sezione si stacca </a:t>
            </a:r>
            <a:br>
              <a:rPr lang="it-IT" sz="1800" dirty="0">
                <a:effectLst/>
                <a:latin typeface="Calibri" panose="020F0502020204030204" pitchFamily="34" charset="0"/>
                <a:ea typeface="Calibri" panose="020F0502020204030204" pitchFamily="34" charset="0"/>
                <a:cs typeface="Times New Roman" panose="02020603050405020304" pitchFamily="18" charset="0"/>
              </a:rPr>
            </a:br>
            <a:r>
              <a:rPr lang="it-IT" sz="1800" dirty="0">
                <a:effectLst/>
                <a:latin typeface="Calibri" panose="020F0502020204030204" pitchFamily="34" charset="0"/>
                <a:ea typeface="Calibri" panose="020F0502020204030204" pitchFamily="34" charset="0"/>
                <a:cs typeface="Times New Roman" panose="02020603050405020304" pitchFamily="18" charset="0"/>
              </a:rPr>
              <a:t>e cade; il numero di sezioni può variare da 2 a 4. </a:t>
            </a:r>
          </a:p>
          <a:p>
            <a:pPr>
              <a:lnSpc>
                <a:spcPct val="115000"/>
              </a:lnSpc>
              <a:spcAft>
                <a:spcPts val="1000"/>
              </a:spcAft>
            </a:pPr>
            <a:r>
              <a:rPr lang="it-IT" sz="1800" dirty="0">
                <a:effectLst/>
                <a:latin typeface="Calibri" panose="020F0502020204030204" pitchFamily="34" charset="0"/>
                <a:ea typeface="Calibri" panose="020F0502020204030204" pitchFamily="34" charset="0"/>
                <a:cs typeface="Times New Roman" panose="02020603050405020304" pitchFamily="18" charset="0"/>
              </a:rPr>
              <a:t>Il rientro sulla Terra senza danni di un equipaggio umano è un'operazione complessa perché le altissime velocità dei satelliti richiedono una forte azione frenante; il calore generato dall’attrito con l’aria potrebbe distruggerli, anche se sono sempre rivestiti di materiale resistente al calore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scudo termico</a:t>
            </a:r>
            <a:r>
              <a:rPr lang="it-IT" sz="1800" dirty="0">
                <a:effectLst/>
                <a:latin typeface="Calibri" panose="020F0502020204030204" pitchFamily="34" charset="0"/>
                <a:ea typeface="Calibri" panose="020F0502020204030204" pitchFamily="34" charset="0"/>
                <a:cs typeface="Times New Roman" panose="02020603050405020304" pitchFamily="18" charset="0"/>
              </a:rPr>
              <a:t>); l’ultima parte della discesa avviene con un paracadute o planando come un aeroplano. </a:t>
            </a:r>
          </a:p>
        </p:txBody>
      </p:sp>
      <p:sp>
        <p:nvSpPr>
          <p:cNvPr id="4" name="Ovale 3">
            <a:extLst>
              <a:ext uri="{FF2B5EF4-FFF2-40B4-BE49-F238E27FC236}">
                <a16:creationId xmlns:a16="http://schemas.microsoft.com/office/drawing/2014/main" id="{F2D50CAF-6DBB-F13E-1BFD-5D44915F96BF}"/>
              </a:ext>
            </a:extLst>
          </p:cNvPr>
          <p:cNvSpPr/>
          <p:nvPr/>
        </p:nvSpPr>
        <p:spPr>
          <a:xfrm>
            <a:off x="7755519" y="1429346"/>
            <a:ext cx="3930054" cy="3930054"/>
          </a:xfrm>
          <a:prstGeom prst="ellipse">
            <a:avLst/>
          </a:prstGeom>
          <a:blipFill>
            <a:blip r:embed="rId2"/>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1975895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6D6190B1-83EA-93B3-BCEF-18A62D411E4E}"/>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Che cosa sono i satelliti artificiali?</a:t>
            </a:r>
            <a:endParaRPr lang="it-IT" sz="5000" dirty="0"/>
          </a:p>
        </p:txBody>
      </p:sp>
      <p:sp>
        <p:nvSpPr>
          <p:cNvPr id="3" name="CasellaDiTesto 2">
            <a:extLst>
              <a:ext uri="{FF2B5EF4-FFF2-40B4-BE49-F238E27FC236}">
                <a16:creationId xmlns:a16="http://schemas.microsoft.com/office/drawing/2014/main" id="{047EB64A-AD60-668B-8AF7-4F64A8BADEA1}"/>
              </a:ext>
            </a:extLst>
          </p:cNvPr>
          <p:cNvSpPr txBox="1"/>
          <p:nvPr/>
        </p:nvSpPr>
        <p:spPr>
          <a:xfrm>
            <a:off x="1151403" y="1429346"/>
            <a:ext cx="6544797" cy="4107854"/>
          </a:xfrm>
          <a:prstGeom prst="rect">
            <a:avLst/>
          </a:prstGeom>
          <a:noFill/>
        </p:spPr>
        <p:txBody>
          <a:bodyPr wrap="square">
            <a:noAutofit/>
          </a:bodyPr>
          <a:lstStyle/>
          <a:p>
            <a:pPr>
              <a:lnSpc>
                <a:spcPct val="115000"/>
              </a:lnSpc>
              <a:spcAft>
                <a:spcPts val="1000"/>
              </a:spcAft>
            </a:pPr>
            <a:r>
              <a:rPr lang="it-IT" sz="1800" dirty="0">
                <a:effectLst/>
                <a:latin typeface="Calibri" panose="020F0502020204030204" pitchFamily="34" charset="0"/>
                <a:ea typeface="Calibri" panose="020F0502020204030204" pitchFamily="34" charset="0"/>
                <a:cs typeface="Times New Roman" panose="02020603050405020304" pitchFamily="18" charset="0"/>
              </a:rPr>
              <a:t>Con il termine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satellite artificiale</a:t>
            </a:r>
            <a:r>
              <a:rPr lang="it-IT" sz="1800" dirty="0">
                <a:effectLst/>
                <a:latin typeface="Calibri" panose="020F0502020204030204" pitchFamily="34" charset="0"/>
                <a:ea typeface="Calibri" panose="020F0502020204030204" pitchFamily="34" charset="0"/>
                <a:cs typeface="Times New Roman" panose="02020603050405020304" pitchFamily="18" charset="0"/>
              </a:rPr>
              <a:t> si indica un oggetto costruito dall’uomo che orbita intorno alla Terra. Il primo satellite artificiale è stato il piccolo Sputnik, lanciato dalla Russia nel 1957; oggi i satelliti artificiali in orbita sono più di mille e svolgono una grande quantità di compiti, sia in campo civile sia militare.</a:t>
            </a:r>
          </a:p>
          <a:p>
            <a:pPr marL="285750" indent="-285750">
              <a:lnSpc>
                <a:spcPct val="115000"/>
              </a:lnSpc>
              <a:spcAft>
                <a:spcPts val="1000"/>
              </a:spcAft>
              <a:buClr>
                <a:srgbClr val="2A9D8F"/>
              </a:buClr>
              <a:buFont typeface="Arial" panose="020B0604020202020204" pitchFamily="34" charset="0"/>
              <a:buChar char="•"/>
            </a:pPr>
            <a:r>
              <a:rPr lang="it-IT" sz="1800" b="1" dirty="0">
                <a:effectLst/>
                <a:latin typeface="Calibri" panose="020F0502020204030204" pitchFamily="34" charset="0"/>
                <a:ea typeface="Calibri" panose="020F0502020204030204" pitchFamily="34" charset="0"/>
                <a:cs typeface="Times New Roman" panose="02020603050405020304" pitchFamily="18" charset="0"/>
              </a:rPr>
              <a:t>telecomunicazion</a:t>
            </a:r>
            <a:r>
              <a:rPr lang="it-IT" sz="1800" dirty="0">
                <a:effectLst/>
                <a:latin typeface="Calibri" panose="020F0502020204030204" pitchFamily="34" charset="0"/>
                <a:ea typeface="Calibri" panose="020F0502020204030204" pitchFamily="34" charset="0"/>
                <a:cs typeface="Times New Roman" panose="02020603050405020304" pitchFamily="18" charset="0"/>
              </a:rPr>
              <a:t>i, in particolare per la diffusione di programmi televisivi;</a:t>
            </a:r>
          </a:p>
          <a:p>
            <a:pPr marL="285750" indent="-285750">
              <a:lnSpc>
                <a:spcPct val="115000"/>
              </a:lnSpc>
              <a:spcAft>
                <a:spcPts val="1000"/>
              </a:spcAft>
              <a:buClr>
                <a:srgbClr val="2A9D8F"/>
              </a:buClr>
              <a:buFont typeface="Arial" panose="020B0604020202020204" pitchFamily="34" charset="0"/>
              <a:buChar char="•"/>
            </a:pPr>
            <a:r>
              <a:rPr lang="it-IT" sz="1800" b="1" dirty="0">
                <a:effectLst/>
                <a:latin typeface="Calibri" panose="020F0502020204030204" pitchFamily="34" charset="0"/>
                <a:ea typeface="Calibri" panose="020F0502020204030204" pitchFamily="34" charset="0"/>
                <a:cs typeface="Times New Roman" panose="02020603050405020304" pitchFamily="18" charset="0"/>
              </a:rPr>
              <a:t>osservazione e sorveglianza terrestre</a:t>
            </a:r>
            <a:r>
              <a:rPr lang="it-IT" sz="1800" dirty="0">
                <a:effectLst/>
                <a:latin typeface="Calibri" panose="020F0502020204030204" pitchFamily="34" charset="0"/>
                <a:ea typeface="Calibri" panose="020F0502020204030204" pitchFamily="34" charset="0"/>
                <a:cs typeface="Times New Roman" panose="02020603050405020304" pitchFamily="18" charset="0"/>
              </a:rPr>
              <a:t>, in particolare nel campo delle previsioni del tempo;</a:t>
            </a:r>
          </a:p>
          <a:p>
            <a:pPr marL="285750" indent="-285750">
              <a:lnSpc>
                <a:spcPct val="115000"/>
              </a:lnSpc>
              <a:spcAft>
                <a:spcPts val="1000"/>
              </a:spcAft>
              <a:buClr>
                <a:srgbClr val="2A9D8F"/>
              </a:buClr>
              <a:buFont typeface="Arial" panose="020B0604020202020204" pitchFamily="34" charset="0"/>
              <a:buChar char="•"/>
            </a:pPr>
            <a:r>
              <a:rPr lang="it-IT" sz="1800" b="1" dirty="0">
                <a:effectLst/>
                <a:latin typeface="Calibri" panose="020F0502020204030204" pitchFamily="34" charset="0"/>
                <a:ea typeface="Calibri" panose="020F0502020204030204" pitchFamily="34" charset="0"/>
                <a:cs typeface="Times New Roman" panose="02020603050405020304" pitchFamily="18" charset="0"/>
              </a:rPr>
              <a:t>supporti alla navigazione</a:t>
            </a:r>
            <a:r>
              <a:rPr lang="it-IT" sz="1800" dirty="0">
                <a:effectLst/>
                <a:latin typeface="Calibri" panose="020F0502020204030204" pitchFamily="34" charset="0"/>
                <a:ea typeface="Calibri" panose="020F0502020204030204" pitchFamily="34" charset="0"/>
                <a:cs typeface="Times New Roman" panose="02020603050405020304" pitchFamily="18" charset="0"/>
              </a:rPr>
              <a:t>;</a:t>
            </a:r>
          </a:p>
          <a:p>
            <a:pPr marL="285750" indent="-285750">
              <a:lnSpc>
                <a:spcPct val="115000"/>
              </a:lnSpc>
              <a:spcAft>
                <a:spcPts val="1000"/>
              </a:spcAft>
              <a:buClr>
                <a:srgbClr val="2A9D8F"/>
              </a:buClr>
              <a:buFont typeface="Arial" panose="020B0604020202020204" pitchFamily="34" charset="0"/>
              <a:buChar char="•"/>
            </a:pPr>
            <a:r>
              <a:rPr lang="it-IT" sz="1800" b="1" dirty="0">
                <a:effectLst/>
                <a:latin typeface="Calibri" panose="020F0502020204030204" pitchFamily="34" charset="0"/>
                <a:ea typeface="Calibri" panose="020F0502020204030204" pitchFamily="34" charset="0"/>
                <a:cs typeface="Times New Roman" panose="02020603050405020304" pitchFamily="18" charset="0"/>
              </a:rPr>
              <a:t>ricerca scientifica</a:t>
            </a:r>
            <a:r>
              <a:rPr lang="it-IT" sz="180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15000"/>
              </a:lnSpc>
              <a:spcAft>
                <a:spcPts val="1000"/>
              </a:spcAft>
            </a:pP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Ovale 3">
            <a:extLst>
              <a:ext uri="{FF2B5EF4-FFF2-40B4-BE49-F238E27FC236}">
                <a16:creationId xmlns:a16="http://schemas.microsoft.com/office/drawing/2014/main" id="{B486DD08-5601-2B58-58E8-5307918E4A84}"/>
              </a:ext>
            </a:extLst>
          </p:cNvPr>
          <p:cNvSpPr/>
          <p:nvPr/>
        </p:nvSpPr>
        <p:spPr>
          <a:xfrm>
            <a:off x="7755519" y="1429346"/>
            <a:ext cx="3930054" cy="3930054"/>
          </a:xfrm>
          <a:prstGeom prst="ellipse">
            <a:avLst/>
          </a:prstGeom>
          <a:blipFill>
            <a:blip r:embed="rId2"/>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3691095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50D4FED-499C-A4EA-CD6B-1568DE1FE8F6}"/>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Come sono le orbite percorse </a:t>
            </a:r>
            <a:br>
              <a:rPr lang="it-IT" sz="5000" b="1" dirty="0"/>
            </a:br>
            <a:r>
              <a:rPr lang="it-IT" sz="5000" b="1" dirty="0"/>
              <a:t>dai satelliti artificiali?</a:t>
            </a:r>
            <a:endParaRPr lang="it-IT" sz="5000" dirty="0"/>
          </a:p>
        </p:txBody>
      </p:sp>
      <p:sp>
        <p:nvSpPr>
          <p:cNvPr id="3" name="CasellaDiTesto 2">
            <a:extLst>
              <a:ext uri="{FF2B5EF4-FFF2-40B4-BE49-F238E27FC236}">
                <a16:creationId xmlns:a16="http://schemas.microsoft.com/office/drawing/2014/main" id="{FD02A39C-6DCE-8B9E-F101-C22FCC3FB502}"/>
              </a:ext>
            </a:extLst>
          </p:cNvPr>
          <p:cNvSpPr txBox="1"/>
          <p:nvPr/>
        </p:nvSpPr>
        <p:spPr>
          <a:xfrm>
            <a:off x="1151403" y="2073451"/>
            <a:ext cx="9224497" cy="4107854"/>
          </a:xfrm>
          <a:prstGeom prst="rect">
            <a:avLst/>
          </a:prstGeom>
          <a:noFill/>
        </p:spPr>
        <p:txBody>
          <a:bodyPr wrap="square">
            <a:noAutofit/>
          </a:bodyPr>
          <a:lstStyle/>
          <a:p>
            <a:pPr>
              <a:lnSpc>
                <a:spcPct val="115000"/>
              </a:lnSpc>
              <a:spcAft>
                <a:spcPts val="1000"/>
              </a:spcAft>
            </a:pPr>
            <a:r>
              <a:rPr lang="it-IT" sz="1800" dirty="0">
                <a:effectLst/>
                <a:latin typeface="Calibri" panose="020F0502020204030204" pitchFamily="34" charset="0"/>
                <a:ea typeface="Calibri" panose="020F0502020204030204" pitchFamily="34" charset="0"/>
                <a:cs typeface="Times New Roman" panose="02020603050405020304" pitchFamily="18" charset="0"/>
              </a:rPr>
              <a:t>Le orbite percorse dai satelliti artificiali sono principalmente di due tipi:</a:t>
            </a:r>
          </a:p>
          <a:p>
            <a:pPr marL="285750" indent="-285750">
              <a:lnSpc>
                <a:spcPct val="115000"/>
              </a:lnSpc>
              <a:spcAft>
                <a:spcPts val="1000"/>
              </a:spcAft>
              <a:buClr>
                <a:srgbClr val="2A9D8F"/>
              </a:buClr>
              <a:buFont typeface="Arial" panose="020B0604020202020204" pitchFamily="34" charset="0"/>
              <a:buChar char="•"/>
            </a:pPr>
            <a:r>
              <a:rPr lang="it-IT" sz="1800" b="1" dirty="0">
                <a:effectLst/>
                <a:latin typeface="Calibri" panose="020F0502020204030204" pitchFamily="34" charset="0"/>
                <a:ea typeface="Calibri" panose="020F0502020204030204" pitchFamily="34" charset="0"/>
                <a:cs typeface="Times New Roman" panose="02020603050405020304" pitchFamily="18" charset="0"/>
              </a:rPr>
              <a:t>Orbite basse</a:t>
            </a:r>
            <a:r>
              <a:rPr lang="it-IT" sz="1800" dirty="0">
                <a:effectLst/>
                <a:latin typeface="Calibri" panose="020F0502020204030204" pitchFamily="34" charset="0"/>
                <a:ea typeface="Calibri" panose="020F0502020204030204" pitchFamily="34" charset="0"/>
                <a:cs typeface="Times New Roman" panose="02020603050405020304" pitchFamily="18" charset="0"/>
              </a:rPr>
              <a:t>, dai 300 ai 1000 km dal suolo. Queste orbite sono in genere su piani molto inclinati rispetto all’equatore terrestre, così con diverse orbite successive il satellite copre tutta la superfice terrestre. </a:t>
            </a:r>
          </a:p>
          <a:p>
            <a:pPr marL="285750" indent="-285750">
              <a:lnSpc>
                <a:spcPct val="115000"/>
              </a:lnSpc>
              <a:spcAft>
                <a:spcPts val="1000"/>
              </a:spcAft>
              <a:buClr>
                <a:srgbClr val="2A9D8F"/>
              </a:buClr>
              <a:buFont typeface="Arial" panose="020B0604020202020204" pitchFamily="34" charset="0"/>
              <a:buChar char="•"/>
            </a:pPr>
            <a:r>
              <a:rPr lang="it-IT" sz="1800" b="1" dirty="0">
                <a:effectLst/>
                <a:latin typeface="Calibri" panose="020F0502020204030204" pitchFamily="34" charset="0"/>
                <a:ea typeface="Calibri" panose="020F0502020204030204" pitchFamily="34" charset="0"/>
                <a:cs typeface="Times New Roman" panose="02020603050405020304" pitchFamily="18" charset="0"/>
              </a:rPr>
              <a:t>Orbita geostazionaria</a:t>
            </a:r>
            <a:r>
              <a:rPr lang="it-IT" sz="1800" dirty="0">
                <a:effectLst/>
                <a:latin typeface="Calibri" panose="020F0502020204030204" pitchFamily="34" charset="0"/>
                <a:ea typeface="Calibri" panose="020F0502020204030204" pitchFamily="34" charset="0"/>
                <a:cs typeface="Times New Roman" panose="02020603050405020304" pitchFamily="18" charset="0"/>
              </a:rPr>
              <a:t>, sul piano dell’equatore a una distanza di 36.000 km dal suolo. Questo tipo di orbita è quella tipica dei satelliti utilizzati per le trasmissioni televisive.</a:t>
            </a:r>
          </a:p>
          <a:p>
            <a:pPr>
              <a:lnSpc>
                <a:spcPct val="115000"/>
              </a:lnSpc>
              <a:spcAft>
                <a:spcPts val="1000"/>
              </a:spcAft>
            </a:pPr>
            <a:r>
              <a:rPr lang="it-IT" sz="1800" dirty="0">
                <a:effectLst/>
                <a:latin typeface="Calibri" panose="020F0502020204030204" pitchFamily="34" charset="0"/>
                <a:ea typeface="Calibri" panose="020F0502020204030204" pitchFamily="34" charset="0"/>
                <a:cs typeface="Times New Roman" panose="02020603050405020304" pitchFamily="18" charset="0"/>
              </a:rPr>
              <a:t>La velocità alla quale il razzo deve spingere il satellite per metterlo in orbita è enorme: quasi 30.000 km/h per le orbite più basse.</a:t>
            </a:r>
          </a:p>
        </p:txBody>
      </p:sp>
    </p:spTree>
    <p:extLst>
      <p:ext uri="{BB962C8B-B14F-4D97-AF65-F5344CB8AC3E}">
        <p14:creationId xmlns:p14="http://schemas.microsoft.com/office/powerpoint/2010/main" val="3169140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3C3687E-E161-D675-10D6-522426417127}"/>
              </a:ext>
            </a:extLst>
          </p:cNvPr>
          <p:cNvSpPr txBox="1"/>
          <p:nvPr/>
        </p:nvSpPr>
        <p:spPr>
          <a:xfrm>
            <a:off x="1151399" y="676695"/>
            <a:ext cx="10016610" cy="752651"/>
          </a:xfrm>
          <a:prstGeom prst="rect">
            <a:avLst/>
          </a:prstGeom>
          <a:noFill/>
        </p:spPr>
        <p:txBody>
          <a:bodyPr wrap="square" rtlCol="0">
            <a:noAutofit/>
          </a:bodyPr>
          <a:lstStyle/>
          <a:p>
            <a:pPr>
              <a:lnSpc>
                <a:spcPts val="5000"/>
              </a:lnSpc>
            </a:pPr>
            <a:r>
              <a:rPr lang="it-IT" sz="5000" b="1" dirty="0"/>
              <a:t>Che cosa sono le stazioni spaziali?</a:t>
            </a:r>
            <a:endParaRPr lang="it-IT" sz="5000" dirty="0"/>
          </a:p>
        </p:txBody>
      </p:sp>
      <p:sp>
        <p:nvSpPr>
          <p:cNvPr id="3" name="CasellaDiTesto 2">
            <a:extLst>
              <a:ext uri="{FF2B5EF4-FFF2-40B4-BE49-F238E27FC236}">
                <a16:creationId xmlns:a16="http://schemas.microsoft.com/office/drawing/2014/main" id="{DB7082EA-308E-3254-97F3-8E922561E370}"/>
              </a:ext>
            </a:extLst>
          </p:cNvPr>
          <p:cNvSpPr txBox="1"/>
          <p:nvPr/>
        </p:nvSpPr>
        <p:spPr>
          <a:xfrm>
            <a:off x="1151403" y="1429346"/>
            <a:ext cx="4119097" cy="4107854"/>
          </a:xfrm>
          <a:prstGeom prst="rect">
            <a:avLst/>
          </a:prstGeom>
          <a:noFill/>
        </p:spPr>
        <p:txBody>
          <a:bodyPr wrap="square">
            <a:noAutofit/>
          </a:bodyPr>
          <a:lstStyle/>
          <a:p>
            <a:pPr>
              <a:lnSpc>
                <a:spcPct val="115000"/>
              </a:lnSpc>
              <a:spcAft>
                <a:spcPts val="1000"/>
              </a:spcAft>
            </a:pPr>
            <a:r>
              <a:rPr lang="it-IT" sz="1800" dirty="0">
                <a:effectLst/>
                <a:latin typeface="Calibri" panose="020F0502020204030204" pitchFamily="34" charset="0"/>
                <a:ea typeface="Calibri" panose="020F0502020204030204" pitchFamily="34" charset="0"/>
                <a:cs typeface="Times New Roman" panose="02020603050405020304" pitchFamily="18" charset="0"/>
              </a:rPr>
              <a:t>Con il termine stazione spaziale si indica un grosso satellite artificiale che può essere abitato, da astronauti, per effettuare esperimenti scientifici. Le prime piccole stazioni spaziali sono state lo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Skylab</a:t>
            </a:r>
            <a:r>
              <a:rPr lang="it-IT" sz="1800" dirty="0">
                <a:effectLst/>
                <a:latin typeface="Calibri" panose="020F0502020204030204" pitchFamily="34" charset="0"/>
                <a:ea typeface="Calibri" panose="020F0502020204030204" pitchFamily="34" charset="0"/>
                <a:cs typeface="Times New Roman" panose="02020603050405020304" pitchFamily="18" charset="0"/>
              </a:rPr>
              <a:t> (Stati Uniti, 197-74) e la </a:t>
            </a:r>
            <a:r>
              <a:rPr lang="it-IT" sz="1800" b="1" dirty="0" err="1">
                <a:effectLst/>
                <a:latin typeface="Calibri" panose="020F0502020204030204" pitchFamily="34" charset="0"/>
                <a:ea typeface="Calibri" panose="020F0502020204030204" pitchFamily="34" charset="0"/>
                <a:cs typeface="Times New Roman" panose="02020603050405020304" pitchFamily="18" charset="0"/>
              </a:rPr>
              <a:t>Saljut</a:t>
            </a:r>
            <a:r>
              <a:rPr lang="it-IT" sz="1800" dirty="0">
                <a:effectLst/>
                <a:latin typeface="Calibri" panose="020F0502020204030204" pitchFamily="34" charset="0"/>
                <a:ea typeface="Calibri" panose="020F0502020204030204" pitchFamily="34" charset="0"/>
                <a:cs typeface="Times New Roman" panose="02020603050405020304" pitchFamily="18" charset="0"/>
              </a:rPr>
              <a:t> (Russia 1971-77). Oggi è attiva la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ISS</a:t>
            </a:r>
            <a:r>
              <a:rPr lang="it-IT" sz="1800" dirty="0">
                <a:effectLst/>
                <a:latin typeface="Calibri" panose="020F0502020204030204" pitchFamily="34" charset="0"/>
                <a:ea typeface="Calibri" panose="020F0502020204030204" pitchFamily="34" charset="0"/>
                <a:cs typeface="Times New Roman" panose="02020603050405020304" pitchFamily="18" charset="0"/>
              </a:rPr>
              <a:t>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Stazione Spaziale Internazionale</a:t>
            </a:r>
            <a:r>
              <a:rPr lang="it-IT" sz="1800" dirty="0">
                <a:effectLst/>
                <a:latin typeface="Calibri" panose="020F0502020204030204" pitchFamily="34" charset="0"/>
                <a:ea typeface="Calibri" panose="020F0502020204030204" pitchFamily="34" charset="0"/>
                <a:cs typeface="Times New Roman" panose="02020603050405020304" pitchFamily="18" charset="0"/>
              </a:rPr>
              <a:t>) realizzata in collaborazione tra Stati Uniti, Unione Europea, Russia, Giappone e Canada. Il suo primo modulo è stato lanciato nel 1998; abitata continuamente dal 2000, con un equipaggio massimo </a:t>
            </a:r>
            <a:br>
              <a:rPr lang="it-IT" sz="1800" dirty="0">
                <a:effectLst/>
                <a:latin typeface="Calibri" panose="020F0502020204030204" pitchFamily="34" charset="0"/>
                <a:ea typeface="Calibri" panose="020F0502020204030204" pitchFamily="34" charset="0"/>
                <a:cs typeface="Times New Roman" panose="02020603050405020304" pitchFamily="18" charset="0"/>
              </a:rPr>
            </a:br>
            <a:r>
              <a:rPr lang="it-IT" sz="1800" dirty="0">
                <a:effectLst/>
                <a:latin typeface="Calibri" panose="020F0502020204030204" pitchFamily="34" charset="0"/>
                <a:ea typeface="Calibri" panose="020F0502020204030204" pitchFamily="34" charset="0"/>
                <a:cs typeface="Times New Roman" panose="02020603050405020304" pitchFamily="18" charset="0"/>
              </a:rPr>
              <a:t>di 6 persone, la sua vita operativa dovrebbe arrivare al 2025 circa.</a:t>
            </a:r>
          </a:p>
        </p:txBody>
      </p:sp>
      <p:pic>
        <p:nvPicPr>
          <p:cNvPr id="5" name="Immagine 4">
            <a:extLst>
              <a:ext uri="{FF2B5EF4-FFF2-40B4-BE49-F238E27FC236}">
                <a16:creationId xmlns:a16="http://schemas.microsoft.com/office/drawing/2014/main" id="{CB6E7DDC-2F15-6640-7CC9-162DEFC57CF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287660">
            <a:off x="5289381" y="1847414"/>
            <a:ext cx="6255606" cy="3638112"/>
          </a:xfrm>
          <a:prstGeom prst="rect">
            <a:avLst/>
          </a:prstGeom>
          <a:ln w="38100">
            <a:solidFill>
              <a:schemeClr val="bg1"/>
            </a:solidFill>
          </a:ln>
        </p:spPr>
      </p:pic>
    </p:spTree>
    <p:extLst>
      <p:ext uri="{BB962C8B-B14F-4D97-AF65-F5344CB8AC3E}">
        <p14:creationId xmlns:p14="http://schemas.microsoft.com/office/powerpoint/2010/main" val="2439776685"/>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1543</TotalTime>
  <Words>503</Words>
  <Application>Microsoft Macintosh PowerPoint</Application>
  <PresentationFormat>Widescreen</PresentationFormat>
  <Paragraphs>20</Paragraphs>
  <Slides>5</Slides>
  <Notes>0</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5</vt:i4>
      </vt:variant>
    </vt:vector>
  </HeadingPairs>
  <TitlesOfParts>
    <vt:vector size="9" baseType="lpstr">
      <vt:lpstr>Arial</vt:lpstr>
      <vt:lpstr>Calibri</vt:lpstr>
      <vt:lpstr>Calibri Light</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Microsoft Office User</dc:creator>
  <cp:lastModifiedBy>Microsoft Office User</cp:lastModifiedBy>
  <cp:revision>413</cp:revision>
  <dcterms:created xsi:type="dcterms:W3CDTF">2022-06-06T09:28:42Z</dcterms:created>
  <dcterms:modified xsi:type="dcterms:W3CDTF">2022-10-06T10:58:19Z</dcterms:modified>
</cp:coreProperties>
</file>