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9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D8F"/>
    <a:srgbClr val="37C9B8"/>
    <a:srgbClr val="066C81"/>
    <a:srgbClr val="1E7066"/>
    <a:srgbClr val="245866"/>
    <a:srgbClr val="34C2B1"/>
    <a:srgbClr val="35C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5"/>
    <p:restoredTop sz="94674"/>
  </p:normalViewPr>
  <p:slideViewPr>
    <p:cSldViewPr snapToGrid="0" snapToObjects="1">
      <p:cViewPr varScale="1">
        <p:scale>
          <a:sx n="109" d="100"/>
          <a:sy n="109" d="100"/>
        </p:scale>
        <p:origin x="208" y="504"/>
      </p:cViewPr>
      <p:guideLst>
        <p:guide orient="horz" pos="1071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9848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923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2670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e 6">
            <a:extLst>
              <a:ext uri="{FF2B5EF4-FFF2-40B4-BE49-F238E27FC236}">
                <a16:creationId xmlns:a16="http://schemas.microsoft.com/office/drawing/2014/main" id="{327B23C6-A946-0A3E-E6FF-6A91E1D0A218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2D25A8B8-E96D-657B-C180-D278EC96EC1F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8C45C134-5859-14E0-706D-39B332D4CF2D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051EB746-B54D-3CFE-4914-856B67140ACC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3B37B31-6DAF-1036-4F4E-BB391D3A56DF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47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657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7901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706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57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035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177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FE25-2D13-4345-BDAE-FBC3B21AD62A}" type="datetimeFigureOut">
              <a:rPr lang="it-IT" smtClean="0"/>
              <a:t>05/10/22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C9E735-921C-5A4C-B0B7-C20B71D2E3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853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CAD1ED98-855F-1F7F-49BA-1052AD00ED8A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76AB7E2-84ED-3CE4-4E28-E5507D7A0503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85122F5-D459-227B-013A-D75721E6955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6E116ED-863B-A648-985D-765490E54684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69672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103D5A5-73AA-4C0C-8F40-962547CC0C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0"/>
            <a:ext cx="12192000" cy="685292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A588EAA7-DA29-F707-EE53-0345215C4DF4}"/>
              </a:ext>
            </a:extLst>
          </p:cNvPr>
          <p:cNvSpPr/>
          <p:nvPr/>
        </p:nvSpPr>
        <p:spPr>
          <a:xfrm flipH="1">
            <a:off x="1766869" y="-5081"/>
            <a:ext cx="8658262" cy="6858000"/>
          </a:xfrm>
          <a:prstGeom prst="parallelogram">
            <a:avLst/>
          </a:prstGeom>
          <a:solidFill>
            <a:srgbClr val="2A9D8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Parallelogramma 4">
            <a:extLst>
              <a:ext uri="{FF2B5EF4-FFF2-40B4-BE49-F238E27FC236}">
                <a16:creationId xmlns:a16="http://schemas.microsoft.com/office/drawing/2014/main" id="{B5D00AFE-F2F3-5A63-CA6B-0FDA989F03D8}"/>
              </a:ext>
            </a:extLst>
          </p:cNvPr>
          <p:cNvSpPr/>
          <p:nvPr/>
        </p:nvSpPr>
        <p:spPr>
          <a:xfrm>
            <a:off x="1766869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E69A924-1182-8218-0AF8-DB127F9EE234}"/>
              </a:ext>
            </a:extLst>
          </p:cNvPr>
          <p:cNvSpPr txBox="1"/>
          <p:nvPr/>
        </p:nvSpPr>
        <p:spPr>
          <a:xfrm>
            <a:off x="1005017" y="432486"/>
            <a:ext cx="1018196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Area 6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LE MACCHINE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BB6A40-B0D6-BC8A-785A-625F2B26D554}"/>
              </a:ext>
            </a:extLst>
          </p:cNvPr>
          <p:cNvSpPr txBox="1"/>
          <p:nvPr/>
        </p:nvSpPr>
        <p:spPr>
          <a:xfrm>
            <a:off x="1005017" y="4308533"/>
            <a:ext cx="10181967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5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Unità 2 ∙ </a:t>
            </a:r>
            <a: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LE MACCHINE </a:t>
            </a:r>
            <a:b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</a:br>
            <a:r>
              <a:rPr lang="it-IT" sz="45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MOTRICI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6E2EA4F-F884-29FF-DE83-F04E125FCF4E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 Torino</a:t>
            </a:r>
          </a:p>
        </p:txBody>
      </p:sp>
    </p:spTree>
    <p:extLst>
      <p:ext uri="{BB962C8B-B14F-4D97-AF65-F5344CB8AC3E}">
        <p14:creationId xmlns:p14="http://schemas.microsoft.com/office/powerpoint/2010/main" val="2390736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1E6DA76-1B7E-8D97-2030-052F2F5D09DC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cos’è la turbina a vapore?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E2701A0-8ED4-695B-5A10-AF3D0F8A2D7E}"/>
              </a:ext>
            </a:extLst>
          </p:cNvPr>
          <p:cNvSpPr txBox="1"/>
          <p:nvPr/>
        </p:nvSpPr>
        <p:spPr>
          <a:xfrm>
            <a:off x="1151401" y="1429346"/>
            <a:ext cx="8098107" cy="28847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turbina a vapore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sfrutta l’energia termica generata dalla pressione di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caldaia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convertendola in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lavoro meccanico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impresso a un organo rotante chiamato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albero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Le turbine a vapore sono impiegate nelle centrali termoelettriche e nei motori navali.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217FCF-F6DB-B92E-CBFC-D19B89A1B5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399" y="2680699"/>
            <a:ext cx="5296293" cy="375214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E39A5F8-153E-31D3-2DF0-17F5A4AC39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8450">
            <a:off x="6410343" y="2895797"/>
            <a:ext cx="4740305" cy="332194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04002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4E7B8E9-47C9-6E02-F270-ED62BC305D69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le turbine idrauliche?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5D87AE1-65F6-AA0E-9C50-5C8AABCADCF4}"/>
              </a:ext>
            </a:extLst>
          </p:cNvPr>
          <p:cNvSpPr txBox="1"/>
          <p:nvPr/>
        </p:nvSpPr>
        <p:spPr>
          <a:xfrm>
            <a:off x="1151401" y="1429346"/>
            <a:ext cx="4182599" cy="372880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turbine idrauliche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trasformano l’energia potenziale posseduta da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massa d’acqua che precipita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da una certa altezza in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energia meccanica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di rotazione di un albero. Sono costituite fondamentalmente da due organi: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distributore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fa assumere all’acqua particolari caratteristiche di velocità e di direzione;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girante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o ruota mobile, munita di pale, in cui avviene la trasformazione dell’energia posseduta dalla massa d’acqua in energia meccanica.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principali tipi di turbina sono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Pelton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Francis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e 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Kaplan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12D9DEA1-88E4-9989-9CF9-6AB8977FDD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4061" y="1570890"/>
            <a:ext cx="3353372" cy="2994082"/>
          </a:xfrm>
          <a:prstGeom prst="rect">
            <a:avLst/>
          </a:prstGeom>
        </p:spPr>
      </p:pic>
      <p:sp>
        <p:nvSpPr>
          <p:cNvPr id="11" name="Ovale 10">
            <a:extLst>
              <a:ext uri="{FF2B5EF4-FFF2-40B4-BE49-F238E27FC236}">
                <a16:creationId xmlns:a16="http://schemas.microsoft.com/office/drawing/2014/main" id="{06CA40B8-65A6-DB96-2165-76E11FFADEB0}"/>
              </a:ext>
            </a:extLst>
          </p:cNvPr>
          <p:cNvSpPr/>
          <p:nvPr/>
        </p:nvSpPr>
        <p:spPr>
          <a:xfrm>
            <a:off x="8170985" y="2928412"/>
            <a:ext cx="3252893" cy="325289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80765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1C6B391-4787-C90B-97F3-E01DCAD21157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Come funziona il motore a scoppio?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1077623-3003-99F6-7D7E-F5DF5D2D1FD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486" y="704830"/>
            <a:ext cx="3353372" cy="326355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F94617F-5D67-01E5-FE0F-0CD3F8F4C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465" y="3066101"/>
            <a:ext cx="3458165" cy="350307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81E60CA-8B44-E40E-197B-72E66F86407C}"/>
              </a:ext>
            </a:extLst>
          </p:cNvPr>
          <p:cNvSpPr txBox="1"/>
          <p:nvPr/>
        </p:nvSpPr>
        <p:spPr>
          <a:xfrm>
            <a:off x="1151401" y="1301055"/>
            <a:ext cx="4182599" cy="151248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Nelle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centrali idroelettriche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le turbine mettono in moto un generatore elettrico, l’alternatore, che trasforma l’energia meccanica in energia elettrica.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6DA1C9BC-C2A4-059A-9B6C-30212C9DFB83}"/>
              </a:ext>
            </a:extLst>
          </p:cNvPr>
          <p:cNvSpPr/>
          <p:nvPr/>
        </p:nvSpPr>
        <p:spPr>
          <a:xfrm>
            <a:off x="4098688" y="2513539"/>
            <a:ext cx="2909681" cy="2909681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E2C3BD0C-DB1E-C1DE-D45E-E58686895D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9449">
            <a:off x="7290505" y="3712232"/>
            <a:ext cx="3588401" cy="237031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22784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30D91D-8E61-272B-7D21-C8BE1CC0C032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cosa sono le macchine motrici?</a:t>
            </a:r>
            <a:endParaRPr lang="it-IT" sz="50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E15D696-4990-9094-741B-4B8503FEADBA}"/>
              </a:ext>
            </a:extLst>
          </p:cNvPr>
          <p:cNvSpPr txBox="1"/>
          <p:nvPr/>
        </p:nvSpPr>
        <p:spPr>
          <a:xfrm>
            <a:off x="1151401" y="1429346"/>
            <a:ext cx="5331592" cy="286525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macchine motrici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trasformano in energia meccanica altre forme di energia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come accade per i motori idraulici, termici, eolici, elettrici. In questa categoria troviamo macchine antiche, come i mulini, e macchine molto più moderne, come le turbine e i razzi.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11D8D02F-B648-0261-8EB5-4FAC4351392A}"/>
              </a:ext>
            </a:extLst>
          </p:cNvPr>
          <p:cNvSpPr/>
          <p:nvPr/>
        </p:nvSpPr>
        <p:spPr>
          <a:xfrm>
            <a:off x="4752622" y="6456660"/>
            <a:ext cx="2686756" cy="266400"/>
          </a:xfrm>
          <a:prstGeom prst="rect">
            <a:avLst/>
          </a:prstGeom>
          <a:solidFill>
            <a:schemeClr val="bg1">
              <a:alpha val="80000"/>
            </a:schemeClr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8B0042D-59AE-73C1-0FBB-9DB041A966B4}"/>
              </a:ext>
            </a:extLst>
          </p:cNvPr>
          <p:cNvSpPr txBox="1"/>
          <p:nvPr/>
        </p:nvSpPr>
        <p:spPr>
          <a:xfrm>
            <a:off x="3047172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© 2022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 Torino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D36FF15-C180-F23C-7643-4DBC724DF3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3566">
            <a:off x="6766759" y="1599377"/>
            <a:ext cx="4679216" cy="311206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B3FE064-E5C4-E8AD-D369-C2D85EB4AC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960" y="3543436"/>
            <a:ext cx="1845588" cy="3007625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B8D36BB-D092-AC95-8781-3EC86749AF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291" y="3494013"/>
            <a:ext cx="2310826" cy="295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95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DBDF8DF-0B64-44AF-0CD9-C2AB1D777CEC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Come funzionano i mulini?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FA23CBB-94DC-DF5E-9E9A-717B5361B07C}"/>
              </a:ext>
            </a:extLst>
          </p:cNvPr>
          <p:cNvSpPr txBox="1"/>
          <p:nvPr/>
        </p:nvSpPr>
        <p:spPr>
          <a:xfrm>
            <a:off x="1151401" y="1429346"/>
            <a:ext cx="4299830" cy="44087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mulini ad acqua e i mulini a vento sono state le prime macchine utilizzate dall’uomo per avere a disposizione dell’energia ricavata direttamente dalla natura.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mulini ad acqua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una ruota a pale è immersa nella corrente di un flusso d’acqua e viene messa in rotazione per far funzionare, ad esempio, una macina per il grano.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mulini a vento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l’aria investe le pale e le fa ruotare per macinare il grano o per pompare l’acqua.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3154895-68F8-3519-443A-17A170FE8E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2584" y="1559169"/>
            <a:ext cx="5039457" cy="450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47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ABAA2E1-891B-94FB-8115-8E26CAF3FE7F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cos’è la macchina a vapore?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0899842-0408-F2DD-8E77-36EACC3ACE29}"/>
              </a:ext>
            </a:extLst>
          </p:cNvPr>
          <p:cNvSpPr txBox="1"/>
          <p:nvPr/>
        </p:nvSpPr>
        <p:spPr>
          <a:xfrm>
            <a:off x="1151401" y="1429345"/>
            <a:ext cx="4522568" cy="378742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L’invenzione della macchina a vapore, avvenuta alla metà del XVIII secolo ad opera dell’inglese James Watt, è stata di importanza fondamentale per lo sviluppo industriale. Alimentata 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carbone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poteva fornire energia sotto forma di movimento rotatorio in qualunque luogo e in qualsiasi periodo dell’anno. La macchina a vapore è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motore termico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che trasforma 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energia del calore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energia di movimento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attraverso la dilatazione del vapore d’acqua.</a:t>
            </a:r>
            <a:r>
              <a:rPr lang="it-IT" dirty="0">
                <a:effectLst/>
              </a:rPr>
              <a:t>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AE33BB4B-7601-4C44-4D9C-1B7DD5AD01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385">
            <a:off x="6282966" y="1657003"/>
            <a:ext cx="5324159" cy="354399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01252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521F810-DBBE-BB20-95CC-A1631AF1D305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Che cos’è la macchina a vapore?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6B89F64-2381-D97A-9392-8B4762B36A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400" y="1652695"/>
            <a:ext cx="9752731" cy="420737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57F2D80-E6D9-9E03-9E46-54C328CC86A2}"/>
              </a:ext>
            </a:extLst>
          </p:cNvPr>
          <p:cNvSpPr txBox="1"/>
          <p:nvPr/>
        </p:nvSpPr>
        <p:spPr>
          <a:xfrm>
            <a:off x="1326813" y="1523484"/>
            <a:ext cx="2473498" cy="400110"/>
          </a:xfrm>
          <a:prstGeom prst="rect">
            <a:avLst/>
          </a:prstGeom>
          <a:solidFill>
            <a:srgbClr val="2A9D8F"/>
          </a:solidFill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</a:rPr>
              <a:t>La macchina a vapore</a:t>
            </a:r>
          </a:p>
        </p:txBody>
      </p:sp>
    </p:spTree>
    <p:extLst>
      <p:ext uri="{BB962C8B-B14F-4D97-AF65-F5344CB8AC3E}">
        <p14:creationId xmlns:p14="http://schemas.microsoft.com/office/powerpoint/2010/main" val="2893981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84A51CE-ABBB-C823-777B-8BDBE65D39A6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Come funziona il motore a scoppio?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05327B-CDA9-7E7A-BAE4-0BB9FB135A79}"/>
              </a:ext>
            </a:extLst>
          </p:cNvPr>
          <p:cNvSpPr txBox="1"/>
          <p:nvPr/>
        </p:nvSpPr>
        <p:spPr>
          <a:xfrm>
            <a:off x="1151401" y="1429345"/>
            <a:ext cx="5143892" cy="425634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Nei motori a scoppio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carburante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miscelato in dosi opportune all’aria, brucia nella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camera di scoppio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pistone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L’accensione della miscela può essere comandata oppure spontanea. Il primo caso è quello dei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motori a benzina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il secondo è invece quello dei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motori Diesel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Sia nel motore a benzina, sia in quello a gasolio,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 gas della combustione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incendiandosi,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 espandono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applicano una grande forza al pistone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Quest’ultimo è collegato all’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albero motore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 mezzo di un meccanismo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biella-manovella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che trasforma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moto rettilineo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alternativo del pistone in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moto rotatorio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continuo e lo trasmette all’albero motore, al quale sono collegati gli organi di trasmissione.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5D1615F-E20E-EBB0-A275-16AE1FD69E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3167">
            <a:off x="6628518" y="1843419"/>
            <a:ext cx="4756741" cy="317116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38703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1EBFC8CB-496D-64B0-CF70-9B0573C9F738}"/>
              </a:ext>
            </a:extLst>
          </p:cNvPr>
          <p:cNvSpPr txBox="1"/>
          <p:nvPr/>
        </p:nvSpPr>
        <p:spPr>
          <a:xfrm>
            <a:off x="1151400" y="471212"/>
            <a:ext cx="8804258" cy="7251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3000" b="1" dirty="0">
                <a:solidFill>
                  <a:schemeClr val="bg2">
                    <a:lumMod val="50000"/>
                  </a:schemeClr>
                </a:solidFill>
              </a:rPr>
              <a:t>Come funziona il motore a scoppio?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4CBD6B4-B55B-DA36-5349-A54AC938BD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581" y="1249889"/>
            <a:ext cx="8393723" cy="513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88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>
            <a:extLst>
              <a:ext uri="{FF2B5EF4-FFF2-40B4-BE49-F238E27FC236}">
                <a16:creationId xmlns:a16="http://schemas.microsoft.com/office/drawing/2014/main" id="{2CC702DA-3756-31AB-0DB2-4FBFC4AFA820}"/>
              </a:ext>
            </a:extLst>
          </p:cNvPr>
          <p:cNvSpPr/>
          <p:nvPr/>
        </p:nvSpPr>
        <p:spPr>
          <a:xfrm>
            <a:off x="4932631" y="1497770"/>
            <a:ext cx="3639722" cy="363972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131C16AD-CC5F-6F08-F629-236A391DB20E}"/>
              </a:ext>
            </a:extLst>
          </p:cNvPr>
          <p:cNvSpPr/>
          <p:nvPr/>
        </p:nvSpPr>
        <p:spPr>
          <a:xfrm>
            <a:off x="8253046" y="3317631"/>
            <a:ext cx="492369" cy="375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AA5BEFA-EE41-84DC-AE6B-B0B0F93A2184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4800" b="1" dirty="0"/>
              <a:t>Che cos’è il motore a razzo?</a:t>
            </a:r>
            <a:endParaRPr lang="it-IT" sz="48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9DE87F8-DF0F-BE63-E606-E78C88C2C365}"/>
              </a:ext>
            </a:extLst>
          </p:cNvPr>
          <p:cNvSpPr txBox="1"/>
          <p:nvPr/>
        </p:nvSpPr>
        <p:spPr>
          <a:xfrm>
            <a:off x="1151401" y="1429345"/>
            <a:ext cx="4100537" cy="425634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Tutti 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razzi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contengono un combustibile che brucia senza bisogno dell’aria, e questo spiega perché essi possono viaggiare nello spazio, dove non c’è atmosfera. Il combustibile, bruciando, produce dei gas che fuoriescono dal condotto di scarico del razzo e lo spingono in avanti. 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Molti razzi sono formati da diverse parti, chiamate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stadi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ciascuna delle quali possiede i propri serbatoi e motori. Man mano che il razzo si innalza nello spazio, il primo stadio si stacca quando il proprio combustibile è consumato e si accende il motore dello stadio successivo.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25A12D0-C6C9-65EC-E83D-52341A6C8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252" y="0"/>
            <a:ext cx="28297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9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309E790-D7AC-6A59-10B8-44C93A85C14D}"/>
              </a:ext>
            </a:extLst>
          </p:cNvPr>
          <p:cNvSpPr txBox="1"/>
          <p:nvPr/>
        </p:nvSpPr>
        <p:spPr>
          <a:xfrm>
            <a:off x="1151399" y="676695"/>
            <a:ext cx="10016610" cy="7526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5000"/>
              </a:lnSpc>
            </a:pPr>
            <a:r>
              <a:rPr lang="it-IT" sz="5000" b="1" dirty="0"/>
              <a:t>Che cos’è il motore a turbofan?</a:t>
            </a:r>
            <a:endParaRPr lang="it-IT" sz="50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6F3E5FA-C43B-BC44-C5E2-8F9A9E1A0E62}"/>
              </a:ext>
            </a:extLst>
          </p:cNvPr>
          <p:cNvSpPr txBox="1"/>
          <p:nvPr/>
        </p:nvSpPr>
        <p:spPr>
          <a:xfrm>
            <a:off x="1151401" y="1429346"/>
            <a:ext cx="5788661" cy="28847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motore a turbofan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è un motore molto potente montato su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tutti gli aeroplani moderni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È dotato di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grande ventola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che aumenta la quantità d’aria che attraversa il motore per fornire una spinta maggiore.</a:t>
            </a:r>
            <a:endParaRPr lang="it-IT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A6113447-CB4A-D143-D3C2-6DEE7EFD57BF}"/>
              </a:ext>
            </a:extLst>
          </p:cNvPr>
          <p:cNvSpPr/>
          <p:nvPr/>
        </p:nvSpPr>
        <p:spPr>
          <a:xfrm>
            <a:off x="7945462" y="1298478"/>
            <a:ext cx="3639722" cy="363972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3529BF4E-2E47-B29A-53E9-233428FBD3C4}"/>
              </a:ext>
            </a:extLst>
          </p:cNvPr>
          <p:cNvSpPr/>
          <p:nvPr/>
        </p:nvSpPr>
        <p:spPr>
          <a:xfrm>
            <a:off x="5192429" y="2742765"/>
            <a:ext cx="3309586" cy="330958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529268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1154</TotalTime>
  <Words>722</Words>
  <Application>Microsoft Macintosh PowerPoint</Application>
  <PresentationFormat>Widescreen</PresentationFormat>
  <Paragraphs>29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300</cp:revision>
  <dcterms:created xsi:type="dcterms:W3CDTF">2022-06-06T09:28:42Z</dcterms:created>
  <dcterms:modified xsi:type="dcterms:W3CDTF">2022-10-05T12:10:38Z</dcterms:modified>
</cp:coreProperties>
</file>