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9" r:id="rId2"/>
    <p:sldId id="266" r:id="rId3"/>
    <p:sldId id="267" r:id="rId4"/>
    <p:sldId id="268" r:id="rId5"/>
    <p:sldId id="269" r:id="rId6"/>
    <p:sldId id="270" r:id="rId7"/>
    <p:sldId id="271" r:id="rId8"/>
    <p:sldId id="272" r:id="rId9"/>
    <p:sldId id="273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71" userDrawn="1">
          <p15:clr>
            <a:srgbClr val="A4A3A4"/>
          </p15:clr>
        </p15:guide>
        <p15:guide id="2" pos="43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9D8F"/>
    <a:srgbClr val="37C9B8"/>
    <a:srgbClr val="066C81"/>
    <a:srgbClr val="1E7066"/>
    <a:srgbClr val="245866"/>
    <a:srgbClr val="34C2B1"/>
    <a:srgbClr val="35C5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96"/>
    <p:restoredTop sz="94674"/>
  </p:normalViewPr>
  <p:slideViewPr>
    <p:cSldViewPr snapToGrid="0" snapToObjects="1">
      <p:cViewPr varScale="1">
        <p:scale>
          <a:sx n="104" d="100"/>
          <a:sy n="104" d="100"/>
        </p:scale>
        <p:origin x="240" y="624"/>
      </p:cViewPr>
      <p:guideLst>
        <p:guide orient="horz" pos="1071"/>
        <p:guide pos="43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05/10/22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49848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05/10/22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29923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05/10/22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826703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e 6">
            <a:extLst>
              <a:ext uri="{FF2B5EF4-FFF2-40B4-BE49-F238E27FC236}">
                <a16:creationId xmlns:a16="http://schemas.microsoft.com/office/drawing/2014/main" id="{327B23C6-A946-0A3E-E6FF-6A91E1D0A218}"/>
              </a:ext>
            </a:extLst>
          </p:cNvPr>
          <p:cNvSpPr/>
          <p:nvPr userDrawn="1"/>
        </p:nvSpPr>
        <p:spPr>
          <a:xfrm>
            <a:off x="421240" y="5050232"/>
            <a:ext cx="143839" cy="143839"/>
          </a:xfrm>
          <a:prstGeom prst="ellipse">
            <a:avLst/>
          </a:prstGeom>
          <a:solidFill>
            <a:srgbClr val="1E7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8" name="Ovale 7">
            <a:extLst>
              <a:ext uri="{FF2B5EF4-FFF2-40B4-BE49-F238E27FC236}">
                <a16:creationId xmlns:a16="http://schemas.microsoft.com/office/drawing/2014/main" id="{2D25A8B8-E96D-657B-C180-D278EC96EC1F}"/>
              </a:ext>
            </a:extLst>
          </p:cNvPr>
          <p:cNvSpPr/>
          <p:nvPr userDrawn="1"/>
        </p:nvSpPr>
        <p:spPr>
          <a:xfrm>
            <a:off x="421240" y="5438776"/>
            <a:ext cx="143839" cy="143839"/>
          </a:xfrm>
          <a:prstGeom prst="ellipse">
            <a:avLst/>
          </a:prstGeom>
          <a:solidFill>
            <a:srgbClr val="37C9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9" name="Ovale 8">
            <a:extLst>
              <a:ext uri="{FF2B5EF4-FFF2-40B4-BE49-F238E27FC236}">
                <a16:creationId xmlns:a16="http://schemas.microsoft.com/office/drawing/2014/main" id="{8C45C134-5859-14E0-706D-39B332D4CF2D}"/>
              </a:ext>
            </a:extLst>
          </p:cNvPr>
          <p:cNvSpPr/>
          <p:nvPr userDrawn="1"/>
        </p:nvSpPr>
        <p:spPr>
          <a:xfrm>
            <a:off x="421240" y="5827320"/>
            <a:ext cx="143839" cy="14383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0" name="Ovale 9">
            <a:extLst>
              <a:ext uri="{FF2B5EF4-FFF2-40B4-BE49-F238E27FC236}">
                <a16:creationId xmlns:a16="http://schemas.microsoft.com/office/drawing/2014/main" id="{051EB746-B54D-3CFE-4914-856B67140ACC}"/>
              </a:ext>
            </a:extLst>
          </p:cNvPr>
          <p:cNvSpPr/>
          <p:nvPr userDrawn="1"/>
        </p:nvSpPr>
        <p:spPr>
          <a:xfrm>
            <a:off x="421240" y="6215864"/>
            <a:ext cx="143839" cy="143839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cxnSp>
        <p:nvCxnSpPr>
          <p:cNvPr id="11" name="Connettore 1 10">
            <a:extLst>
              <a:ext uri="{FF2B5EF4-FFF2-40B4-BE49-F238E27FC236}">
                <a16:creationId xmlns:a16="http://schemas.microsoft.com/office/drawing/2014/main" id="{43B37B31-6DAF-1036-4F4E-BB391D3A56DF}"/>
              </a:ext>
            </a:extLst>
          </p:cNvPr>
          <p:cNvCxnSpPr>
            <a:cxnSpLocks/>
          </p:cNvCxnSpPr>
          <p:nvPr userDrawn="1"/>
        </p:nvCxnSpPr>
        <p:spPr>
          <a:xfrm>
            <a:off x="421240" y="432347"/>
            <a:ext cx="730159" cy="0"/>
          </a:xfrm>
          <a:prstGeom prst="line">
            <a:avLst/>
          </a:prstGeom>
          <a:ln w="57150">
            <a:solidFill>
              <a:srgbClr val="2A9D8F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5475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05/10/22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26572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05/10/22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979018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05/10/22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47064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05/10/22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105794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05/10/22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10355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05/10/22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031773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05/10/22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08537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CAD1ED98-855F-1F7F-49BA-1052AD00ED8A}"/>
              </a:ext>
            </a:extLst>
          </p:cNvPr>
          <p:cNvSpPr/>
          <p:nvPr userDrawn="1"/>
        </p:nvSpPr>
        <p:spPr>
          <a:xfrm>
            <a:off x="11165836" y="1"/>
            <a:ext cx="730158" cy="5582608"/>
          </a:xfrm>
          <a:prstGeom prst="rect">
            <a:avLst/>
          </a:prstGeom>
          <a:solidFill>
            <a:srgbClr val="2A9D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it-IT"/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176AB7E2-84ED-3CE4-4E28-E5507D7A0503}"/>
              </a:ext>
            </a:extLst>
          </p:cNvPr>
          <p:cNvSpPr/>
          <p:nvPr userDrawn="1"/>
        </p:nvSpPr>
        <p:spPr>
          <a:xfrm>
            <a:off x="11165836" y="6493267"/>
            <a:ext cx="730158" cy="364733"/>
          </a:xfrm>
          <a:prstGeom prst="rect">
            <a:avLst/>
          </a:prstGeom>
          <a:solidFill>
            <a:srgbClr val="2A9D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D85122F5-D459-227B-013A-D75721E6955D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1165836" y="5654137"/>
            <a:ext cx="730158" cy="767602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86E116ED-863B-A648-985D-765490E54684}"/>
              </a:ext>
            </a:extLst>
          </p:cNvPr>
          <p:cNvSpPr txBox="1"/>
          <p:nvPr userDrawn="1"/>
        </p:nvSpPr>
        <p:spPr>
          <a:xfrm>
            <a:off x="3048828" y="6456660"/>
            <a:ext cx="6097656" cy="26161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/>
            <a:r>
              <a:rPr lang="it-IT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© 2022 S. Lattes &amp; C. Editori </a:t>
            </a:r>
            <a:r>
              <a:rPr lang="it-IT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SpA</a:t>
            </a:r>
            <a:r>
              <a:rPr lang="it-IT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Torino</a:t>
            </a:r>
          </a:p>
        </p:txBody>
      </p:sp>
    </p:spTree>
    <p:extLst>
      <p:ext uri="{BB962C8B-B14F-4D97-AF65-F5344CB8AC3E}">
        <p14:creationId xmlns:p14="http://schemas.microsoft.com/office/powerpoint/2010/main" val="2696729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68D6D6B4-0854-36CE-C11C-F2644731FA7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5082"/>
            <a:ext cx="12192000" cy="6858001"/>
          </a:xfrm>
          <a:prstGeom prst="rect">
            <a:avLst/>
          </a:prstGeom>
        </p:spPr>
      </p:pic>
      <p:sp>
        <p:nvSpPr>
          <p:cNvPr id="7" name="Parallelogramma 6">
            <a:extLst>
              <a:ext uri="{FF2B5EF4-FFF2-40B4-BE49-F238E27FC236}">
                <a16:creationId xmlns:a16="http://schemas.microsoft.com/office/drawing/2014/main" id="{A588EAA7-DA29-F707-EE53-0345215C4DF4}"/>
              </a:ext>
            </a:extLst>
          </p:cNvPr>
          <p:cNvSpPr/>
          <p:nvPr/>
        </p:nvSpPr>
        <p:spPr>
          <a:xfrm flipH="1">
            <a:off x="1766869" y="-5081"/>
            <a:ext cx="8658262" cy="6858000"/>
          </a:xfrm>
          <a:prstGeom prst="parallelogram">
            <a:avLst/>
          </a:prstGeom>
          <a:solidFill>
            <a:srgbClr val="2A9D8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5" name="Parallelogramma 4">
            <a:extLst>
              <a:ext uri="{FF2B5EF4-FFF2-40B4-BE49-F238E27FC236}">
                <a16:creationId xmlns:a16="http://schemas.microsoft.com/office/drawing/2014/main" id="{B5D00AFE-F2F3-5A63-CA6B-0FDA989F03D8}"/>
              </a:ext>
            </a:extLst>
          </p:cNvPr>
          <p:cNvSpPr/>
          <p:nvPr/>
        </p:nvSpPr>
        <p:spPr>
          <a:xfrm>
            <a:off x="1766869" y="-5080"/>
            <a:ext cx="8658262" cy="6858000"/>
          </a:xfrm>
          <a:prstGeom prst="parallelogram">
            <a:avLst/>
          </a:prstGeom>
          <a:solidFill>
            <a:srgbClr val="2A9D8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BE69A924-1182-8218-0AF8-DB127F9EE234}"/>
              </a:ext>
            </a:extLst>
          </p:cNvPr>
          <p:cNvSpPr txBox="1"/>
          <p:nvPr/>
        </p:nvSpPr>
        <p:spPr>
          <a:xfrm>
            <a:off x="1005017" y="432486"/>
            <a:ext cx="10181967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5500" b="1" dirty="0">
                <a:solidFill>
                  <a:schemeClr val="bg1"/>
                </a:solidFill>
              </a:rPr>
              <a:t>Area 6 </a:t>
            </a:r>
            <a:br>
              <a:rPr lang="it-IT" sz="7000" b="1" dirty="0">
                <a:solidFill>
                  <a:schemeClr val="bg1"/>
                </a:solidFill>
              </a:rPr>
            </a:br>
            <a:r>
              <a:rPr lang="it-IT" sz="7000" b="1" dirty="0">
                <a:solidFill>
                  <a:schemeClr val="bg1"/>
                </a:solidFill>
              </a:rPr>
              <a:t>LE MACCHINE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4DBB6A40-B0D6-BC8A-785A-625F2B26D554}"/>
              </a:ext>
            </a:extLst>
          </p:cNvPr>
          <p:cNvSpPr txBox="1"/>
          <p:nvPr/>
        </p:nvSpPr>
        <p:spPr>
          <a:xfrm>
            <a:off x="1005017" y="4308533"/>
            <a:ext cx="10181967" cy="147732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it-IT" sz="45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254000">
                    <a:schemeClr val="bg1">
                      <a:alpha val="30000"/>
                    </a:schemeClr>
                  </a:glow>
                </a:effectLst>
              </a:rPr>
              <a:t>Unità 3 ∙ </a:t>
            </a:r>
            <a:r>
              <a:rPr lang="it-IT" sz="45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254000">
                    <a:schemeClr val="bg1">
                      <a:alpha val="30000"/>
                    </a:schemeClr>
                  </a:glow>
                </a:effectLst>
              </a:rPr>
              <a:t>GLI ORGANI </a:t>
            </a:r>
            <a:br>
              <a:rPr lang="it-IT" sz="45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254000">
                    <a:schemeClr val="bg1">
                      <a:alpha val="30000"/>
                    </a:schemeClr>
                  </a:glow>
                </a:effectLst>
              </a:rPr>
            </a:br>
            <a:r>
              <a:rPr lang="it-IT" sz="45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254000">
                    <a:schemeClr val="bg1">
                      <a:alpha val="30000"/>
                    </a:schemeClr>
                  </a:glow>
                </a:effectLst>
              </a:rPr>
              <a:t>DI TRASMISSIONE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16E2EA4F-F884-29FF-DE83-F04E125FCF4E}"/>
              </a:ext>
            </a:extLst>
          </p:cNvPr>
          <p:cNvSpPr txBox="1"/>
          <p:nvPr/>
        </p:nvSpPr>
        <p:spPr>
          <a:xfrm>
            <a:off x="3047172" y="6456660"/>
            <a:ext cx="6097656" cy="26161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/>
            <a:r>
              <a:rPr lang="it-IT" sz="11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© 2022 S. Lattes &amp; C. Editori </a:t>
            </a:r>
            <a:r>
              <a:rPr lang="it-IT" sz="1100" dirty="0" err="1">
                <a:solidFill>
                  <a:schemeClr val="tx1">
                    <a:lumMod val="50000"/>
                    <a:lumOff val="50000"/>
                  </a:schemeClr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SpA</a:t>
            </a:r>
            <a:r>
              <a:rPr lang="it-IT" sz="11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 Torino</a:t>
            </a:r>
          </a:p>
        </p:txBody>
      </p:sp>
    </p:spTree>
    <p:extLst>
      <p:ext uri="{BB962C8B-B14F-4D97-AF65-F5344CB8AC3E}">
        <p14:creationId xmlns:p14="http://schemas.microsoft.com/office/powerpoint/2010/main" val="23907361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A930D91D-8E61-272B-7D21-C8BE1CC0C032}"/>
              </a:ext>
            </a:extLst>
          </p:cNvPr>
          <p:cNvSpPr txBox="1"/>
          <p:nvPr/>
        </p:nvSpPr>
        <p:spPr>
          <a:xfrm>
            <a:off x="1151399" y="676695"/>
            <a:ext cx="10016610" cy="75265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5000"/>
              </a:lnSpc>
            </a:pPr>
            <a:r>
              <a:rPr lang="it-IT" sz="5000" b="1" dirty="0"/>
              <a:t>Quali sono i vari tipi di trasmissione?</a:t>
            </a:r>
            <a:endParaRPr lang="it-IT" sz="5000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3E15D696-4990-9094-741B-4B8503FEADBA}"/>
              </a:ext>
            </a:extLst>
          </p:cNvPr>
          <p:cNvSpPr txBox="1"/>
          <p:nvPr/>
        </p:nvSpPr>
        <p:spPr>
          <a:xfrm>
            <a:off x="1151400" y="1429346"/>
            <a:ext cx="6646673" cy="1622079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Il movimento generato da un motore può essere trasmesso o trasformato attraverso particolari meccanismi, detti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organi di trasmissione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 L’organo che trasmette il moto prende </a:t>
            </a:r>
            <a:b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il nome di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albero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motore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mentre quello che lo </a:t>
            </a:r>
            <a:b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riceve viene detto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albero condotto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  </a:t>
            </a:r>
            <a:b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La trasmissione del moto può essere fatta: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Rettangolo 14">
            <a:extLst>
              <a:ext uri="{FF2B5EF4-FFF2-40B4-BE49-F238E27FC236}">
                <a16:creationId xmlns:a16="http://schemas.microsoft.com/office/drawing/2014/main" id="{11D8D02F-B648-0261-8EB5-4FAC4351392A}"/>
              </a:ext>
            </a:extLst>
          </p:cNvPr>
          <p:cNvSpPr/>
          <p:nvPr/>
        </p:nvSpPr>
        <p:spPr>
          <a:xfrm>
            <a:off x="4752622" y="6456660"/>
            <a:ext cx="2686756" cy="266400"/>
          </a:xfrm>
          <a:prstGeom prst="rect">
            <a:avLst/>
          </a:prstGeom>
          <a:solidFill>
            <a:schemeClr val="bg1">
              <a:alpha val="80000"/>
            </a:schemeClr>
          </a:solidFill>
          <a:ln w="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C8B0042D-59AE-73C1-0FBB-9DB041A966B4}"/>
              </a:ext>
            </a:extLst>
          </p:cNvPr>
          <p:cNvSpPr txBox="1"/>
          <p:nvPr/>
        </p:nvSpPr>
        <p:spPr>
          <a:xfrm>
            <a:off x="3047172" y="6456660"/>
            <a:ext cx="6097656" cy="26161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/>
            <a:r>
              <a:rPr lang="it-IT" sz="11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© 2022 S. Lattes &amp; C. Editori </a:t>
            </a:r>
            <a:r>
              <a:rPr lang="it-IT" sz="110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SpA</a:t>
            </a:r>
            <a:r>
              <a:rPr lang="it-IT" sz="11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 Torino</a:t>
            </a:r>
          </a:p>
        </p:txBody>
      </p:sp>
      <p:sp>
        <p:nvSpPr>
          <p:cNvPr id="2" name="Rettangolo con angoli arrotondati 1">
            <a:extLst>
              <a:ext uri="{FF2B5EF4-FFF2-40B4-BE49-F238E27FC236}">
                <a16:creationId xmlns:a16="http://schemas.microsoft.com/office/drawing/2014/main" id="{C9A6FCCF-2975-1C38-FBF6-E988F45BEC7F}"/>
              </a:ext>
            </a:extLst>
          </p:cNvPr>
          <p:cNvSpPr/>
          <p:nvPr/>
        </p:nvSpPr>
        <p:spPr>
          <a:xfrm>
            <a:off x="8124642" y="1496093"/>
            <a:ext cx="2607733" cy="770467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it-IT" sz="1800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albero motore</a:t>
            </a:r>
            <a:br>
              <a:rPr lang="it-IT" sz="1800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it-IT" sz="1800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(trasmette il moto) 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ttangolo con angoli arrotondati 3">
            <a:extLst>
              <a:ext uri="{FF2B5EF4-FFF2-40B4-BE49-F238E27FC236}">
                <a16:creationId xmlns:a16="http://schemas.microsoft.com/office/drawing/2014/main" id="{B98EBB4C-6DC8-7D38-0080-F37B16A43E4D}"/>
              </a:ext>
            </a:extLst>
          </p:cNvPr>
          <p:cNvSpPr/>
          <p:nvPr/>
        </p:nvSpPr>
        <p:spPr>
          <a:xfrm>
            <a:off x="8124641" y="2686916"/>
            <a:ext cx="2607733" cy="770467"/>
          </a:xfrm>
          <a:prstGeom prst="roundRect">
            <a:avLst/>
          </a:prstGeom>
          <a:solidFill>
            <a:srgbClr val="92D050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it-IT" sz="1800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albero condotto</a:t>
            </a:r>
            <a:br>
              <a:rPr lang="it-IT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it-IT" sz="1800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(riceve il moto) 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Connettore 2 5">
            <a:extLst>
              <a:ext uri="{FF2B5EF4-FFF2-40B4-BE49-F238E27FC236}">
                <a16:creationId xmlns:a16="http://schemas.microsoft.com/office/drawing/2014/main" id="{D7DED36A-D03F-5F66-AA1C-2F204383F6B7}"/>
              </a:ext>
            </a:extLst>
          </p:cNvPr>
          <p:cNvCxnSpPr>
            <a:cxnSpLocks/>
            <a:stCxn id="2" idx="2"/>
            <a:endCxn id="4" idx="0"/>
          </p:cNvCxnSpPr>
          <p:nvPr/>
        </p:nvCxnSpPr>
        <p:spPr>
          <a:xfrm flipH="1">
            <a:off x="9428508" y="2266560"/>
            <a:ext cx="1" cy="420356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0E4EA0A4-24AD-5EEE-0495-B4E84CCBAA12}"/>
              </a:ext>
            </a:extLst>
          </p:cNvPr>
          <p:cNvSpPr txBox="1"/>
          <p:nvPr/>
        </p:nvSpPr>
        <p:spPr>
          <a:xfrm>
            <a:off x="1151402" y="3429043"/>
            <a:ext cx="3204842" cy="1622079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285750" indent="-285750">
              <a:lnSpc>
                <a:spcPct val="115000"/>
              </a:lnSpc>
              <a:spcAft>
                <a:spcPts val="1000"/>
              </a:spcAft>
              <a:buClr>
                <a:srgbClr val="2A9D8F"/>
              </a:buClr>
              <a:buFont typeface="Arial" panose="020B0604020202020204" pitchFamily="34" charset="0"/>
              <a:buChar char="•"/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con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contatto diretto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per mezzo di ruote di frizione </a:t>
            </a:r>
            <a:b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 ruote dentate;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Clr>
                <a:srgbClr val="2A9D8F"/>
              </a:buClr>
              <a:buFont typeface="Arial" panose="020B0604020202020204" pitchFamily="34" charset="0"/>
              <a:buChar char="•"/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attraverso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organi flessibili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come cinghie e catene;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Clr>
                <a:srgbClr val="2A9D8F"/>
              </a:buClr>
              <a:buFont typeface="Arial" panose="020B0604020202020204" pitchFamily="34" charset="0"/>
              <a:buChar char="•"/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mediante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organi rigidi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come </a:t>
            </a:r>
            <a:b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il meccanismo di biella-manovella e le camme.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Rettangolo con angoli arrotondati 20">
            <a:extLst>
              <a:ext uri="{FF2B5EF4-FFF2-40B4-BE49-F238E27FC236}">
                <a16:creationId xmlns:a16="http://schemas.microsoft.com/office/drawing/2014/main" id="{B432766C-AE91-9706-D76C-ED77F5282BA0}"/>
              </a:ext>
            </a:extLst>
          </p:cNvPr>
          <p:cNvSpPr/>
          <p:nvPr/>
        </p:nvSpPr>
        <p:spPr>
          <a:xfrm>
            <a:off x="5008999" y="4665889"/>
            <a:ext cx="1922470" cy="770467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it-IT" sz="1800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trasmissione </a:t>
            </a:r>
            <a:br>
              <a:rPr lang="it-IT" sz="1800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it-IT" sz="1800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del moto 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Rettangolo con angoli arrotondati 22">
            <a:extLst>
              <a:ext uri="{FF2B5EF4-FFF2-40B4-BE49-F238E27FC236}">
                <a16:creationId xmlns:a16="http://schemas.microsoft.com/office/drawing/2014/main" id="{6958322E-94CF-BD5E-C335-5A28BD646384}"/>
              </a:ext>
            </a:extLst>
          </p:cNvPr>
          <p:cNvSpPr/>
          <p:nvPr/>
        </p:nvSpPr>
        <p:spPr>
          <a:xfrm>
            <a:off x="8389709" y="3831565"/>
            <a:ext cx="2077596" cy="508889"/>
          </a:xfrm>
          <a:prstGeom prst="roundRect">
            <a:avLst/>
          </a:prstGeom>
          <a:solidFill>
            <a:srgbClr val="92D050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it-IT" sz="1800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contatto diretto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Rettangolo con angoli arrotondati 23">
            <a:extLst>
              <a:ext uri="{FF2B5EF4-FFF2-40B4-BE49-F238E27FC236}">
                <a16:creationId xmlns:a16="http://schemas.microsoft.com/office/drawing/2014/main" id="{F2D5C81C-3614-6E7A-E518-2EA222121C12}"/>
              </a:ext>
            </a:extLst>
          </p:cNvPr>
          <p:cNvSpPr/>
          <p:nvPr/>
        </p:nvSpPr>
        <p:spPr>
          <a:xfrm>
            <a:off x="8389709" y="4796679"/>
            <a:ext cx="2077596" cy="508889"/>
          </a:xfrm>
          <a:prstGeom prst="roundRect">
            <a:avLst/>
          </a:prstGeom>
          <a:solidFill>
            <a:srgbClr val="92D050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it-IT" sz="1800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organi flessibili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Rettangolo con angoli arrotondati 24">
            <a:extLst>
              <a:ext uri="{FF2B5EF4-FFF2-40B4-BE49-F238E27FC236}">
                <a16:creationId xmlns:a16="http://schemas.microsoft.com/office/drawing/2014/main" id="{6E105B33-FE8A-4818-4EC4-AD06025EAF4B}"/>
              </a:ext>
            </a:extLst>
          </p:cNvPr>
          <p:cNvSpPr/>
          <p:nvPr/>
        </p:nvSpPr>
        <p:spPr>
          <a:xfrm>
            <a:off x="8389709" y="5761792"/>
            <a:ext cx="2077596" cy="508889"/>
          </a:xfrm>
          <a:prstGeom prst="roundRect">
            <a:avLst/>
          </a:prstGeom>
          <a:solidFill>
            <a:srgbClr val="92D050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it-IT" sz="1800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organi rigidi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7" name="Connettore 4 26">
            <a:extLst>
              <a:ext uri="{FF2B5EF4-FFF2-40B4-BE49-F238E27FC236}">
                <a16:creationId xmlns:a16="http://schemas.microsoft.com/office/drawing/2014/main" id="{5DAFC462-1012-2193-F209-489B1B6BDD91}"/>
              </a:ext>
            </a:extLst>
          </p:cNvPr>
          <p:cNvCxnSpPr>
            <a:stCxn id="21" idx="3"/>
            <a:endCxn id="23" idx="1"/>
          </p:cNvCxnSpPr>
          <p:nvPr/>
        </p:nvCxnSpPr>
        <p:spPr>
          <a:xfrm flipV="1">
            <a:off x="6931469" y="4086010"/>
            <a:ext cx="1458240" cy="965113"/>
          </a:xfrm>
          <a:prstGeom prst="bentConnector3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ttore 4 28">
            <a:extLst>
              <a:ext uri="{FF2B5EF4-FFF2-40B4-BE49-F238E27FC236}">
                <a16:creationId xmlns:a16="http://schemas.microsoft.com/office/drawing/2014/main" id="{C8A56927-81ED-1666-DC74-3534F15EDF95}"/>
              </a:ext>
            </a:extLst>
          </p:cNvPr>
          <p:cNvCxnSpPr>
            <a:stCxn id="21" idx="3"/>
            <a:endCxn id="25" idx="1"/>
          </p:cNvCxnSpPr>
          <p:nvPr/>
        </p:nvCxnSpPr>
        <p:spPr>
          <a:xfrm>
            <a:off x="6931469" y="5051123"/>
            <a:ext cx="1458240" cy="965114"/>
          </a:xfrm>
          <a:prstGeom prst="bentConnector3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ttore 2 30">
            <a:extLst>
              <a:ext uri="{FF2B5EF4-FFF2-40B4-BE49-F238E27FC236}">
                <a16:creationId xmlns:a16="http://schemas.microsoft.com/office/drawing/2014/main" id="{65CBE7FE-057D-7537-9ACB-EC8258C849A1}"/>
              </a:ext>
            </a:extLst>
          </p:cNvPr>
          <p:cNvCxnSpPr>
            <a:stCxn id="21" idx="3"/>
            <a:endCxn id="24" idx="1"/>
          </p:cNvCxnSpPr>
          <p:nvPr/>
        </p:nvCxnSpPr>
        <p:spPr>
          <a:xfrm>
            <a:off x="6931469" y="5051123"/>
            <a:ext cx="1458240" cy="1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Ovale 31">
            <a:extLst>
              <a:ext uri="{FF2B5EF4-FFF2-40B4-BE49-F238E27FC236}">
                <a16:creationId xmlns:a16="http://schemas.microsoft.com/office/drawing/2014/main" id="{DADDC50F-D43D-F16E-A1F6-ADCFDDC87B7A}"/>
              </a:ext>
            </a:extLst>
          </p:cNvPr>
          <p:cNvSpPr/>
          <p:nvPr/>
        </p:nvSpPr>
        <p:spPr>
          <a:xfrm>
            <a:off x="5726336" y="2266253"/>
            <a:ext cx="2497457" cy="2497457"/>
          </a:xfrm>
          <a:prstGeom prst="ellipse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758952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4809436F-AB9A-4028-244D-7EA05FB4D879}"/>
              </a:ext>
            </a:extLst>
          </p:cNvPr>
          <p:cNvSpPr txBox="1"/>
          <p:nvPr/>
        </p:nvSpPr>
        <p:spPr>
          <a:xfrm>
            <a:off x="1151399" y="676695"/>
            <a:ext cx="10016610" cy="75265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5000"/>
              </a:lnSpc>
            </a:pPr>
            <a:r>
              <a:rPr lang="it-IT" sz="5000" b="1" dirty="0"/>
              <a:t>Come avviene la trasmissione </a:t>
            </a:r>
            <a:br>
              <a:rPr lang="it-IT" sz="5000" b="1" dirty="0"/>
            </a:br>
            <a:r>
              <a:rPr lang="it-IT" sz="5000" b="1" dirty="0"/>
              <a:t>per contatto diretto?</a:t>
            </a:r>
            <a:endParaRPr lang="it-IT" sz="5000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53D577D4-4527-7F20-84CD-CC568C754DCB}"/>
              </a:ext>
            </a:extLst>
          </p:cNvPr>
          <p:cNvSpPr txBox="1"/>
          <p:nvPr/>
        </p:nvSpPr>
        <p:spPr>
          <a:xfrm>
            <a:off x="1151401" y="2022472"/>
            <a:ext cx="6460362" cy="1944048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La trasmissione per contatto diretto può avvenire attraverso </a:t>
            </a:r>
            <a:r>
              <a:rPr lang="it-IT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ruote di frizione</a:t>
            </a:r>
            <a:r>
              <a:rPr lang="it-IT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e </a:t>
            </a:r>
            <a:r>
              <a:rPr lang="it-IT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ruote dentate</a:t>
            </a:r>
            <a:r>
              <a:rPr lang="it-IT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 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Le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ruote di frizione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trasmettono il moto rotatorio tra un albero motore e un albero condotto sfruttando l’aderenza che si verifica tra le loro periferie. La ruota che riceve direttamente il movimento dal motore viene detta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ruota conduttrice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quella che riceve il moto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ruota condotta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 Le due ruote girano in senso opposto. </a:t>
            </a:r>
          </a:p>
        </p:txBody>
      </p:sp>
      <p:sp>
        <p:nvSpPr>
          <p:cNvPr id="4" name="Rettangolo con angoli arrotondati 3">
            <a:extLst>
              <a:ext uri="{FF2B5EF4-FFF2-40B4-BE49-F238E27FC236}">
                <a16:creationId xmlns:a16="http://schemas.microsoft.com/office/drawing/2014/main" id="{4A87FCC7-D5D8-3B10-2940-126B53DF5B21}"/>
              </a:ext>
            </a:extLst>
          </p:cNvPr>
          <p:cNvSpPr/>
          <p:nvPr/>
        </p:nvSpPr>
        <p:spPr>
          <a:xfrm>
            <a:off x="1151399" y="4949089"/>
            <a:ext cx="2545492" cy="1071495"/>
          </a:xfrm>
          <a:prstGeom prst="roundRect">
            <a:avLst/>
          </a:prstGeom>
          <a:solidFill>
            <a:srgbClr val="92D050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it-IT" sz="1800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trasmissione per contatto diretto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ttangolo con angoli arrotondati 4">
            <a:extLst>
              <a:ext uri="{FF2B5EF4-FFF2-40B4-BE49-F238E27FC236}">
                <a16:creationId xmlns:a16="http://schemas.microsoft.com/office/drawing/2014/main" id="{BB4B2DD3-4F8C-EF05-4131-8ABF103509C3}"/>
              </a:ext>
            </a:extLst>
          </p:cNvPr>
          <p:cNvSpPr/>
          <p:nvPr/>
        </p:nvSpPr>
        <p:spPr>
          <a:xfrm>
            <a:off x="4823254" y="4642600"/>
            <a:ext cx="2545492" cy="778476"/>
          </a:xfrm>
          <a:prstGeom prst="roundRect">
            <a:avLst/>
          </a:prstGeom>
          <a:solidFill>
            <a:schemeClr val="accent4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it-IT" sz="1800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ruote di frizione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ttangolo con angoli arrotondati 5">
            <a:extLst>
              <a:ext uri="{FF2B5EF4-FFF2-40B4-BE49-F238E27FC236}">
                <a16:creationId xmlns:a16="http://schemas.microsoft.com/office/drawing/2014/main" id="{39D98563-E2FF-CD0B-2257-1F39E4E9171A}"/>
              </a:ext>
            </a:extLst>
          </p:cNvPr>
          <p:cNvSpPr/>
          <p:nvPr/>
        </p:nvSpPr>
        <p:spPr>
          <a:xfrm>
            <a:off x="4823254" y="5548597"/>
            <a:ext cx="2545492" cy="778476"/>
          </a:xfrm>
          <a:prstGeom prst="roundRect">
            <a:avLst/>
          </a:prstGeom>
          <a:solidFill>
            <a:schemeClr val="accent4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it-IT" sz="1800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ruote dentate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Connettore 4 7">
            <a:extLst>
              <a:ext uri="{FF2B5EF4-FFF2-40B4-BE49-F238E27FC236}">
                <a16:creationId xmlns:a16="http://schemas.microsoft.com/office/drawing/2014/main" id="{98B7B234-C523-E1F7-2908-7BD7DC9B275B}"/>
              </a:ext>
            </a:extLst>
          </p:cNvPr>
          <p:cNvCxnSpPr>
            <a:stCxn id="4" idx="3"/>
            <a:endCxn id="5" idx="1"/>
          </p:cNvCxnSpPr>
          <p:nvPr/>
        </p:nvCxnSpPr>
        <p:spPr>
          <a:xfrm flipV="1">
            <a:off x="3696891" y="5031838"/>
            <a:ext cx="1126363" cy="452999"/>
          </a:xfrm>
          <a:prstGeom prst="bentConnector3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4 9">
            <a:extLst>
              <a:ext uri="{FF2B5EF4-FFF2-40B4-BE49-F238E27FC236}">
                <a16:creationId xmlns:a16="http://schemas.microsoft.com/office/drawing/2014/main" id="{AF83EF64-66FE-3E6A-B8F7-7ECB95F21918}"/>
              </a:ext>
            </a:extLst>
          </p:cNvPr>
          <p:cNvCxnSpPr>
            <a:stCxn id="4" idx="3"/>
            <a:endCxn id="6" idx="1"/>
          </p:cNvCxnSpPr>
          <p:nvPr/>
        </p:nvCxnSpPr>
        <p:spPr>
          <a:xfrm>
            <a:off x="3696891" y="5484837"/>
            <a:ext cx="1126363" cy="452998"/>
          </a:xfrm>
          <a:prstGeom prst="bentConnector3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Immagine 11">
            <a:extLst>
              <a:ext uri="{FF2B5EF4-FFF2-40B4-BE49-F238E27FC236}">
                <a16:creationId xmlns:a16="http://schemas.microsoft.com/office/drawing/2014/main" id="{D3CE8251-B9B6-1887-A93E-BC7557340DD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98925" y="1615322"/>
            <a:ext cx="2875021" cy="4909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893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BA55F499-D398-3C7D-4DE9-3CE030E84F73}"/>
              </a:ext>
            </a:extLst>
          </p:cNvPr>
          <p:cNvSpPr txBox="1"/>
          <p:nvPr/>
        </p:nvSpPr>
        <p:spPr>
          <a:xfrm>
            <a:off x="1151400" y="471212"/>
            <a:ext cx="8804258" cy="72517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5000"/>
              </a:lnSpc>
            </a:pPr>
            <a:r>
              <a:rPr lang="it-IT" sz="3000" b="1" dirty="0">
                <a:solidFill>
                  <a:schemeClr val="bg2">
                    <a:lumMod val="50000"/>
                  </a:schemeClr>
                </a:solidFill>
              </a:rPr>
              <a:t>Come avviene la trasmissione per contatto diretto?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0C8CA988-1A15-D2A1-CD58-55979EFE28D1}"/>
              </a:ext>
            </a:extLst>
          </p:cNvPr>
          <p:cNvSpPr txBox="1"/>
          <p:nvPr/>
        </p:nvSpPr>
        <p:spPr>
          <a:xfrm>
            <a:off x="1151399" y="1196384"/>
            <a:ext cx="8804258" cy="1666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La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relazione che lega la velocità della ruota conduttrice e quella della ruota condotta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è detta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rapporto di trasmissione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. Questo rapporto è comunemente indicato dalla lettera greca </a:t>
            </a:r>
            <a:r>
              <a:rPr lang="it-IT" sz="18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tau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, ed è pari al rapporto tra il numero di giri della ruota condotta e il numero di giri della ruota conduttrice oppure anche al rapporto tra il diametro della ruota conduttrice e il diametro della ruota condotta.</a:t>
            </a:r>
            <a:r>
              <a:rPr lang="it-IT" dirty="0">
                <a:effectLst/>
              </a:rPr>
              <a:t> 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11146B9C-03C2-0ED4-1055-3D44F4B64F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8484" y="3020703"/>
            <a:ext cx="2616200" cy="2933700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6CA6B444-F037-677A-78DA-862132D229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7387" y="3426750"/>
            <a:ext cx="2832100" cy="229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9367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611466BB-A845-710A-F3C8-F4564DE5DEAD}"/>
              </a:ext>
            </a:extLst>
          </p:cNvPr>
          <p:cNvSpPr txBox="1"/>
          <p:nvPr/>
        </p:nvSpPr>
        <p:spPr>
          <a:xfrm>
            <a:off x="1151400" y="471212"/>
            <a:ext cx="8804258" cy="72517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5000"/>
              </a:lnSpc>
            </a:pPr>
            <a:r>
              <a:rPr lang="it-IT" sz="3000" b="1" dirty="0">
                <a:solidFill>
                  <a:schemeClr val="bg2">
                    <a:lumMod val="50000"/>
                  </a:schemeClr>
                </a:solidFill>
              </a:rPr>
              <a:t>Come avviene la trasmissione per contatto diretto?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D50BA15B-39A0-6C4B-F67C-975B44685152}"/>
              </a:ext>
            </a:extLst>
          </p:cNvPr>
          <p:cNvSpPr txBox="1"/>
          <p:nvPr/>
        </p:nvSpPr>
        <p:spPr>
          <a:xfrm>
            <a:off x="1151399" y="1196384"/>
            <a:ext cx="8804258" cy="1666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Per trasmettere sforzi anche molto elevati, con la certezza di mantenere costante il rapporto di trasmissione e non avere slittamenti, si utilizzano le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ruote dentate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 Una coppia di ruote dentate forma un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ingranaggio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: due ruote ingranano tra loro solo se hanno lo stesso tipo di dentatura e lo stesso passo. Vi sono molti tipi di ruote dentate: fra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assi paralleli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fra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assi concorrenti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fra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assi sghembi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rocchetto e dentiera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vite senza fine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4A61AAAB-8025-7B65-7CF4-E79406A7B4D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3397" y="3146225"/>
            <a:ext cx="9639423" cy="3242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3063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4C2C9CA8-1F76-D5CB-B962-E95695B3731E}"/>
              </a:ext>
            </a:extLst>
          </p:cNvPr>
          <p:cNvSpPr txBox="1"/>
          <p:nvPr/>
        </p:nvSpPr>
        <p:spPr>
          <a:xfrm>
            <a:off x="1151399" y="676695"/>
            <a:ext cx="10016610" cy="75265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5000"/>
              </a:lnSpc>
            </a:pPr>
            <a:r>
              <a:rPr lang="it-IT" sz="5000" b="1" dirty="0"/>
              <a:t>Come avviene la trasmissione attraverso organi flessibili?</a:t>
            </a:r>
            <a:endParaRPr lang="it-IT" sz="5000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E587CF04-9681-22DD-5C03-87CA9F848CD9}"/>
              </a:ext>
            </a:extLst>
          </p:cNvPr>
          <p:cNvSpPr txBox="1"/>
          <p:nvPr/>
        </p:nvSpPr>
        <p:spPr>
          <a:xfrm>
            <a:off x="1151400" y="2022472"/>
            <a:ext cx="9500123" cy="1944048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La trasmissione attraverso organi flessibili può avvenire tramite </a:t>
            </a:r>
            <a:r>
              <a:rPr lang="it-IT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cinghie </a:t>
            </a:r>
            <a:r>
              <a:rPr lang="it-IT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 </a:t>
            </a:r>
            <a:r>
              <a:rPr lang="it-IT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catene</a:t>
            </a:r>
            <a:r>
              <a:rPr lang="it-IT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 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cinghie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servono a trasmettere il moto rotatorio tra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due alberi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che stanno ad una certa distanza tra loro. La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puleggia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conduttrice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trascina, per aderenza, la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cinghia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che, a sua volta, trascina la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ruota condotta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Le cinghie possono essere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piatte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 a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sezione trapezoidale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Anche le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catene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trasmettono il moto tra due alberi che stanno ad una certa distanza tra loro. </a:t>
            </a:r>
            <a:b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 avvolgono su apposite ruote dentate che devono avere lo stesso passo.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ttangolo con angoli arrotondati 3">
            <a:extLst>
              <a:ext uri="{FF2B5EF4-FFF2-40B4-BE49-F238E27FC236}">
                <a16:creationId xmlns:a16="http://schemas.microsoft.com/office/drawing/2014/main" id="{7EC93E37-015B-907C-DC50-1756A7D50511}"/>
              </a:ext>
            </a:extLst>
          </p:cNvPr>
          <p:cNvSpPr/>
          <p:nvPr/>
        </p:nvSpPr>
        <p:spPr>
          <a:xfrm>
            <a:off x="2424145" y="4803321"/>
            <a:ext cx="2545492" cy="1071495"/>
          </a:xfrm>
          <a:prstGeom prst="roundRect">
            <a:avLst/>
          </a:prstGeom>
          <a:solidFill>
            <a:srgbClr val="92D050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it-IT" sz="1800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trasmissione attraverso organi flessibili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ttangolo con angoli arrotondati 4">
            <a:extLst>
              <a:ext uri="{FF2B5EF4-FFF2-40B4-BE49-F238E27FC236}">
                <a16:creationId xmlns:a16="http://schemas.microsoft.com/office/drawing/2014/main" id="{EC7C90DB-1FBA-5EF9-1FB3-D5161A370994}"/>
              </a:ext>
            </a:extLst>
          </p:cNvPr>
          <p:cNvSpPr/>
          <p:nvPr/>
        </p:nvSpPr>
        <p:spPr>
          <a:xfrm>
            <a:off x="6096000" y="4496832"/>
            <a:ext cx="2545492" cy="778476"/>
          </a:xfrm>
          <a:prstGeom prst="roundRect">
            <a:avLst/>
          </a:prstGeom>
          <a:solidFill>
            <a:schemeClr val="accent4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it-IT" sz="1800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cinghie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ttangolo con angoli arrotondati 5">
            <a:extLst>
              <a:ext uri="{FF2B5EF4-FFF2-40B4-BE49-F238E27FC236}">
                <a16:creationId xmlns:a16="http://schemas.microsoft.com/office/drawing/2014/main" id="{288372B2-8702-8598-5972-A7B4403B0BD7}"/>
              </a:ext>
            </a:extLst>
          </p:cNvPr>
          <p:cNvSpPr/>
          <p:nvPr/>
        </p:nvSpPr>
        <p:spPr>
          <a:xfrm>
            <a:off x="6096000" y="5402829"/>
            <a:ext cx="2545492" cy="778476"/>
          </a:xfrm>
          <a:prstGeom prst="roundRect">
            <a:avLst/>
          </a:prstGeom>
          <a:solidFill>
            <a:schemeClr val="accent4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it-IT" sz="1800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catene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Connettore 4 6">
            <a:extLst>
              <a:ext uri="{FF2B5EF4-FFF2-40B4-BE49-F238E27FC236}">
                <a16:creationId xmlns:a16="http://schemas.microsoft.com/office/drawing/2014/main" id="{96588F8A-64B2-5E12-552D-2FE1FF32640F}"/>
              </a:ext>
            </a:extLst>
          </p:cNvPr>
          <p:cNvCxnSpPr>
            <a:stCxn id="4" idx="3"/>
            <a:endCxn id="5" idx="1"/>
          </p:cNvCxnSpPr>
          <p:nvPr/>
        </p:nvCxnSpPr>
        <p:spPr>
          <a:xfrm flipV="1">
            <a:off x="4969637" y="4886070"/>
            <a:ext cx="1126363" cy="452999"/>
          </a:xfrm>
          <a:prstGeom prst="bentConnector3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ttore 4 7">
            <a:extLst>
              <a:ext uri="{FF2B5EF4-FFF2-40B4-BE49-F238E27FC236}">
                <a16:creationId xmlns:a16="http://schemas.microsoft.com/office/drawing/2014/main" id="{E364D494-3608-793A-F836-DD40A55C6599}"/>
              </a:ext>
            </a:extLst>
          </p:cNvPr>
          <p:cNvCxnSpPr>
            <a:stCxn id="4" idx="3"/>
            <a:endCxn id="6" idx="1"/>
          </p:cNvCxnSpPr>
          <p:nvPr/>
        </p:nvCxnSpPr>
        <p:spPr>
          <a:xfrm>
            <a:off x="4969637" y="5339069"/>
            <a:ext cx="1126363" cy="452998"/>
          </a:xfrm>
          <a:prstGeom prst="bentConnector3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45201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D23BD105-AC18-8611-1CB2-0B6E624142A8}"/>
              </a:ext>
            </a:extLst>
          </p:cNvPr>
          <p:cNvSpPr txBox="1"/>
          <p:nvPr/>
        </p:nvSpPr>
        <p:spPr>
          <a:xfrm>
            <a:off x="1151400" y="471212"/>
            <a:ext cx="9660762" cy="72517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5000"/>
              </a:lnSpc>
            </a:pPr>
            <a:r>
              <a:rPr lang="it-IT" sz="3000" b="1" dirty="0">
                <a:solidFill>
                  <a:schemeClr val="bg2">
                    <a:lumMod val="50000"/>
                  </a:schemeClr>
                </a:solidFill>
              </a:rPr>
              <a:t>Come avviene la trasmissione attraverso organi flessibili?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38E6FAF9-8C7A-4103-F9C2-531AD34935B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4586" y="1196384"/>
            <a:ext cx="8699673" cy="2408904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072AFB8B-EF29-A7F3-B74F-E7B1459FB90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2855" y="3812800"/>
            <a:ext cx="7961404" cy="2573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01048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682D38CB-D3AE-1F81-0806-8B1D8A3E96B0}"/>
              </a:ext>
            </a:extLst>
          </p:cNvPr>
          <p:cNvSpPr txBox="1"/>
          <p:nvPr/>
        </p:nvSpPr>
        <p:spPr>
          <a:xfrm>
            <a:off x="1151399" y="676695"/>
            <a:ext cx="10016610" cy="75265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5000"/>
              </a:lnSpc>
            </a:pPr>
            <a:r>
              <a:rPr lang="it-IT" sz="5000" b="1" dirty="0"/>
              <a:t>Come avviene la trasmissione mediante organi rigidi?</a:t>
            </a:r>
            <a:endParaRPr lang="it-IT" sz="5000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30DF21C6-F8D7-733D-2E36-321F5F432666}"/>
              </a:ext>
            </a:extLst>
          </p:cNvPr>
          <p:cNvSpPr txBox="1"/>
          <p:nvPr/>
        </p:nvSpPr>
        <p:spPr>
          <a:xfrm>
            <a:off x="1151401" y="2022471"/>
            <a:ext cx="4470923" cy="1758697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it-IT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La trasmissione mediante organi rigidi può avvenire tramite il sistema </a:t>
            </a:r>
            <a:r>
              <a:rPr lang="it-IT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biella manovella </a:t>
            </a:r>
            <a:r>
              <a:rPr lang="it-IT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 la </a:t>
            </a:r>
            <a:r>
              <a:rPr lang="it-IT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camma</a:t>
            </a:r>
            <a:r>
              <a:rPr lang="it-IT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 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Il sistema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biella-manovella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consente di trasformare il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moto rettilineo alternativo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moto rotatorio continuo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 viceversa. 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Nel sistema biella-manovella di un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motore a scoppio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il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pistone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scorre nel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cilindro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ed è collegato attraverso lo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spinotto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alla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biella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, a sua volta collegata alla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manovella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, che si trova sull’albero motore. 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nche la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camma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trasforma il moto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rotatorio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in moto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rettilineo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. 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63D3FAEB-6BF2-5AF1-2099-EE4F7802270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2575" y="2128700"/>
            <a:ext cx="4747024" cy="3926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64628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16118398-A1BD-EC5B-A738-0E35370B259F}"/>
              </a:ext>
            </a:extLst>
          </p:cNvPr>
          <p:cNvSpPr txBox="1"/>
          <p:nvPr/>
        </p:nvSpPr>
        <p:spPr>
          <a:xfrm>
            <a:off x="1151400" y="471212"/>
            <a:ext cx="9660762" cy="72517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5000"/>
              </a:lnSpc>
            </a:pPr>
            <a:r>
              <a:rPr lang="it-IT" sz="3000" b="1" dirty="0">
                <a:solidFill>
                  <a:schemeClr val="bg2">
                    <a:lumMod val="50000"/>
                  </a:schemeClr>
                </a:solidFill>
              </a:rPr>
              <a:t>Come avviene la trasmissione mediante organi rigidi?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FC6EE0C1-5ED4-011C-1D04-6BBEBAC616F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4687" y="4112256"/>
            <a:ext cx="9229631" cy="2018473"/>
          </a:xfrm>
          <a:prstGeom prst="rect">
            <a:avLst/>
          </a:prstGeom>
        </p:spPr>
      </p:pic>
      <p:sp>
        <p:nvSpPr>
          <p:cNvPr id="7" name="Rettangolo con angoli arrotondati 6">
            <a:extLst>
              <a:ext uri="{FF2B5EF4-FFF2-40B4-BE49-F238E27FC236}">
                <a16:creationId xmlns:a16="http://schemas.microsoft.com/office/drawing/2014/main" id="{A79D1D60-FCFB-2944-6B64-161F24444731}"/>
              </a:ext>
            </a:extLst>
          </p:cNvPr>
          <p:cNvSpPr/>
          <p:nvPr/>
        </p:nvSpPr>
        <p:spPr>
          <a:xfrm>
            <a:off x="2337648" y="2440254"/>
            <a:ext cx="2545492" cy="1071495"/>
          </a:xfrm>
          <a:prstGeom prst="roundRect">
            <a:avLst/>
          </a:prstGeom>
          <a:solidFill>
            <a:srgbClr val="92D050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it-IT" sz="1800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trasmissione mediante organi rigidi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ttangolo con angoli arrotondati 7">
            <a:extLst>
              <a:ext uri="{FF2B5EF4-FFF2-40B4-BE49-F238E27FC236}">
                <a16:creationId xmlns:a16="http://schemas.microsoft.com/office/drawing/2014/main" id="{37B30C09-27CD-92CB-7797-9C3EDA890B15}"/>
              </a:ext>
            </a:extLst>
          </p:cNvPr>
          <p:cNvSpPr/>
          <p:nvPr/>
        </p:nvSpPr>
        <p:spPr>
          <a:xfrm>
            <a:off x="6009503" y="2133765"/>
            <a:ext cx="2545492" cy="778476"/>
          </a:xfrm>
          <a:prstGeom prst="roundRect">
            <a:avLst/>
          </a:prstGeom>
          <a:solidFill>
            <a:schemeClr val="accent4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it-IT" sz="1800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biella-manovella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ttangolo con angoli arrotondati 8">
            <a:extLst>
              <a:ext uri="{FF2B5EF4-FFF2-40B4-BE49-F238E27FC236}">
                <a16:creationId xmlns:a16="http://schemas.microsoft.com/office/drawing/2014/main" id="{2DD62025-48E1-72FD-CB2B-6735CCC71D2B}"/>
              </a:ext>
            </a:extLst>
          </p:cNvPr>
          <p:cNvSpPr/>
          <p:nvPr/>
        </p:nvSpPr>
        <p:spPr>
          <a:xfrm>
            <a:off x="6009503" y="3039762"/>
            <a:ext cx="2545492" cy="778476"/>
          </a:xfrm>
          <a:prstGeom prst="roundRect">
            <a:avLst/>
          </a:prstGeom>
          <a:solidFill>
            <a:schemeClr val="accent4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it-IT" sz="1800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camma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Connettore 4 9">
            <a:extLst>
              <a:ext uri="{FF2B5EF4-FFF2-40B4-BE49-F238E27FC236}">
                <a16:creationId xmlns:a16="http://schemas.microsoft.com/office/drawing/2014/main" id="{FD06543D-D5D5-390F-ADBD-5E967DEB932A}"/>
              </a:ext>
            </a:extLst>
          </p:cNvPr>
          <p:cNvCxnSpPr>
            <a:stCxn id="7" idx="3"/>
            <a:endCxn id="8" idx="1"/>
          </p:cNvCxnSpPr>
          <p:nvPr/>
        </p:nvCxnSpPr>
        <p:spPr>
          <a:xfrm flipV="1">
            <a:off x="4883140" y="2523003"/>
            <a:ext cx="1126363" cy="452999"/>
          </a:xfrm>
          <a:prstGeom prst="bentConnector3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4 10">
            <a:extLst>
              <a:ext uri="{FF2B5EF4-FFF2-40B4-BE49-F238E27FC236}">
                <a16:creationId xmlns:a16="http://schemas.microsoft.com/office/drawing/2014/main" id="{D136E95C-F507-40D9-5620-16AA8B90A374}"/>
              </a:ext>
            </a:extLst>
          </p:cNvPr>
          <p:cNvCxnSpPr>
            <a:stCxn id="7" idx="3"/>
            <a:endCxn id="9" idx="1"/>
          </p:cNvCxnSpPr>
          <p:nvPr/>
        </p:nvCxnSpPr>
        <p:spPr>
          <a:xfrm>
            <a:off x="4883140" y="2976002"/>
            <a:ext cx="1126363" cy="452998"/>
          </a:xfrm>
          <a:prstGeom prst="bentConnector3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A6184611-F883-9BDF-AD19-D144A3BC3AD8}"/>
              </a:ext>
            </a:extLst>
          </p:cNvPr>
          <p:cNvSpPr txBox="1"/>
          <p:nvPr/>
        </p:nvSpPr>
        <p:spPr>
          <a:xfrm>
            <a:off x="1151399" y="1196384"/>
            <a:ext cx="88042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Si tratta di un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profilo eccentrico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opportunamente studiato, montato su un albero a camme, capace di far spostare un’asta con un movimento rettilineo.</a:t>
            </a:r>
            <a:r>
              <a:rPr lang="it-IT" dirty="0">
                <a:effectLst/>
              </a:rPr>
              <a:t>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7123669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1240</TotalTime>
  <Words>660</Words>
  <Application>Microsoft Macintosh PowerPoint</Application>
  <PresentationFormat>Widescreen</PresentationFormat>
  <Paragraphs>41</Paragraphs>
  <Slides>9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Microsoft Office User</dc:creator>
  <cp:lastModifiedBy>Microsoft Office User</cp:lastModifiedBy>
  <cp:revision>319</cp:revision>
  <dcterms:created xsi:type="dcterms:W3CDTF">2022-06-06T09:28:42Z</dcterms:created>
  <dcterms:modified xsi:type="dcterms:W3CDTF">2022-10-05T13:51:12Z</dcterms:modified>
</cp:coreProperties>
</file>