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  <p:sldId id="266" r:id="rId3"/>
    <p:sldId id="267" r:id="rId4"/>
    <p:sldId id="268" r:id="rId5"/>
    <p:sldId id="269" r:id="rId6"/>
    <p:sldId id="27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 userDrawn="1">
          <p15:clr>
            <a:srgbClr val="A4A3A4"/>
          </p15:clr>
        </p15:guide>
        <p15:guide id="2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9D8F"/>
    <a:srgbClr val="37C9B8"/>
    <a:srgbClr val="066C81"/>
    <a:srgbClr val="1E7066"/>
    <a:srgbClr val="245866"/>
    <a:srgbClr val="34C2B1"/>
    <a:srgbClr val="35C5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6"/>
    <p:restoredTop sz="94674"/>
  </p:normalViewPr>
  <p:slideViewPr>
    <p:cSldViewPr snapToGrid="0" snapToObjects="1">
      <p:cViewPr varScale="1">
        <p:scale>
          <a:sx n="104" d="100"/>
          <a:sy n="104" d="100"/>
        </p:scale>
        <p:origin x="240" y="624"/>
      </p:cViewPr>
      <p:guideLst>
        <p:guide orient="horz" pos="1071"/>
        <p:guide pos="4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84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992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670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>
            <a:extLst>
              <a:ext uri="{FF2B5EF4-FFF2-40B4-BE49-F238E27FC236}">
                <a16:creationId xmlns:a16="http://schemas.microsoft.com/office/drawing/2014/main" id="{327B23C6-A946-0A3E-E6FF-6A91E1D0A218}"/>
              </a:ext>
            </a:extLst>
          </p:cNvPr>
          <p:cNvSpPr/>
          <p:nvPr userDrawn="1"/>
        </p:nvSpPr>
        <p:spPr>
          <a:xfrm>
            <a:off x="421240" y="5050232"/>
            <a:ext cx="143839" cy="143839"/>
          </a:xfrm>
          <a:prstGeom prst="ellipse">
            <a:avLst/>
          </a:prstGeom>
          <a:solidFill>
            <a:srgbClr val="1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2D25A8B8-E96D-657B-C180-D278EC96EC1F}"/>
              </a:ext>
            </a:extLst>
          </p:cNvPr>
          <p:cNvSpPr/>
          <p:nvPr userDrawn="1"/>
        </p:nvSpPr>
        <p:spPr>
          <a:xfrm>
            <a:off x="421240" y="5438776"/>
            <a:ext cx="143839" cy="143839"/>
          </a:xfrm>
          <a:prstGeom prst="ellipse">
            <a:avLst/>
          </a:prstGeom>
          <a:solidFill>
            <a:srgbClr val="37C9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8C45C134-5859-14E0-706D-39B332D4CF2D}"/>
              </a:ext>
            </a:extLst>
          </p:cNvPr>
          <p:cNvSpPr/>
          <p:nvPr userDrawn="1"/>
        </p:nvSpPr>
        <p:spPr>
          <a:xfrm>
            <a:off x="421240" y="5827320"/>
            <a:ext cx="143839" cy="14383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051EB746-B54D-3CFE-4914-856B67140ACC}"/>
              </a:ext>
            </a:extLst>
          </p:cNvPr>
          <p:cNvSpPr/>
          <p:nvPr userDrawn="1"/>
        </p:nvSpPr>
        <p:spPr>
          <a:xfrm>
            <a:off x="421240" y="6215864"/>
            <a:ext cx="143839" cy="14383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43B37B31-6DAF-1036-4F4E-BB391D3A56DF}"/>
              </a:ext>
            </a:extLst>
          </p:cNvPr>
          <p:cNvCxnSpPr>
            <a:cxnSpLocks/>
          </p:cNvCxnSpPr>
          <p:nvPr userDrawn="1"/>
        </p:nvCxnSpPr>
        <p:spPr>
          <a:xfrm>
            <a:off x="421240" y="432347"/>
            <a:ext cx="730159" cy="0"/>
          </a:xfrm>
          <a:prstGeom prst="line">
            <a:avLst/>
          </a:prstGeom>
          <a:ln w="57150">
            <a:solidFill>
              <a:srgbClr val="2A9D8F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47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657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7901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06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57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35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317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8537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CAD1ED98-855F-1F7F-49BA-1052AD00ED8A}"/>
              </a:ext>
            </a:extLst>
          </p:cNvPr>
          <p:cNvSpPr/>
          <p:nvPr userDrawn="1"/>
        </p:nvSpPr>
        <p:spPr>
          <a:xfrm>
            <a:off x="11165836" y="1"/>
            <a:ext cx="730158" cy="5582608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176AB7E2-84ED-3CE4-4E28-E5507D7A0503}"/>
              </a:ext>
            </a:extLst>
          </p:cNvPr>
          <p:cNvSpPr/>
          <p:nvPr userDrawn="1"/>
        </p:nvSpPr>
        <p:spPr>
          <a:xfrm>
            <a:off x="11165836" y="6493267"/>
            <a:ext cx="730158" cy="364733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85122F5-D459-227B-013A-D75721E6955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165836" y="5654137"/>
            <a:ext cx="730158" cy="767602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6E116ED-863B-A648-985D-765490E54684}"/>
              </a:ext>
            </a:extLst>
          </p:cNvPr>
          <p:cNvSpPr txBox="1"/>
          <p:nvPr userDrawn="1"/>
        </p:nvSpPr>
        <p:spPr>
          <a:xfrm>
            <a:off x="3048828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69672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CF9CADB8-D68C-2408-63FD-078947D3295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2919"/>
          </a:xfrm>
          <a:prstGeom prst="rect">
            <a:avLst/>
          </a:prstGeom>
        </p:spPr>
      </p:pic>
      <p:sp>
        <p:nvSpPr>
          <p:cNvPr id="7" name="Parallelogramma 6">
            <a:extLst>
              <a:ext uri="{FF2B5EF4-FFF2-40B4-BE49-F238E27FC236}">
                <a16:creationId xmlns:a16="http://schemas.microsoft.com/office/drawing/2014/main" id="{A588EAA7-DA29-F707-EE53-0345215C4DF4}"/>
              </a:ext>
            </a:extLst>
          </p:cNvPr>
          <p:cNvSpPr/>
          <p:nvPr/>
        </p:nvSpPr>
        <p:spPr>
          <a:xfrm flipH="1">
            <a:off x="1766869" y="-5081"/>
            <a:ext cx="8658262" cy="6858000"/>
          </a:xfrm>
          <a:prstGeom prst="parallelogram">
            <a:avLst/>
          </a:prstGeom>
          <a:solidFill>
            <a:srgbClr val="2A9D8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Parallelogramma 4">
            <a:extLst>
              <a:ext uri="{FF2B5EF4-FFF2-40B4-BE49-F238E27FC236}">
                <a16:creationId xmlns:a16="http://schemas.microsoft.com/office/drawing/2014/main" id="{B5D00AFE-F2F3-5A63-CA6B-0FDA989F03D8}"/>
              </a:ext>
            </a:extLst>
          </p:cNvPr>
          <p:cNvSpPr/>
          <p:nvPr/>
        </p:nvSpPr>
        <p:spPr>
          <a:xfrm>
            <a:off x="1766869" y="-5080"/>
            <a:ext cx="8658262" cy="6858000"/>
          </a:xfrm>
          <a:prstGeom prst="parallelogram">
            <a:avLst/>
          </a:prstGeom>
          <a:solidFill>
            <a:srgbClr val="2A9D8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E69A924-1182-8218-0AF8-DB127F9EE234}"/>
              </a:ext>
            </a:extLst>
          </p:cNvPr>
          <p:cNvSpPr txBox="1"/>
          <p:nvPr/>
        </p:nvSpPr>
        <p:spPr>
          <a:xfrm>
            <a:off x="1005017" y="432486"/>
            <a:ext cx="10181967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500" b="1" dirty="0">
                <a:solidFill>
                  <a:schemeClr val="bg1"/>
                </a:solidFill>
              </a:rPr>
              <a:t>Area 6 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LE MACCHINE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DBB6A40-B0D6-BC8A-785A-625F2B26D554}"/>
              </a:ext>
            </a:extLst>
          </p:cNvPr>
          <p:cNvSpPr txBox="1"/>
          <p:nvPr/>
        </p:nvSpPr>
        <p:spPr>
          <a:xfrm>
            <a:off x="1005017" y="4308533"/>
            <a:ext cx="10181967" cy="7848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it-IT" sz="4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Unità 4 ∙ </a:t>
            </a: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L’AUTOMAZIONE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6E2EA4F-F884-29FF-DE83-F04E125FCF4E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390736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30D91D-8E61-272B-7D21-C8BE1CC0C032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Quali sono gli impieghi dell’automazione?</a:t>
            </a:r>
            <a:endParaRPr lang="it-IT" sz="5000" dirty="0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11D8D02F-B648-0261-8EB5-4FAC4351392A}"/>
              </a:ext>
            </a:extLst>
          </p:cNvPr>
          <p:cNvSpPr/>
          <p:nvPr/>
        </p:nvSpPr>
        <p:spPr>
          <a:xfrm>
            <a:off x="4752622" y="6456660"/>
            <a:ext cx="2686756" cy="266400"/>
          </a:xfrm>
          <a:prstGeom prst="rect">
            <a:avLst/>
          </a:prstGeom>
          <a:solidFill>
            <a:schemeClr val="bg1">
              <a:alpha val="80000"/>
            </a:schemeClr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8B0042D-59AE-73C1-0FBB-9DB041A966B4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 Torino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6A9B1DB-0A0D-915F-B3AF-959920C2E368}"/>
              </a:ext>
            </a:extLst>
          </p:cNvPr>
          <p:cNvSpPr txBox="1"/>
          <p:nvPr/>
        </p:nvSpPr>
        <p:spPr>
          <a:xfrm>
            <a:off x="1151401" y="2022472"/>
            <a:ext cx="6287977" cy="1974176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automazione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rappresenta tutto ciò che è necessario per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far funzionare una macchina in modo automatico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cioè senza l’intervento umano. L’automazione oggi è presente in tutti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 settori e agevola molte attività quotidiane.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Grazie all’automazione è possibile svolgere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compiti ripetitivi, attività in ambienti pericolosi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 in condizioni ambientali estreme.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19E51239-BDB3-90DA-1D90-D320944BC2D7}"/>
              </a:ext>
            </a:extLst>
          </p:cNvPr>
          <p:cNvSpPr/>
          <p:nvPr/>
        </p:nvSpPr>
        <p:spPr>
          <a:xfrm>
            <a:off x="7748405" y="558656"/>
            <a:ext cx="3801926" cy="3801926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B214027B-562F-0446-232E-D63B0A596BA0}"/>
              </a:ext>
            </a:extLst>
          </p:cNvPr>
          <p:cNvSpPr/>
          <p:nvPr/>
        </p:nvSpPr>
        <p:spPr>
          <a:xfrm>
            <a:off x="5762370" y="2936087"/>
            <a:ext cx="3159209" cy="3159209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31751D8A-41E8-8BA9-95C8-3ADA906AC64E}"/>
              </a:ext>
            </a:extLst>
          </p:cNvPr>
          <p:cNvSpPr/>
          <p:nvPr/>
        </p:nvSpPr>
        <p:spPr>
          <a:xfrm>
            <a:off x="8112575" y="4074507"/>
            <a:ext cx="2696117" cy="2696117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589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C550D8DE-672B-555D-7D0C-417A837492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73378" flipH="1">
            <a:off x="7351899" y="3768039"/>
            <a:ext cx="3693583" cy="2461497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880D5AA3-464C-1302-3DA8-417D00BE8780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In che cosa consiste </a:t>
            </a:r>
            <a:br>
              <a:rPr lang="it-IT" sz="5000" b="1" dirty="0"/>
            </a:br>
            <a:r>
              <a:rPr lang="it-IT" sz="5000" b="1" dirty="0"/>
              <a:t>l’automazione negli edifici?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D6CA91A-BDA2-AD5B-5B96-00AAF74F3E1F}"/>
              </a:ext>
            </a:extLst>
          </p:cNvPr>
          <p:cNvSpPr txBox="1"/>
          <p:nvPr/>
        </p:nvSpPr>
        <p:spPr>
          <a:xfrm>
            <a:off x="1151401" y="2022472"/>
            <a:ext cx="4755129" cy="1974176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 sistemi automatici oggi presenti in molti edifici sono, ad esempio, gli impianti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riscaldamento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condizionamento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o gli impianti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antifurto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Questi sistemi sono spesso coordinati grazie alla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domotica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la scienza che studia l’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integrazione dei sistemi automatici domestici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 dei mezzi per realizzare la cosiddetta “smart home”, 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casa intelligente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Attraverso una centralina, comandata tramite smartphone o tablet, è possibile infatti regolare accensione e spegnimento di luci, elettrodomestici, sistemi antifurto e di telesoccorso, impianti di riscaldamento e condizionamento.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vale 3">
            <a:extLst>
              <a:ext uri="{FF2B5EF4-FFF2-40B4-BE49-F238E27FC236}">
                <a16:creationId xmlns:a16="http://schemas.microsoft.com/office/drawing/2014/main" id="{CC4B7583-156E-C38B-4992-EC158340DFA2}"/>
              </a:ext>
            </a:extLst>
          </p:cNvPr>
          <p:cNvSpPr/>
          <p:nvPr/>
        </p:nvSpPr>
        <p:spPr>
          <a:xfrm>
            <a:off x="8487997" y="934315"/>
            <a:ext cx="3062333" cy="3062333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Ovale 4">
            <a:extLst>
              <a:ext uri="{FF2B5EF4-FFF2-40B4-BE49-F238E27FC236}">
                <a16:creationId xmlns:a16="http://schemas.microsoft.com/office/drawing/2014/main" id="{AC4FBAA4-3F53-D5D1-5BBA-05B0CAE64419}"/>
              </a:ext>
            </a:extLst>
          </p:cNvPr>
          <p:cNvSpPr/>
          <p:nvPr/>
        </p:nvSpPr>
        <p:spPr>
          <a:xfrm>
            <a:off x="6687663" y="2283621"/>
            <a:ext cx="2196266" cy="2196266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85913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603631CE-6064-35DF-4618-83FA0435F9A9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In che cosa consiste </a:t>
            </a:r>
            <a:br>
              <a:rPr lang="it-IT" sz="5000" b="1" dirty="0"/>
            </a:br>
            <a:r>
              <a:rPr lang="it-IT" sz="5000" b="1" dirty="0"/>
              <a:t>l’automazione industriale?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28BE1EC-17AE-A569-B8E6-E822EFB04A6B}"/>
              </a:ext>
            </a:extLst>
          </p:cNvPr>
          <p:cNvSpPr txBox="1"/>
          <p:nvPr/>
        </p:nvSpPr>
        <p:spPr>
          <a:xfrm>
            <a:off x="1151401" y="2022471"/>
            <a:ext cx="6917561" cy="393348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Oggi quasi tutte le fabbriche hanno linee di montaggio automatizzate. L’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automazione industriale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può essere: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rigida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quando le macchine sono costruite per un solo scopo;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flessibile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quando le macchine sono capaci di svolgere lavori diversi;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programmabile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quando le macchine possono passare da un compito all’altro con la semplice sostituzione di un programma software.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Oggi l’automazione industriale fa largo uso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robot industriali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che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si servono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attuatori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di tipo elettrico, idraulico o pneumatico e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sensori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che misurano la posizione degli organi del robot in rapporto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 l’ambiente. Tra i principali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impieghi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dei robot industriali vi sono la saldatura, la verniciatura a spruzzo, il carico delle macchine di lavorazione.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vale 3">
            <a:extLst>
              <a:ext uri="{FF2B5EF4-FFF2-40B4-BE49-F238E27FC236}">
                <a16:creationId xmlns:a16="http://schemas.microsoft.com/office/drawing/2014/main" id="{33C31B27-72F9-5F4F-9A1A-C4F3DB06361D}"/>
              </a:ext>
            </a:extLst>
          </p:cNvPr>
          <p:cNvSpPr/>
          <p:nvPr/>
        </p:nvSpPr>
        <p:spPr>
          <a:xfrm>
            <a:off x="8487997" y="418051"/>
            <a:ext cx="3062333" cy="3062333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Ovale 4">
            <a:extLst>
              <a:ext uri="{FF2B5EF4-FFF2-40B4-BE49-F238E27FC236}">
                <a16:creationId xmlns:a16="http://schemas.microsoft.com/office/drawing/2014/main" id="{4B0636EA-8326-8916-1CAE-0DF9092572EC}"/>
              </a:ext>
            </a:extLst>
          </p:cNvPr>
          <p:cNvSpPr/>
          <p:nvPr/>
        </p:nvSpPr>
        <p:spPr>
          <a:xfrm>
            <a:off x="9508351" y="2891080"/>
            <a:ext cx="2397612" cy="2397612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7863AE95-B99F-95AE-78F4-5C68D7BBD1EC}"/>
              </a:ext>
            </a:extLst>
          </p:cNvPr>
          <p:cNvSpPr/>
          <p:nvPr/>
        </p:nvSpPr>
        <p:spPr>
          <a:xfrm>
            <a:off x="7900041" y="4073509"/>
            <a:ext cx="2196266" cy="2196266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94663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D6ACE9CF-398B-1834-289B-42058721F99A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cosa sono i robot con </a:t>
            </a:r>
            <a:br>
              <a:rPr lang="it-IT" sz="5000" b="1" dirty="0"/>
            </a:br>
            <a:r>
              <a:rPr lang="it-IT" sz="5000" b="1" dirty="0"/>
              <a:t>struttura antropomorfa?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0C98BFD-9BBB-EFC7-EBD4-34C5ED9F8317}"/>
              </a:ext>
            </a:extLst>
          </p:cNvPr>
          <p:cNvSpPr txBox="1"/>
          <p:nvPr/>
        </p:nvSpPr>
        <p:spPr>
          <a:xfrm>
            <a:off x="1151402" y="2022471"/>
            <a:ext cx="4643672" cy="393348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 robot industriali con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struttura antropomorfa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cioè simile a quella umana, sono composti da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basamento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e da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braccio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formato da più segmenti. Il  braccio  ha  solitamente  sei  movimenti,  tre  dei  quali  sono  concentrati  nel  giunto  finale,  detto 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polso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 La programmazione dei robot è effettuata utilizzando sia modelli matematici sia sistemi di autoapprendimento. In quest’ultimo caso un operatore guida il braccio, mentre il robot impara a ripetere il movimento.</a:t>
            </a:r>
            <a:r>
              <a:rPr lang="it-IT" dirty="0">
                <a:effectLst/>
              </a:rPr>
              <a:t>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69CD961-FDB5-35D1-7E3D-DD4951A655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1539685"/>
            <a:ext cx="5548184" cy="5318316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1C1F0CE2-2341-B081-2880-16D7F55DE5F5}"/>
              </a:ext>
            </a:extLst>
          </p:cNvPr>
          <p:cNvSpPr/>
          <p:nvPr/>
        </p:nvSpPr>
        <p:spPr>
          <a:xfrm>
            <a:off x="4752622" y="6456660"/>
            <a:ext cx="2686756" cy="266400"/>
          </a:xfrm>
          <a:prstGeom prst="rect">
            <a:avLst/>
          </a:prstGeom>
          <a:solidFill>
            <a:schemeClr val="bg1">
              <a:alpha val="80000"/>
            </a:schemeClr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B76F5E4D-16B3-D06E-69BC-E5550A6A6349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4025634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78B4D54-B550-0A5D-662E-9BC7284501FF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In che cosa consiste </a:t>
            </a:r>
            <a:br>
              <a:rPr lang="it-IT" sz="5000" b="1" dirty="0"/>
            </a:br>
            <a:r>
              <a:rPr lang="it-IT" sz="5000" b="1" dirty="0"/>
              <a:t>l’automazione nei trasporti?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AEC4D93-1068-291F-A063-AF7D19083FD2}"/>
              </a:ext>
            </a:extLst>
          </p:cNvPr>
          <p:cNvSpPr txBox="1"/>
          <p:nvPr/>
        </p:nvSpPr>
        <p:spPr>
          <a:xfrm>
            <a:off x="1151402" y="2022471"/>
            <a:ext cx="3358814" cy="393348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Esempi di controllo automatico nei mezzi di trasporto sono il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pilota automatico negli aeroplani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 l’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ABS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presente nelle automobili. L’ABS è il dispositivo contro il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bloccaggio delle ruote durante le frenate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Funziona grazie a un sensore che rileva quando la rotazione di una ruota si interrompe improvvisamente e provvede a diminuire per un istante l’azione del freno, in modo da far riprendere la rotazione.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75B8180-E556-2BB6-153A-43CA1CDC20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9822" y="2087987"/>
            <a:ext cx="2990335" cy="4307322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E23E0FE2-BB61-F545-5AE3-28635836B36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61228">
            <a:off x="7379003" y="2102230"/>
            <a:ext cx="4257974" cy="2832478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0183522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1332</TotalTime>
  <Words>505</Words>
  <Application>Microsoft Macintosh PowerPoint</Application>
  <PresentationFormat>Widescreen</PresentationFormat>
  <Paragraphs>19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Microsoft Office User</cp:lastModifiedBy>
  <cp:revision>341</cp:revision>
  <dcterms:created xsi:type="dcterms:W3CDTF">2022-06-06T09:28:42Z</dcterms:created>
  <dcterms:modified xsi:type="dcterms:W3CDTF">2022-10-05T15:24:21Z</dcterms:modified>
</cp:coreProperties>
</file>