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2" r:id="rId5"/>
    <p:sldId id="263" r:id="rId6"/>
    <p:sldId id="260" r:id="rId7"/>
    <p:sldId id="264" r:id="rId8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7" autoAdjust="0"/>
    <p:restoredTop sz="94660"/>
  </p:normalViewPr>
  <p:slideViewPr>
    <p:cSldViewPr snapToGrid="0">
      <p:cViewPr varScale="1">
        <p:scale>
          <a:sx n="128" d="100"/>
          <a:sy n="128" d="100"/>
        </p:scale>
        <p:origin x="45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F0ABD0E-3DEC-A03C-883D-96BB06045A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CFB3667-D332-73C3-9BBD-DB980CB7C7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ECA55B6-0E35-70B8-C1B9-4A0231357D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26/06/24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995FADC-01AA-EE7C-31DF-285DB712E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5F4340C-9C1F-61E5-52B4-B19A4101F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29599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673B956-2C40-7278-D676-41180BA3D3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0BD9A977-BE78-84E9-8B8B-7E1DDA6E0D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B469F45-6CDD-009D-2FA7-4CD2EF923F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26/06/24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0BF7610-4E33-069D-833B-B8EA6C70BB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BCB54A2-E445-E337-F312-F87383415B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95563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82AEFB6E-CB83-AAC0-058E-3DC9DAEF1A5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22F2E262-62F7-184A-B815-D95D82D29B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D064BFB-DC6F-B975-B972-8DDCD74C81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26/06/24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460B22F-4359-13CF-D9CB-992E8BEA2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32C449C-07F1-7777-64E9-D9ADAC3D2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13191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2DA966D7-6642-159E-3CF3-234E3799F1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6D2D8BF-7205-A990-DA7F-61EC0EAA32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F6A430DB-6208-E7BD-D01A-17F7954C4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26/06/24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C64C78D-6829-F873-573E-7CE36BB7A9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8F9DCFEE-1035-442F-E548-064A3FC685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  <p:cxnSp>
        <p:nvCxnSpPr>
          <p:cNvPr id="7" name="Connettore 1 6">
            <a:extLst>
              <a:ext uri="{FF2B5EF4-FFF2-40B4-BE49-F238E27FC236}">
                <a16:creationId xmlns:a16="http://schemas.microsoft.com/office/drawing/2014/main" id="{BC80196F-C9DD-6D49-A355-01DBC0D24C87}"/>
              </a:ext>
            </a:extLst>
          </p:cNvPr>
          <p:cNvCxnSpPr>
            <a:cxnSpLocks/>
          </p:cNvCxnSpPr>
          <p:nvPr userDrawn="1"/>
        </p:nvCxnSpPr>
        <p:spPr>
          <a:xfrm>
            <a:off x="421240" y="432347"/>
            <a:ext cx="730159" cy="0"/>
          </a:xfrm>
          <a:prstGeom prst="line">
            <a:avLst/>
          </a:prstGeom>
          <a:ln w="57150">
            <a:solidFill>
              <a:srgbClr val="2A9D8F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8" name="Rettangolo 7">
            <a:extLst>
              <a:ext uri="{FF2B5EF4-FFF2-40B4-BE49-F238E27FC236}">
                <a16:creationId xmlns:a16="http://schemas.microsoft.com/office/drawing/2014/main" id="{155E444B-3892-40F9-F6DE-261476237258}"/>
              </a:ext>
            </a:extLst>
          </p:cNvPr>
          <p:cNvSpPr/>
          <p:nvPr userDrawn="1"/>
        </p:nvSpPr>
        <p:spPr>
          <a:xfrm>
            <a:off x="11165836" y="1"/>
            <a:ext cx="730158" cy="5582608"/>
          </a:xfrm>
          <a:prstGeom prst="rect">
            <a:avLst/>
          </a:prstGeom>
          <a:solidFill>
            <a:srgbClr val="2A9D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it-IT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FAE22BFA-1F65-C392-FBF7-E0FE6E727DD6}"/>
              </a:ext>
            </a:extLst>
          </p:cNvPr>
          <p:cNvSpPr/>
          <p:nvPr userDrawn="1"/>
        </p:nvSpPr>
        <p:spPr>
          <a:xfrm>
            <a:off x="11165836" y="6493267"/>
            <a:ext cx="730158" cy="364733"/>
          </a:xfrm>
          <a:prstGeom prst="rect">
            <a:avLst/>
          </a:prstGeom>
          <a:solidFill>
            <a:srgbClr val="2A9D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475C36C8-EC42-77DD-2AA6-42D224A25EA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65836" y="5654137"/>
            <a:ext cx="730158" cy="767602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5551B04D-1072-A594-FE02-406990D3231A}"/>
              </a:ext>
            </a:extLst>
          </p:cNvPr>
          <p:cNvSpPr txBox="1"/>
          <p:nvPr userDrawn="1"/>
        </p:nvSpPr>
        <p:spPr>
          <a:xfrm>
            <a:off x="3048828" y="6456660"/>
            <a:ext cx="6097656" cy="2616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it-IT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© 2024 S. Lattes &amp; C. Editori </a:t>
            </a:r>
            <a:r>
              <a:rPr lang="it-IT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SpA</a:t>
            </a:r>
            <a:r>
              <a:rPr lang="it-IT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Torino</a:t>
            </a:r>
          </a:p>
        </p:txBody>
      </p:sp>
      <p:sp>
        <p:nvSpPr>
          <p:cNvPr id="12" name="Ovale 11">
            <a:extLst>
              <a:ext uri="{FF2B5EF4-FFF2-40B4-BE49-F238E27FC236}">
                <a16:creationId xmlns:a16="http://schemas.microsoft.com/office/drawing/2014/main" id="{6C1AE5A3-4870-A8F1-DC54-141B72FDF429}"/>
              </a:ext>
            </a:extLst>
          </p:cNvPr>
          <p:cNvSpPr/>
          <p:nvPr userDrawn="1"/>
        </p:nvSpPr>
        <p:spPr>
          <a:xfrm>
            <a:off x="421240" y="5050232"/>
            <a:ext cx="143839" cy="143839"/>
          </a:xfrm>
          <a:prstGeom prst="ellipse">
            <a:avLst/>
          </a:prstGeom>
          <a:solidFill>
            <a:srgbClr val="1E7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3" name="Ovale 12">
            <a:extLst>
              <a:ext uri="{FF2B5EF4-FFF2-40B4-BE49-F238E27FC236}">
                <a16:creationId xmlns:a16="http://schemas.microsoft.com/office/drawing/2014/main" id="{C0A40724-88F6-F9F5-65F4-726BADAE6D47}"/>
              </a:ext>
            </a:extLst>
          </p:cNvPr>
          <p:cNvSpPr/>
          <p:nvPr userDrawn="1"/>
        </p:nvSpPr>
        <p:spPr>
          <a:xfrm>
            <a:off x="421240" y="5438776"/>
            <a:ext cx="143839" cy="143839"/>
          </a:xfrm>
          <a:prstGeom prst="ellipse">
            <a:avLst/>
          </a:prstGeom>
          <a:solidFill>
            <a:srgbClr val="37C9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4" name="Ovale 13">
            <a:extLst>
              <a:ext uri="{FF2B5EF4-FFF2-40B4-BE49-F238E27FC236}">
                <a16:creationId xmlns:a16="http://schemas.microsoft.com/office/drawing/2014/main" id="{F4942886-4F45-BFB8-3B45-C00910DABBFF}"/>
              </a:ext>
            </a:extLst>
          </p:cNvPr>
          <p:cNvSpPr/>
          <p:nvPr userDrawn="1"/>
        </p:nvSpPr>
        <p:spPr>
          <a:xfrm>
            <a:off x="421240" y="5827320"/>
            <a:ext cx="143839" cy="143839"/>
          </a:xfrm>
          <a:prstGeom prst="ellipse">
            <a:avLst/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DE2952DF-0116-551B-5577-9D9A7498A0F5}"/>
              </a:ext>
            </a:extLst>
          </p:cNvPr>
          <p:cNvSpPr/>
          <p:nvPr userDrawn="1"/>
        </p:nvSpPr>
        <p:spPr>
          <a:xfrm>
            <a:off x="421240" y="6215864"/>
            <a:ext cx="143839" cy="143839"/>
          </a:xfrm>
          <a:prstGeom prst="ellipse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32031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FE90E16-66EE-4E50-85A4-92D9AB9D7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9D91B48-F79D-0EE4-BC5C-192A5312E0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B0BA5BF-B4C0-8A7B-5420-3516DD3C5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26/06/24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002FA1B-3AEC-8A68-C90A-4BFFC50C6B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DFED77D-0748-97CF-0925-FAFBEEEE9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13459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96BF9CC-6752-B394-D0DD-2B9C8963B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4CBC37F-8100-26AD-1415-D4BD6D765C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957E5D3C-CCE5-152F-E03C-76CBF95D6C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520E5FD-E076-ABD9-C0EB-874DC3241F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26/06/24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9ABA528D-8998-63C8-9FEF-C4DC12720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259CBC2-2D81-B3D4-B804-F5778A2A9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08879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4662068-F376-E76B-ED51-BD2743EA2E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402EA117-C44E-E02B-B6F9-9B1CF11A5E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38DD975F-4A99-2E18-D7CA-87AA59D08B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F21EE797-0C51-E8ED-F493-D27355490B1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746320E2-F046-8179-F13C-8821C3DC86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5C5D5BAC-CE79-4977-00ED-3B1B8A232C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26/06/24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A4CC5C40-C39B-D208-F411-D14B5B63E9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ECF04BA9-DF4B-F67C-07B3-36F8C11183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17518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7217C6D-63BE-91F3-841F-994A3E291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7176480F-4E6E-EF7F-C617-5064E0DAFB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26/06/24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69DF98B0-FFDF-D5BB-396D-1414E9A4B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168A37E4-A925-D9A7-9AC4-ECAC0499A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621816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494447F0-43F9-7701-5602-192FC5DB9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26/06/24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C470745D-4C07-C916-1A5F-C8BD17D64A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68E99C0-2821-564B-610C-D88AB9A02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04920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9794906-86A8-3A88-B3ED-09150B8976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9619EE2-E25E-446A-905A-75800BB23C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6028BAE6-6F8B-6952-2FD6-B63DB154AC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1E3B029-9D68-77B0-5F5D-02629B90EA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26/06/24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FD09D5BC-14B0-301F-4F7A-0D7780A73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ACAD0DA9-7AD9-F8B9-4219-CD410F50C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45608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15EF879-E708-27B4-0E6A-8FC96E1FB4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D52FA879-87CA-9597-B817-D02C03FB5D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D8D726FE-9B45-0C92-6DD4-91CBA46063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8110DE62-01FD-0645-9AF7-8A3C26010A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26/06/24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57334B0B-7A58-F8DD-9F09-30F43FB7A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3C00D1A-18CD-92FF-7D76-43C9D0493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58905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544AFB4C-91A9-15D8-9C22-09DE16C98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0C8EEC5D-E974-2665-913D-3116550B5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2B67151-8667-6311-E983-E80B0B7AE7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7E5DFCE-409D-4C8D-8848-0D58C435F1F9}" type="datetimeFigureOut">
              <a:rPr lang="it-IT" smtClean="0"/>
              <a:t>26/06/24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54A68E8-FD53-5468-6F7D-8F2F758497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B9D43ED-F40D-0BE3-BB5C-C0325B71B5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78405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F27DC55-3B7F-FEE7-136F-B28E99EA3A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endParaRPr lang="it-IT" sz="44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DF2E94A-8265-137B-BE3D-4784B6972FF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Immagine 3" descr="Immagine che contiene Policromia, luce, schermata, Arte frattale&#10;&#10;Descrizione generata automaticamente">
            <a:extLst>
              <a:ext uri="{FF2B5EF4-FFF2-40B4-BE49-F238E27FC236}">
                <a16:creationId xmlns:a16="http://schemas.microsoft.com/office/drawing/2014/main" id="{C888C67B-6DE6-4085-BFC8-C3FB7AC0F26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Parallelogramma 4">
            <a:extLst>
              <a:ext uri="{FF2B5EF4-FFF2-40B4-BE49-F238E27FC236}">
                <a16:creationId xmlns:a16="http://schemas.microsoft.com/office/drawing/2014/main" id="{D7E28010-78A9-9CF9-B7E6-D0FC1681AC6E}"/>
              </a:ext>
            </a:extLst>
          </p:cNvPr>
          <p:cNvSpPr/>
          <p:nvPr/>
        </p:nvSpPr>
        <p:spPr>
          <a:xfrm>
            <a:off x="1762352" y="-5080"/>
            <a:ext cx="8658262" cy="6858000"/>
          </a:xfrm>
          <a:prstGeom prst="parallelogram">
            <a:avLst/>
          </a:prstGeom>
          <a:solidFill>
            <a:srgbClr val="2A9D8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308FA009-205B-2FC7-61EE-FD920CF03893}"/>
              </a:ext>
            </a:extLst>
          </p:cNvPr>
          <p:cNvSpPr txBox="1"/>
          <p:nvPr/>
        </p:nvSpPr>
        <p:spPr>
          <a:xfrm>
            <a:off x="1005017" y="443332"/>
            <a:ext cx="10181967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5500" b="1" dirty="0">
                <a:solidFill>
                  <a:schemeClr val="bg1"/>
                </a:solidFill>
              </a:rPr>
              <a:t>Unità 5</a:t>
            </a:r>
            <a:br>
              <a:rPr lang="it-IT" sz="7000" b="1" dirty="0">
                <a:solidFill>
                  <a:schemeClr val="bg1"/>
                </a:solidFill>
              </a:rPr>
            </a:br>
            <a:r>
              <a:rPr lang="it-IT" sz="7000" b="1" dirty="0">
                <a:solidFill>
                  <a:schemeClr val="bg1"/>
                </a:solidFill>
              </a:rPr>
              <a:t>ELETTRICITÀ </a:t>
            </a:r>
            <a:br>
              <a:rPr lang="it-IT" sz="7000" b="1" dirty="0">
                <a:solidFill>
                  <a:schemeClr val="bg1"/>
                </a:solidFill>
              </a:rPr>
            </a:br>
            <a:r>
              <a:rPr lang="it-IT" sz="7000" b="1" dirty="0">
                <a:solidFill>
                  <a:schemeClr val="bg1"/>
                </a:solidFill>
              </a:rPr>
              <a:t>E FONTI DI ENERGIA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577C58C2-BFDF-5331-A0EA-FC9DE1E3EBB6}"/>
              </a:ext>
            </a:extLst>
          </p:cNvPr>
          <p:cNvSpPr txBox="1"/>
          <p:nvPr/>
        </p:nvSpPr>
        <p:spPr>
          <a:xfrm>
            <a:off x="2042160" y="5040424"/>
            <a:ext cx="6939280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it-IT" sz="40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glow rad="254000">
                    <a:schemeClr val="bg1">
                      <a:alpha val="30000"/>
                    </a:schemeClr>
                  </a:glow>
                </a:effectLst>
              </a:rPr>
              <a:t>1. CHE COS’È L’ENERGIA</a:t>
            </a:r>
          </a:p>
        </p:txBody>
      </p:sp>
      <p:sp>
        <p:nvSpPr>
          <p:cNvPr id="8" name="Segnaposto piè di pagina 4">
            <a:extLst>
              <a:ext uri="{FF2B5EF4-FFF2-40B4-BE49-F238E27FC236}">
                <a16:creationId xmlns:a16="http://schemas.microsoft.com/office/drawing/2014/main" id="{9CA109CC-796B-BB30-B937-2F473B8D1627}"/>
              </a:ext>
            </a:extLst>
          </p:cNvPr>
          <p:cNvSpPr txBox="1">
            <a:spLocks/>
          </p:cNvSpPr>
          <p:nvPr/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</a:rPr>
              <a:t>© 2024 S. Lattes &amp; C. Editori SpA Torino</a:t>
            </a:r>
            <a:endParaRPr lang="it-IT" dirty="0">
              <a:solidFill>
                <a:schemeClr val="tx1">
                  <a:lumMod val="50000"/>
                  <a:lumOff val="50000"/>
                </a:schemeClr>
              </a:solidFill>
              <a:effectLst>
                <a:glow rad="101600">
                  <a:schemeClr val="bg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34111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Il principio di conservazione dell’energia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509052" cy="435133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L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’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energia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 si manifesta in tante forme diverse: per averla disponibile nella forma che ci serve occorre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trasformarla</a:t>
            </a:r>
            <a:r>
              <a:rPr lang="it-IT" sz="180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it-IT" sz="1800" b="0" i="0" u="none" strike="noStrike" baseline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l">
              <a:buNone/>
            </a:pP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Principio di conservazione dell’energia:</a:t>
            </a:r>
          </a:p>
          <a:p>
            <a:pPr marL="0" indent="0" algn="l">
              <a:buNone/>
            </a:pP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L’energia non può essere creata e non può essere distrutta, ma può solo essere trasformata, cioè passare da una forma all’altra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marL="0" indent="0" algn="l"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U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n’automobile, per esempio, trasforma l’energia contenuta nel carburante in calore che consentirà al motore di mettere in moto il veicolo.</a:t>
            </a:r>
            <a:endParaRPr lang="it-IT" sz="1800" dirty="0">
              <a:solidFill>
                <a:srgbClr val="000000"/>
              </a:solidFill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Immagine 6" descr="Immagine che contiene veicolo, Veicolo terrestre, ruota, cartone animato&#10;&#10;Descrizione generata automaticamente">
            <a:extLst>
              <a:ext uri="{FF2B5EF4-FFF2-40B4-BE49-F238E27FC236}">
                <a16:creationId xmlns:a16="http://schemas.microsoft.com/office/drawing/2014/main" id="{A0C81D08-C068-B2B7-C8CB-626335DF1C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8812" y="2105715"/>
            <a:ext cx="4239039" cy="311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475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Le fonti di energia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Le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fonti di energia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possono essere:</a:t>
            </a:r>
          </a:p>
          <a:p>
            <a:pPr algn="l"/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rinnovabili</a:t>
            </a:r>
            <a:r>
              <a:rPr lang="it-IT" sz="180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80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non esauribili,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80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come il Sole, l’acqua, il vento,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il calore interno della Terra;</a:t>
            </a:r>
          </a:p>
          <a:p>
            <a:pPr algn="l"/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non rinnovabili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, presenti in quantità limitata e quindi esauribili, come i combustibili fossili (carbone, petrolio, gas naturale) e i combustibili  nucleari (uranio).</a:t>
            </a:r>
          </a:p>
          <a:p>
            <a:pPr marL="0" indent="0" algn="l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Le fonti non rinnovabili,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spesso inquinanti</a:t>
            </a:r>
            <a:r>
              <a:rPr lang="it-IT" sz="180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 vengono anche definite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convenzionali</a:t>
            </a:r>
            <a:r>
              <a:rPr lang="it-IT" sz="180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, mentre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le fonti che dovranno sostituirle, molto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meno inquinanti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, sono definite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alternative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it-IT" sz="1800" b="0" i="0" u="none" strike="noStrike" baseline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it-IT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it-IT" sz="1800" i="0" u="none" strike="noStrike" baseline="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55041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Le fonti di energia</a:t>
            </a:r>
          </a:p>
        </p:txBody>
      </p:sp>
      <p:pic>
        <p:nvPicPr>
          <p:cNvPr id="5" name="Immagine 4" descr="Immagine che contiene schermata&#10;&#10;Descrizione generata automaticamente">
            <a:extLst>
              <a:ext uri="{FF2B5EF4-FFF2-40B4-BE49-F238E27FC236}">
                <a16:creationId xmlns:a16="http://schemas.microsoft.com/office/drawing/2014/main" id="{D6338899-B696-29C4-5D30-C136D17050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015" y="1382575"/>
            <a:ext cx="8878338" cy="511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4042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Le fonti </a:t>
            </a:r>
            <a:b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di energia</a:t>
            </a:r>
          </a:p>
        </p:txBody>
      </p:sp>
      <p:pic>
        <p:nvPicPr>
          <p:cNvPr id="5" name="Immagine 4" descr="Immagine che contiene schermata, testo, cartone animato&#10;&#10;Descrizione generata automaticamente">
            <a:extLst>
              <a:ext uri="{FF2B5EF4-FFF2-40B4-BE49-F238E27FC236}">
                <a16:creationId xmlns:a16="http://schemas.microsoft.com/office/drawing/2014/main" id="{75F9A932-EE4A-8E03-8F12-F3A4D27797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3811" y="539749"/>
            <a:ext cx="4547979" cy="5985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77244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Le forme di energia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Da ogni fonte energetica hanno origine una o più forme di energia sfruttabili.</a:t>
            </a:r>
          </a:p>
          <a:p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Le fonti possono essere chiamate </a:t>
            </a:r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riserve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 se sono disponibili (si possono quantificare e stabilirne la durata) e se si hanno a disposizione le tecnologie adatte a trasformarle. </a:t>
            </a:r>
          </a:p>
          <a:p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Le fonti possono essere chiamate </a:t>
            </a:r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risorse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 se non sono disponibili (magari non sono ancora state scoperte) oppure non si hanno ancora i mezzi per sfruttarle.</a:t>
            </a:r>
          </a:p>
          <a:p>
            <a:pPr marL="0" indent="0" algn="l">
              <a:buNone/>
            </a:pPr>
            <a:endParaRPr lang="it-IT" sz="1800" b="0" i="0" u="none" strike="noStrike" baseline="0" dirty="0">
              <a:latin typeface="Adagio_Slab-Light"/>
            </a:endParaRPr>
          </a:p>
        </p:txBody>
      </p:sp>
    </p:spTree>
    <p:extLst>
      <p:ext uri="{BB962C8B-B14F-4D97-AF65-F5344CB8AC3E}">
        <p14:creationId xmlns:p14="http://schemas.microsoft.com/office/powerpoint/2010/main" val="1640041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Le forme di energia</a:t>
            </a:r>
          </a:p>
        </p:txBody>
      </p:sp>
      <p:pic>
        <p:nvPicPr>
          <p:cNvPr id="7" name="Immagine 6" descr="Immagine che contiene testo, schermata, grafica&#10;&#10;Descrizione generata automaticamente">
            <a:extLst>
              <a:ext uri="{FF2B5EF4-FFF2-40B4-BE49-F238E27FC236}">
                <a16:creationId xmlns:a16="http://schemas.microsoft.com/office/drawing/2014/main" id="{BC593571-30FE-8B0C-BDFB-4E7028CACD6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696"/>
          <a:stretch/>
        </p:blipFill>
        <p:spPr>
          <a:xfrm>
            <a:off x="934888" y="1490869"/>
            <a:ext cx="3160034" cy="4574438"/>
          </a:xfrm>
          <a:prstGeom prst="rect">
            <a:avLst/>
          </a:prstGeom>
        </p:spPr>
      </p:pic>
      <p:grpSp>
        <p:nvGrpSpPr>
          <p:cNvPr id="10" name="Gruppo 9">
            <a:extLst>
              <a:ext uri="{FF2B5EF4-FFF2-40B4-BE49-F238E27FC236}">
                <a16:creationId xmlns:a16="http://schemas.microsoft.com/office/drawing/2014/main" id="{E1DA20CA-0933-6EC1-6666-CEF73D3FF38A}"/>
              </a:ext>
            </a:extLst>
          </p:cNvPr>
          <p:cNvGrpSpPr/>
          <p:nvPr/>
        </p:nvGrpSpPr>
        <p:grpSpPr>
          <a:xfrm>
            <a:off x="4220210" y="1490869"/>
            <a:ext cx="3160034" cy="4601630"/>
            <a:chOff x="3613922" y="1469954"/>
            <a:chExt cx="2430556" cy="3539367"/>
          </a:xfrm>
        </p:grpSpPr>
        <p:pic>
          <p:nvPicPr>
            <p:cNvPr id="8" name="Immagine 7" descr="Immagine che contiene testo, schermata, grafica&#10;&#10;Descrizione generata automaticamente">
              <a:extLst>
                <a:ext uri="{FF2B5EF4-FFF2-40B4-BE49-F238E27FC236}">
                  <a16:creationId xmlns:a16="http://schemas.microsoft.com/office/drawing/2014/main" id="{B34EC182-7977-42F6-FF9D-620854CE7F3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1305"/>
            <a:stretch/>
          </p:blipFill>
          <p:spPr>
            <a:xfrm>
              <a:off x="3613922" y="1669773"/>
              <a:ext cx="2430556" cy="3339548"/>
            </a:xfrm>
            <a:prstGeom prst="rect">
              <a:avLst/>
            </a:prstGeom>
          </p:spPr>
        </p:pic>
        <p:pic>
          <p:nvPicPr>
            <p:cNvPr id="9" name="Immagine 8" descr="Immagine che contiene testo, schermata, grafica&#10;&#10;Descrizione generata automaticamente">
              <a:extLst>
                <a:ext uri="{FF2B5EF4-FFF2-40B4-BE49-F238E27FC236}">
                  <a16:creationId xmlns:a16="http://schemas.microsoft.com/office/drawing/2014/main" id="{44630E9D-1DA2-935B-466F-3140C24BEE0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7086"/>
            <a:stretch/>
          </p:blipFill>
          <p:spPr>
            <a:xfrm>
              <a:off x="3613922" y="1469954"/>
              <a:ext cx="2430556" cy="19981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5169219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279</Words>
  <Application>Microsoft Macintosh PowerPoint</Application>
  <PresentationFormat>Widescreen</PresentationFormat>
  <Paragraphs>20</Paragraphs>
  <Slides>7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7</vt:i4>
      </vt:variant>
    </vt:vector>
  </HeadingPairs>
  <TitlesOfParts>
    <vt:vector size="14" baseType="lpstr">
      <vt:lpstr>Adagio_Slab-Light</vt:lpstr>
      <vt:lpstr>Aptos</vt:lpstr>
      <vt:lpstr>Aptos Display</vt:lpstr>
      <vt:lpstr>Arial</vt:lpstr>
      <vt:lpstr>Calibri</vt:lpstr>
      <vt:lpstr>Calibri Light</vt:lpstr>
      <vt:lpstr>Tema di Office</vt:lpstr>
      <vt:lpstr>Presentazione standard di PowerPoint</vt:lpstr>
      <vt:lpstr>Il principio di conservazione dell’energia</vt:lpstr>
      <vt:lpstr>Le fonti di energia</vt:lpstr>
      <vt:lpstr>Le fonti di energia</vt:lpstr>
      <vt:lpstr>Le fonti  di energia</vt:lpstr>
      <vt:lpstr>Le forme di energia</vt:lpstr>
      <vt:lpstr>Le forme di energia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Elisa Favro</dc:creator>
  <cp:lastModifiedBy>Roberto Grancia</cp:lastModifiedBy>
  <cp:revision>4</cp:revision>
  <dcterms:created xsi:type="dcterms:W3CDTF">2024-02-29T11:02:04Z</dcterms:created>
  <dcterms:modified xsi:type="dcterms:W3CDTF">2024-06-26T09:15:59Z</dcterms:modified>
</cp:coreProperties>
</file>