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3" r:id="rId5"/>
    <p:sldId id="260" r:id="rId6"/>
    <p:sldId id="270" r:id="rId7"/>
    <p:sldId id="271" r:id="rId8"/>
    <p:sldId id="264" r:id="rId9"/>
    <p:sldId id="272" r:id="rId10"/>
    <p:sldId id="265" r:id="rId11"/>
    <p:sldId id="268" r:id="rId12"/>
    <p:sldId id="269" r:id="rId13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CE856F3-8932-48E6-967C-3C9B15644DD8}" v="2" dt="2024-04-22T14:49:54.747"/>
    <p1510:client id="{3C64DAAC-1A3A-45DD-A180-85BA92EDC91C}" v="8" dt="2024-04-23T10:12:18.93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A2768DD7-D941-8727-8166-D58EF7BF7772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0093D05E-C915-8635-4FDC-F7CC0230E6A7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03E56CD-E280-6650-37FE-12E198C17EBF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5428A38C-5AF3-EDFC-5DB6-3035F723648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A3A64A6-C657-3A11-2F3A-5F3693A2E615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93531EC2-BBCC-E5B9-1277-8DE7E91722F1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804E2AE7-38C4-D36F-AA05-5991F8C6FA4C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99323602-55E0-D640-072D-3D5870D3AD8B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5B7F84CD-E13B-B14B-E916-8EFD6997C272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olo 1">
            <a:extLst>
              <a:ext uri="{FF2B5EF4-FFF2-40B4-BE49-F238E27FC236}">
                <a16:creationId xmlns:a16="http://schemas.microsoft.com/office/drawing/2014/main" id="{237610EC-D6DF-799C-A99E-2900D1457E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12" name="Sottotitolo 2">
            <a:extLst>
              <a:ext uri="{FF2B5EF4-FFF2-40B4-BE49-F238E27FC236}">
                <a16:creationId xmlns:a16="http://schemas.microsoft.com/office/drawing/2014/main" id="{57F849C1-C97E-82F0-F669-AC7C96460F8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it-IT"/>
          </a:p>
        </p:txBody>
      </p:sp>
      <p:pic>
        <p:nvPicPr>
          <p:cNvPr id="13" name="Immagine 12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88EDD67B-8A0A-1D40-E13D-82E576F00D4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Parallelogramma 13">
            <a:extLst>
              <a:ext uri="{FF2B5EF4-FFF2-40B4-BE49-F238E27FC236}">
                <a16:creationId xmlns:a16="http://schemas.microsoft.com/office/drawing/2014/main" id="{C0714E3A-16BB-CA07-8570-9600A126512D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CasellaDiTesto 14">
            <a:extLst>
              <a:ext uri="{FF2B5EF4-FFF2-40B4-BE49-F238E27FC236}">
                <a16:creationId xmlns:a16="http://schemas.microsoft.com/office/drawing/2014/main" id="{23637D9A-634E-C835-554E-BF3164644D3F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564A803-EA5F-3922-493B-AA18B2D33C9B}"/>
              </a:ext>
            </a:extLst>
          </p:cNvPr>
          <p:cNvSpPr txBox="1"/>
          <p:nvPr/>
        </p:nvSpPr>
        <p:spPr>
          <a:xfrm>
            <a:off x="2042160" y="5040424"/>
            <a:ext cx="693928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2. L’ENERGIA ELETTRICA</a:t>
            </a:r>
          </a:p>
        </p:txBody>
      </p:sp>
      <p:sp>
        <p:nvSpPr>
          <p:cNvPr id="17" name="Segnaposto piè di pagina 4">
            <a:extLst>
              <a:ext uri="{FF2B5EF4-FFF2-40B4-BE49-F238E27FC236}">
                <a16:creationId xmlns:a16="http://schemas.microsoft.com/office/drawing/2014/main" id="{0ABCE237-DEC2-9F9F-E6FD-26A8DF1AABB1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pile e gli accumulatori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737652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primo generatore elettrico fu 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pila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di Alessandro Volta, un dispositivo costituito da dischi di zinco e rame alternati, separati da strati di feltro imbevuto d’acqua salata. L’elettricità era prodotta grazie a reazioni chimiche tra i diversi materiali.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Anche le pile moderne utilizzano due diversi materiali, chiamati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elettrodi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l’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anodo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(negativo) e il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catodo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(positivo), che sono immersi in una soluzione acida chiamata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elettrolita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b="1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pila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genera corrente trasformando l’energia chimica in elettricità ma in genere non può essere ricaricata; l’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accumulatore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al contrario, può essere ricaricato e utilizzato numerose volte.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schermata&#10;&#10;Descrizione generata automaticamente">
            <a:extLst>
              <a:ext uri="{FF2B5EF4-FFF2-40B4-BE49-F238E27FC236}">
                <a16:creationId xmlns:a16="http://schemas.microsoft.com/office/drawing/2014/main" id="{CD22D31B-1DAA-EF7C-1596-6CAB07BA1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1690687"/>
            <a:ext cx="4041913" cy="4346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625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leggi di Ohm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124661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leggi di Ohm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dimostrano che esiste una relazione tra i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conduttori e il passaggio della corrente elettrica.</a:t>
            </a:r>
          </a:p>
          <a:p>
            <a:pPr marL="0" indent="0" algn="l">
              <a:buNone/>
            </a:pPr>
            <a:endParaRPr lang="it-IT" sz="18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Prima legge di Ohm</a:t>
            </a:r>
          </a:p>
          <a:p>
            <a:pPr marL="0" indent="0" algn="l">
              <a:buNone/>
            </a:pP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differenza di potenziale o tensione elettrica agli estremi di un conduttore e la corrente che passa al loro interno sono direttamente proporzionali.</a:t>
            </a: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800" b="1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rappresenta la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tensione elettrica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si misura in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Volt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l"/>
            <a:r>
              <a:rPr lang="it-IT" sz="1800" b="1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rappresenta l’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intensità di corrente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si misura in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Ampere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it-IT" sz="1800" b="1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rappresenta la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resistenza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si misura in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Ohm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Adagio_Slab-Light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Carattere, schermata, simbolo&#10;&#10;Descrizione generata automaticamente">
            <a:extLst>
              <a:ext uri="{FF2B5EF4-FFF2-40B4-BE49-F238E27FC236}">
                <a16:creationId xmlns:a16="http://schemas.microsoft.com/office/drawing/2014/main" id="{2D63221B-1FEC-231E-211F-56D574A887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650" y="3678305"/>
            <a:ext cx="2607090" cy="764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695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leggi di Ohm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70721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Seconda legge di Ohm</a:t>
            </a:r>
          </a:p>
          <a:p>
            <a:pPr marL="0" indent="0" algn="l">
              <a:buNone/>
            </a:pP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resistenza di un conduttore è direttamente proporzionale alla sua lunghezza e inversamente proporzionale alla sua sezione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endParaRPr lang="it-IT" sz="1800" b="1" i="1" u="none" strike="noStrike" baseline="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800" b="1" i="1" u="none" strike="noStrike" baseline="0" dirty="0" err="1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rappresenta la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resistenza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si misura in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Ohm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 </a:t>
            </a:r>
          </a:p>
          <a:p>
            <a:pPr algn="l"/>
            <a:r>
              <a:rPr lang="el-GR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ρ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(si legge “ro”) rappresenta la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resistività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ossia il tipo di materiale e si misura in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Ohm per metro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pPr algn="l"/>
            <a:r>
              <a:rPr lang="it-IT" sz="1800" b="1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rappresenta la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lunghezza del conduttore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si misura in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metri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it-IT" sz="1800" b="1" i="1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rappresenta l’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area della sezione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del conduttore e si misura in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metri</a:t>
            </a:r>
            <a:r>
              <a:rPr lang="it-IT" sz="1800" b="1" i="0" u="none" strike="noStrike" baseline="30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b="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Carattere, schermata, simbolo, numero&#10;&#10;Descrizione generata automaticamente">
            <a:extLst>
              <a:ext uri="{FF2B5EF4-FFF2-40B4-BE49-F238E27FC236}">
                <a16:creationId xmlns:a16="http://schemas.microsoft.com/office/drawing/2014/main" id="{6BF2A3C4-EE93-E9D7-71F1-7A434696A1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089" y="2776331"/>
            <a:ext cx="2441437" cy="110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764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cos’è l’elettricità?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846983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elettricità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è l’insieme dei fenomeni fisici dovuti al moto ordinato di cariche elettriche (elettroni), presenti negli atomi che costituiscono la materia.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Ogni atomo è formato da un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nucleo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centrale composto da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protoni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(carica positiva)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neutroni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(non hanno carica)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da una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nuvola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elettroni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(carica negativa)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che gli ruota intorno su traiettorie chiamate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orbitali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ue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corpi carichi elettricamente:</a:t>
            </a:r>
          </a:p>
          <a:p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attraggono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 le cariche sono di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segno opposto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(una positiva e l’altra negativa); </a:t>
            </a:r>
          </a:p>
          <a:p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respingono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 sono di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segno uguale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(entrambe positive o negative).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magine 6" descr="Immagine che contiene testo, schermata, Sistema operativo&#10;&#10;Descrizione generata automaticamente">
            <a:extLst>
              <a:ext uri="{FF2B5EF4-FFF2-40B4-BE49-F238E27FC236}">
                <a16:creationId xmlns:a16="http://schemas.microsoft.com/office/drawing/2014/main" id="{83CA7151-31AD-E566-72A3-BEFD4E085F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2065" y="1825625"/>
            <a:ext cx="3886200" cy="389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7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Conduttori e isolanti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562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conduttori elettrici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sono materiali (in genere metalli o soluzioni saline) che consentono lo spostamento degli elettroni.</a:t>
            </a:r>
            <a:endParaRPr lang="it-IT" sz="1800" b="1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isolanti elettrici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invece, non permettono questi spostamenti.</a:t>
            </a:r>
          </a:p>
          <a:p>
            <a:pPr marL="0" indent="0">
              <a:buNone/>
            </a:pPr>
            <a:endParaRPr lang="it-IT" sz="1800" i="0" u="none" strike="noStrike" baseline="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Lo spostamento degli elettroni in un conduttore è detto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corrente elettrica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genera ai suoi estremi un fenomeno chiamato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differenza di potenziale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tensione elettrica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latin typeface="Adagio_Slab-Light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E8FE328D-5D68-8B8C-6FF2-F847BB778B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527" y="1825625"/>
            <a:ext cx="4335927" cy="2945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04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Intensità di corrente e </a:t>
            </a:r>
            <a:b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differenza di potenziale</a:t>
            </a:r>
          </a:p>
        </p:txBody>
      </p:sp>
      <p:pic>
        <p:nvPicPr>
          <p:cNvPr id="5" name="Immagine 4" descr="Immagine che contiene testo, cartone animato, cerchio, schermata&#10;&#10;Descrizione generata automaticamente">
            <a:extLst>
              <a:ext uri="{FF2B5EF4-FFF2-40B4-BE49-F238E27FC236}">
                <a16:creationId xmlns:a16="http://schemas.microsoft.com/office/drawing/2014/main" id="{0543F68B-25E2-AE3C-D53C-9E7B2E694C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162" y="1826833"/>
            <a:ext cx="3792465" cy="3835399"/>
          </a:xfrm>
          <a:prstGeom prst="rect">
            <a:avLst/>
          </a:prstGeom>
        </p:spPr>
      </p:pic>
      <p:pic>
        <p:nvPicPr>
          <p:cNvPr id="7" name="Immagine 6" descr="Immagine che contiene testo, schermata, cartone animato&#10;&#10;Descrizione generata automaticamente">
            <a:extLst>
              <a:ext uri="{FF2B5EF4-FFF2-40B4-BE49-F238E27FC236}">
                <a16:creationId xmlns:a16="http://schemas.microsoft.com/office/drawing/2014/main" id="{0B265412-FB29-B401-01B2-8FBE7E88B6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593" y="1826834"/>
            <a:ext cx="36957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244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resistenza elettrica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In tutti i conduttori il flusso di elettroni incontra sempre una certa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resistenza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che fa diminuire la sua velocità.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resistenza elettrica dipende:</a:t>
            </a:r>
          </a:p>
          <a:p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dal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tipo di materiale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: i materiali isolanti oppongono più resistenza dei materiali conduttori;</a:t>
            </a:r>
          </a:p>
          <a:p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dalla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sezione del materiale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: maggiore è la sezione, minore è la resistenza e viceversa;</a:t>
            </a:r>
          </a:p>
          <a:p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dalla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lunghezza del conduttore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: più il conduttore è lungo, maggiore è la resistenza.</a:t>
            </a:r>
            <a:endParaRPr lang="it-IT" sz="1800" b="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it-IT" sz="1800" b="0" i="0" u="none" strike="noStrike" baseline="0" dirty="0">
              <a:latin typeface="Adagio_Slab-Light"/>
            </a:endParaRPr>
          </a:p>
        </p:txBody>
      </p:sp>
    </p:spTree>
    <p:extLst>
      <p:ext uri="{BB962C8B-B14F-4D97-AF65-F5344CB8AC3E}">
        <p14:creationId xmlns:p14="http://schemas.microsoft.com/office/powerpoint/2010/main" val="164004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L’effetto Joule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690688"/>
            <a:ext cx="4280452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 passaggio di corrente elettrica attraverso un conduttore sviluppa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calore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cioè una parte dell’energia elettrica si trasforma in calore. 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Questo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effetto termico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si chiama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effetto Joule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perché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prende il nome dal fisico che lo descrisse, l’inglese James Joule (1818-1889).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L’effetto Joule è dovuto a una serie di urti tra gli elettroni e gli atomi del conduttore durante il passaggio della corrente elettrica. Gli urti trasmettono energia agli atomi che vibrano più velocemente causando così un aumento della temperatura del conduttore.</a:t>
            </a:r>
          </a:p>
        </p:txBody>
      </p:sp>
      <p:pic>
        <p:nvPicPr>
          <p:cNvPr id="5" name="Immagine 4" descr="Immagine che contiene persona, mano, interno, tenere&#10;&#10;Descrizione generata automaticamente">
            <a:extLst>
              <a:ext uri="{FF2B5EF4-FFF2-40B4-BE49-F238E27FC236}">
                <a16:creationId xmlns:a16="http://schemas.microsoft.com/office/drawing/2014/main" id="{786FE148-273D-9ED1-20D7-36134D597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0353" y="1825624"/>
            <a:ext cx="4735787" cy="3949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3136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potenza elettrica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418983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potenza elettrica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è 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quantità di elettricità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che percorre il circuito elettrico in un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determinato tempo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ed è la grandezza con la quale misuriamo quanto consuma un elettrodomestico.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L’unità di misura della potenza elettrica è il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Watt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b="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04801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 circuiti elettrici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8903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corrente elettrica scorre all’interno dei conduttori secondo precisi percorsi, i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circuiti elettrici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circuito elettrico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è formato da:</a:t>
            </a:r>
          </a:p>
        </p:txBody>
      </p:sp>
      <p:pic>
        <p:nvPicPr>
          <p:cNvPr id="5" name="Immagine 4" descr="Immagine che contiene schermata, design&#10;&#10;Descrizione generata automaticamente">
            <a:extLst>
              <a:ext uri="{FF2B5EF4-FFF2-40B4-BE49-F238E27FC236}">
                <a16:creationId xmlns:a16="http://schemas.microsoft.com/office/drawing/2014/main" id="{36686070-8B66-27C2-39A0-5C452FEEC9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991" y="2410971"/>
            <a:ext cx="5749235" cy="3059618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76930F93-BE43-AA2A-7ADC-0414D82BF759}"/>
              </a:ext>
            </a:extLst>
          </p:cNvPr>
          <p:cNvSpPr txBox="1"/>
          <p:nvPr/>
        </p:nvSpPr>
        <p:spPr>
          <a:xfrm>
            <a:off x="838200" y="2580248"/>
            <a:ext cx="384313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generatore di corrente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la pila che sposta gli elettroni da un polo all’altro del circuito;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conduttore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filo elettrico al cui interno scorrono gli elettroni;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utilizzatore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 lampadina che utilizza l’elettricità per accendersi;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interruttore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che permette o meno il passaggio della corrente.</a:t>
            </a:r>
          </a:p>
        </p:txBody>
      </p:sp>
    </p:spTree>
    <p:extLst>
      <p:ext uri="{BB962C8B-B14F-4D97-AF65-F5344CB8AC3E}">
        <p14:creationId xmlns:p14="http://schemas.microsoft.com/office/powerpoint/2010/main" val="3251692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 circuiti elettrici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351155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circuiti elettrici possono essere di due tipi:</a:t>
            </a:r>
          </a:p>
          <a:p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circuiti in serie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tutti gli utilizzatori sono collegati in modo che la corrente li percorra uno dopo l’altro;</a:t>
            </a:r>
          </a:p>
          <a:p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circuiti in parallelo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ogni utilizzatore è collegato al circuito in modo indipendente.</a:t>
            </a: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37A9D659-B900-65B0-D4C1-892DB152C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2019" y="852280"/>
            <a:ext cx="34925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2326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805</Words>
  <Application>Microsoft Macintosh PowerPoint</Application>
  <PresentationFormat>Widescreen</PresentationFormat>
  <Paragraphs>67</Paragraphs>
  <Slides>12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9" baseType="lpstr">
      <vt:lpstr>Adagio_Slab-Light</vt:lpstr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Che cos’è l’elettricità?</vt:lpstr>
      <vt:lpstr>Conduttori e isolanti</vt:lpstr>
      <vt:lpstr>Intensità di corrente e  differenza di potenziale</vt:lpstr>
      <vt:lpstr>La resistenza elettrica</vt:lpstr>
      <vt:lpstr>L’effetto Joule</vt:lpstr>
      <vt:lpstr>La potenza elettrica</vt:lpstr>
      <vt:lpstr>I circuiti elettrici</vt:lpstr>
      <vt:lpstr>I circuiti elettrici</vt:lpstr>
      <vt:lpstr>Le pile e gli accumulatori</vt:lpstr>
      <vt:lpstr>Le leggi di Ohm</vt:lpstr>
      <vt:lpstr>Le leggi di Ohm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5</cp:revision>
  <dcterms:created xsi:type="dcterms:W3CDTF">2024-02-29T11:02:04Z</dcterms:created>
  <dcterms:modified xsi:type="dcterms:W3CDTF">2024-06-26T09:52:10Z</dcterms:modified>
</cp:coreProperties>
</file>