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74" r:id="rId4"/>
    <p:sldId id="271" r:id="rId5"/>
    <p:sldId id="275" r:id="rId6"/>
    <p:sldId id="276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6C81"/>
    <a:srgbClr val="2A9D8F"/>
    <a:srgbClr val="37C9B8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832" y="168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20/09/22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3D8DF1D-FA21-997D-0155-259BB35E8C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80"/>
            <a:ext cx="12192000" cy="6847839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3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TECNOLOGIA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AGRARIA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5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AGRICOLTURA </a:t>
            </a:r>
          </a:p>
          <a:p>
            <a:pPr algn="ctr"/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BIOLOGICA E OGM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7746415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i princìpi dell’agricoltura biologica?</a:t>
            </a:r>
            <a:endParaRPr lang="it-IT" sz="5000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F22A6AA-64C5-CEC7-C15A-887420CB24CA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76AD3EF-F077-865C-5CCD-1902F0477E71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E15D696-4990-9094-741B-4B8503FEADBA}"/>
              </a:ext>
            </a:extLst>
          </p:cNvPr>
          <p:cNvSpPr txBox="1"/>
          <p:nvPr/>
        </p:nvSpPr>
        <p:spPr>
          <a:xfrm>
            <a:off x="1151400" y="1987541"/>
            <a:ext cx="4123985" cy="419376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agricoltura biologica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è un metodo di produzione agricola che ha come obiettivo il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rispetto dell’ambiente e degli equilibri naturali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tutela della salute degli operatori e dei consumatori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Esclude quindi l’impiego di concimi chimici, di farmaci sintetici e degli OGM.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Questo tipo di agricoltura deve conservare la fertilità del terreno e rispettare le caratteristiche dell’ambiente per mezzo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pratiche agricole naturali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Anche 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allevamento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deve essere in equilibrio con i terreni e deve garantire il benessere degli animali.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60AE9A2-5F11-E1F0-EF09-3DE374AB80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5385" y="2319106"/>
            <a:ext cx="3822714" cy="253733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C35D8597-6560-A4B5-49DC-9E9CD96692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3774" y="4143799"/>
            <a:ext cx="3461400" cy="23076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2" name="Ovale 11">
            <a:extLst>
              <a:ext uri="{FF2B5EF4-FFF2-40B4-BE49-F238E27FC236}">
                <a16:creationId xmlns:a16="http://schemas.microsoft.com/office/drawing/2014/main" id="{A9DA7546-C89D-5D27-23D4-6558B49C746F}"/>
              </a:ext>
            </a:extLst>
          </p:cNvPr>
          <p:cNvSpPr/>
          <p:nvPr/>
        </p:nvSpPr>
        <p:spPr>
          <a:xfrm>
            <a:off x="8361211" y="139730"/>
            <a:ext cx="3289270" cy="3289270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CF97480-852B-693E-7E76-48A6B6E360F9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Quali sono i princìpi dell’agricoltura biologica?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3AD9DE87-B485-CB8D-C0C5-895293B3D591}"/>
              </a:ext>
            </a:extLst>
          </p:cNvPr>
          <p:cNvSpPr/>
          <p:nvPr/>
        </p:nvSpPr>
        <p:spPr>
          <a:xfrm>
            <a:off x="1303931" y="3146770"/>
            <a:ext cx="1956734" cy="81013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agricoltura biologica</a:t>
            </a:r>
          </a:p>
        </p:txBody>
      </p:sp>
      <p:cxnSp>
        <p:nvCxnSpPr>
          <p:cNvPr id="7" name="Connettore 4 6">
            <a:extLst>
              <a:ext uri="{FF2B5EF4-FFF2-40B4-BE49-F238E27FC236}">
                <a16:creationId xmlns:a16="http://schemas.microsoft.com/office/drawing/2014/main" id="{C17352B6-B2E9-D03A-6B8B-9DC6B2D1720A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3260665" y="2165198"/>
            <a:ext cx="1207664" cy="1386640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4 7">
            <a:extLst>
              <a:ext uri="{FF2B5EF4-FFF2-40B4-BE49-F238E27FC236}">
                <a16:creationId xmlns:a16="http://schemas.microsoft.com/office/drawing/2014/main" id="{857A321D-87AB-5990-1C0B-BEA599F78CC5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3260665" y="3551838"/>
            <a:ext cx="1207664" cy="1386641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FC6B51F1-2C8B-1C9D-34A8-60DEDEC1E306}"/>
              </a:ext>
            </a:extLst>
          </p:cNvPr>
          <p:cNvSpPr/>
          <p:nvPr/>
        </p:nvSpPr>
        <p:spPr>
          <a:xfrm>
            <a:off x="7723673" y="2858518"/>
            <a:ext cx="3153507" cy="1386640"/>
          </a:xfrm>
          <a:prstGeom prst="roundRect">
            <a:avLst/>
          </a:prstGeom>
          <a:solidFill>
            <a:srgbClr val="92D05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lvl="0" indent="-342900">
              <a:lnSpc>
                <a:spcPct val="115000"/>
              </a:lnSpc>
              <a:buFont typeface="Symbol" pitchFamily="2" charset="2"/>
              <a:buChar char=""/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pratiche agricole naturali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itchFamily="2" charset="2"/>
              <a:buChar char=""/>
            </a:pPr>
            <a:r>
              <a:rPr lang="it-IT" sz="1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allevamento rispettoso dei terreni e degli animali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Connettore 4 20">
            <a:extLst>
              <a:ext uri="{FF2B5EF4-FFF2-40B4-BE49-F238E27FC236}">
                <a16:creationId xmlns:a16="http://schemas.microsoft.com/office/drawing/2014/main" id="{9600CEDB-8D2D-530F-7273-63BC39AEFD29}"/>
              </a:ext>
            </a:extLst>
          </p:cNvPr>
          <p:cNvCxnSpPr>
            <a:stCxn id="5" idx="3"/>
            <a:endCxn id="9" idx="1"/>
          </p:cNvCxnSpPr>
          <p:nvPr/>
        </p:nvCxnSpPr>
        <p:spPr>
          <a:xfrm>
            <a:off x="6638728" y="2165198"/>
            <a:ext cx="1084945" cy="1386640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4 22">
            <a:extLst>
              <a:ext uri="{FF2B5EF4-FFF2-40B4-BE49-F238E27FC236}">
                <a16:creationId xmlns:a16="http://schemas.microsoft.com/office/drawing/2014/main" id="{9EBCCE80-D455-4DB5-8E76-9915D0447CA8}"/>
              </a:ext>
            </a:extLst>
          </p:cNvPr>
          <p:cNvCxnSpPr>
            <a:stCxn id="6" idx="3"/>
            <a:endCxn id="9" idx="1"/>
          </p:cNvCxnSpPr>
          <p:nvPr/>
        </p:nvCxnSpPr>
        <p:spPr>
          <a:xfrm flipV="1">
            <a:off x="6638728" y="3551838"/>
            <a:ext cx="1084945" cy="1386641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A30FA6AD-37B8-9C5D-5DC3-57B504B7A88E}"/>
              </a:ext>
            </a:extLst>
          </p:cNvPr>
          <p:cNvSpPr/>
          <p:nvPr/>
        </p:nvSpPr>
        <p:spPr>
          <a:xfrm>
            <a:off x="4468329" y="1760130"/>
            <a:ext cx="2170399" cy="810136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rispetto dell’ambiente 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A0D9C429-D1E6-8D84-FB1E-40061856B115}"/>
              </a:ext>
            </a:extLst>
          </p:cNvPr>
          <p:cNvSpPr/>
          <p:nvPr/>
        </p:nvSpPr>
        <p:spPr>
          <a:xfrm>
            <a:off x="4468329" y="4533411"/>
            <a:ext cx="2170399" cy="810136"/>
          </a:xfrm>
          <a:prstGeom prst="roundRect">
            <a:avLst/>
          </a:prstGeom>
          <a:solidFill>
            <a:srgbClr val="37C9B8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it-IT" sz="2000" b="1" dirty="0"/>
              <a:t>tutela </a:t>
            </a:r>
          </a:p>
          <a:p>
            <a:pPr algn="ctr"/>
            <a:r>
              <a:rPr lang="it-IT" sz="2000" b="1" dirty="0"/>
              <a:t>della salute</a:t>
            </a:r>
          </a:p>
        </p:txBody>
      </p:sp>
    </p:spTree>
    <p:extLst>
      <p:ext uri="{BB962C8B-B14F-4D97-AF65-F5344CB8AC3E}">
        <p14:creationId xmlns:p14="http://schemas.microsoft.com/office/powerpoint/2010/main" val="225560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A5089F84-0384-E6D8-BFE8-9A4BC060F6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679" y="2064738"/>
            <a:ext cx="3798278" cy="253218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45BFA21-D176-9C9F-1265-F1A22350B70D}"/>
              </a:ext>
            </a:extLst>
          </p:cNvPr>
          <p:cNvSpPr txBox="1"/>
          <p:nvPr/>
        </p:nvSpPr>
        <p:spPr>
          <a:xfrm>
            <a:off x="1151399" y="676695"/>
            <a:ext cx="9469709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le norme dell’Unione Europea sull’agricoltura biologica?</a:t>
            </a:r>
            <a:endParaRPr lang="it-IT" sz="5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2BC173D-19D2-DE40-7A5D-99ACB4C6661C}"/>
              </a:ext>
            </a:extLst>
          </p:cNvPr>
          <p:cNvSpPr txBox="1"/>
          <p:nvPr/>
        </p:nvSpPr>
        <p:spPr>
          <a:xfrm>
            <a:off x="1151402" y="1987541"/>
            <a:ext cx="5308014" cy="419376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leggi relative all’agricoltura biologica sono piuttosto severe e prevedono il controllo in tutte le fasi di produzione, trasformazione e commercializzazione.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norme dell’Unione Europea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sulla produzione biologica prevedono che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fertilità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l’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attività biologica del suolo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debbano essere conservate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coltivazione di piante leguminose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tramite </a:t>
            </a:r>
            <a:b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rotazione delle colture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concimazione con materiale organico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come letame e compost.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Anche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lotta contro i parassiti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malattie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le piante infestanti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deve basarsi sull’utilizzo di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metodi naturali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come il </a:t>
            </a:r>
            <a:r>
              <a:rPr lang="it-IT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pirodiserbo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cioè l’impiego del calore, e la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protezione dei nemici naturali dei parassiti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come formiche e coccinelle.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3180731-24AE-5E0D-2AE9-E559D3F1F9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96400" y="5102637"/>
            <a:ext cx="1744198" cy="1484717"/>
          </a:xfrm>
          <a:prstGeom prst="rect">
            <a:avLst/>
          </a:prstGeom>
        </p:spPr>
      </p:pic>
      <p:sp>
        <p:nvSpPr>
          <p:cNvPr id="12" name="Ovale 11">
            <a:extLst>
              <a:ext uri="{FF2B5EF4-FFF2-40B4-BE49-F238E27FC236}">
                <a16:creationId xmlns:a16="http://schemas.microsoft.com/office/drawing/2014/main" id="{9BBBC66A-B213-4BB8-98BF-1CE750FA0618}"/>
              </a:ext>
            </a:extLst>
          </p:cNvPr>
          <p:cNvSpPr/>
          <p:nvPr/>
        </p:nvSpPr>
        <p:spPr>
          <a:xfrm>
            <a:off x="6040987" y="2325590"/>
            <a:ext cx="2474357" cy="2474357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0B1B6CCC-92CD-0587-EE8E-85757774BC53}"/>
              </a:ext>
            </a:extLst>
          </p:cNvPr>
          <p:cNvSpPr/>
          <p:nvPr/>
        </p:nvSpPr>
        <p:spPr>
          <a:xfrm>
            <a:off x="7278165" y="3856607"/>
            <a:ext cx="2408383" cy="2408383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28764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3DF76A6-683C-D351-4F60-2EEDBED4114E}"/>
              </a:ext>
            </a:extLst>
          </p:cNvPr>
          <p:cNvSpPr txBox="1"/>
          <p:nvPr/>
        </p:nvSpPr>
        <p:spPr>
          <a:xfrm>
            <a:off x="1151399" y="676695"/>
            <a:ext cx="9469709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le norme </a:t>
            </a:r>
          </a:p>
          <a:p>
            <a:pPr>
              <a:lnSpc>
                <a:spcPts val="5000"/>
              </a:lnSpc>
            </a:pPr>
            <a:r>
              <a:rPr lang="it-IT" sz="5000" b="1" dirty="0"/>
              <a:t>sulle produzioni animali?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8B2BD6B-DB19-8B19-E19F-330D3BFC015F}"/>
              </a:ext>
            </a:extLst>
          </p:cNvPr>
          <p:cNvSpPr txBox="1"/>
          <p:nvPr/>
        </p:nvSpPr>
        <p:spPr>
          <a:xfrm>
            <a:off x="1151402" y="2034433"/>
            <a:ext cx="5987952" cy="202383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produzioni animali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che seguono il metodo dell’agricoltura biologica devono garantire il massimo rispetto delle esigenze naturali degli animali. Gli animali devono potersi muovere liberamente disponendo di un’area di pascolo. È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vietato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l’impiego di qualsiasi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sostanza sintetica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che alteri il normale sviluppo dell’animale ed è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vietata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qualunque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mutilazione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E298048-315B-82E5-207F-F2F4806C0D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0031" y="2173496"/>
            <a:ext cx="4302907" cy="238678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EB1DA0F-FC41-0A0D-5EC4-54BB5D975C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5604" y="4211554"/>
            <a:ext cx="4651863" cy="264644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0" name="Ovale 9">
            <a:extLst>
              <a:ext uri="{FF2B5EF4-FFF2-40B4-BE49-F238E27FC236}">
                <a16:creationId xmlns:a16="http://schemas.microsoft.com/office/drawing/2014/main" id="{D7826F97-7FB1-95BD-6405-5E434D4121CF}"/>
              </a:ext>
            </a:extLst>
          </p:cNvPr>
          <p:cNvSpPr/>
          <p:nvPr/>
        </p:nvSpPr>
        <p:spPr>
          <a:xfrm>
            <a:off x="8173568" y="209760"/>
            <a:ext cx="2447540" cy="2447540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0DD47C1-BB1D-CF85-0748-D5D021B15076}"/>
              </a:ext>
            </a:extLst>
          </p:cNvPr>
          <p:cNvSpPr txBox="1"/>
          <p:nvPr/>
        </p:nvSpPr>
        <p:spPr>
          <a:xfrm>
            <a:off x="1151402" y="4023099"/>
            <a:ext cx="3591905" cy="202383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L’alimentazione, inoltre, deve essere costituita da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foraggi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mangimi 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ottenuti da coltivazioni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biologiche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555F9CF1-746F-0521-65FC-578E3A387725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F1D98B9-D476-1D09-6615-B64E709DBA77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1778849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3E72300-0404-C642-1EC5-F9B4546550A3}"/>
              </a:ext>
            </a:extLst>
          </p:cNvPr>
          <p:cNvSpPr txBox="1"/>
          <p:nvPr/>
        </p:nvSpPr>
        <p:spPr>
          <a:xfrm>
            <a:off x="1151399" y="676695"/>
            <a:ext cx="9469709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Che cosa sono gli OGM?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28C89A4-C16A-190B-A535-07FBAE986ABD}"/>
              </a:ext>
            </a:extLst>
          </p:cNvPr>
          <p:cNvSpPr txBox="1"/>
          <p:nvPr/>
        </p:nvSpPr>
        <p:spPr>
          <a:xfrm>
            <a:off x="1151401" y="1429345"/>
            <a:ext cx="7125091" cy="475195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Gli OGM (Organismi Geneticamente Modificati) sono alimenti nei quali è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stato modificato il DNA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la molecola responsabile della trasmissione dei caratteri ereditari, allo scopo di ricavare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benefici nelle fasi di coltivazione e di produzione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Gli alimenti transgenici hanno particolari caratteristiche: possono essere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resistenti agli erbicidi e a condizioni climatiche avverse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oppure possono avere un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elevato ritmo di crescita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o, in altri casi,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subiscono un deterioramento molto più lento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di organismi non modificati.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 oggi, non sono certi i </a:t>
            </a:r>
            <a:r>
              <a:rPr lang="it-IT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rischi derivanti dall’impiego di OGM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Per questo, gran parte dell’opinione pubblica è contraria. Secondo altri, invece, gli OGM rappresentano una possibile soluzione alla crisi ecologica prodotta dall’agricoltura industriale e alla denutrizione in alcune aree del mondo.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 essere sicuri che gli alimenti che acquistiamo non contengano alimenti transgenici dobbiamo leggere le etichette: molte ditte dichiarano sulle confezioni che i loro prodotti sono </a:t>
            </a:r>
            <a:r>
              <a:rPr lang="it-IT" sz="18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OGM-free</a:t>
            </a:r>
            <a:r>
              <a:rPr lang="it-IT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cioè non contengono OGM.</a:t>
            </a:r>
            <a:endParaRPr lang="it-IT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AB234AD-C7F7-12F5-0130-720C52F21C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2939" y="786489"/>
            <a:ext cx="3102316" cy="207526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DBF86733-AD47-2CA0-1600-4ED47B97ACF9}"/>
              </a:ext>
            </a:extLst>
          </p:cNvPr>
          <p:cNvSpPr/>
          <p:nvPr/>
        </p:nvSpPr>
        <p:spPr>
          <a:xfrm>
            <a:off x="8536878" y="2605000"/>
            <a:ext cx="2729000" cy="2729000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AF288E7E-4CE4-2781-3C37-C7DB6BB561D6}"/>
              </a:ext>
            </a:extLst>
          </p:cNvPr>
          <p:cNvSpPr/>
          <p:nvPr/>
        </p:nvSpPr>
        <p:spPr>
          <a:xfrm>
            <a:off x="8276492" y="4720290"/>
            <a:ext cx="1939734" cy="1939734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32963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503</TotalTime>
  <Words>529</Words>
  <Application>Microsoft Macintosh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168</cp:revision>
  <dcterms:created xsi:type="dcterms:W3CDTF">2022-06-06T09:28:42Z</dcterms:created>
  <dcterms:modified xsi:type="dcterms:W3CDTF">2022-09-20T11:00:19Z</dcterms:modified>
</cp:coreProperties>
</file>