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71" r:id="rId4"/>
    <p:sldId id="290" r:id="rId5"/>
    <p:sldId id="291" r:id="rId6"/>
    <p:sldId id="292" r:id="rId7"/>
    <p:sldId id="29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C81"/>
    <a:srgbClr val="37C9B8"/>
    <a:srgbClr val="2A9D8F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32" y="1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22/09/22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D235D01-6A29-7647-32D1-3077E655A6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1"/>
            <a:ext cx="12192000" cy="6863082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4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L’ALIMENTAZIONE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2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LA PESCA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AF6C66DA-ACFF-9CC2-478B-A77834316075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7151077" y="3000402"/>
            <a:ext cx="1210374" cy="13638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43A5B3EA-CE90-4037-6050-6BA94EA49329}"/>
              </a:ext>
            </a:extLst>
          </p:cNvPr>
          <p:cNvCxnSpPr/>
          <p:nvPr/>
        </p:nvCxnSpPr>
        <p:spPr>
          <a:xfrm>
            <a:off x="6923069" y="3000402"/>
            <a:ext cx="0" cy="13638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sono classificati </a:t>
            </a:r>
            <a:br>
              <a:rPr lang="it-IT" sz="5000" b="1" dirty="0"/>
            </a:br>
            <a:r>
              <a:rPr lang="it-IT" sz="5000" b="1" dirty="0"/>
              <a:t>i prodotti della pesca?</a:t>
            </a:r>
            <a:endParaRPr lang="it-IT" sz="5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399" y="2045796"/>
            <a:ext cx="4858983" cy="334813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prodotti della pesca destinati all’alimentazione sono i pesci, i crostacei e i molluschi.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 i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pesci di mare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le specie che hanno una maggior importanza dal punto di vista commerciale sono il merluzzo e il cosiddetto pesce azzurro, come alici, sardine e tonni.  Orate, branzini e sogliole sono le specie più pregiate. Tra i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pesci d’acqua dolce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il più comune è la trota.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varietà più consumate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molluschi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polpi, totani, seppie, calamari, e quelli forniti di conchiglia come ostriche, vongole, mitili, telline.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crostacei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più conosciuti sono aragoste, granchi, gamberi, gamberetti, scampi.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6D730A77-B9AA-2CE3-1FC6-3D3E356E5BF8}"/>
              </a:ext>
            </a:extLst>
          </p:cNvPr>
          <p:cNvSpPr/>
          <p:nvPr/>
        </p:nvSpPr>
        <p:spPr>
          <a:xfrm>
            <a:off x="6010382" y="2247750"/>
            <a:ext cx="1825375" cy="7526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Pesci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DDFC171D-F2BC-CC5B-B6CB-E25CD06CF2D8}"/>
              </a:ext>
            </a:extLst>
          </p:cNvPr>
          <p:cNvSpPr/>
          <p:nvPr/>
        </p:nvSpPr>
        <p:spPr>
          <a:xfrm>
            <a:off x="8005281" y="2247750"/>
            <a:ext cx="1825375" cy="7526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Molluschi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04EC872B-8171-CFD8-F50C-7ABE38A8C171}"/>
              </a:ext>
            </a:extLst>
          </p:cNvPr>
          <p:cNvSpPr/>
          <p:nvPr/>
        </p:nvSpPr>
        <p:spPr>
          <a:xfrm>
            <a:off x="10000180" y="2247750"/>
            <a:ext cx="1825375" cy="7526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Crostacei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C381F7DE-677F-76EA-EC57-531046C9193E}"/>
              </a:ext>
            </a:extLst>
          </p:cNvPr>
          <p:cNvSpPr/>
          <p:nvPr/>
        </p:nvSpPr>
        <p:spPr>
          <a:xfrm>
            <a:off x="6010382" y="4364227"/>
            <a:ext cx="1335641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di mare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4A431C2D-A3F0-59FF-F9AE-A500EA10262B}"/>
              </a:ext>
            </a:extLst>
          </p:cNvPr>
          <p:cNvSpPr/>
          <p:nvPr/>
        </p:nvSpPr>
        <p:spPr>
          <a:xfrm>
            <a:off x="7448763" y="4364227"/>
            <a:ext cx="1825375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d’acqua dolce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6F366558-CBFC-CE70-51A6-89D9449143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554" y="644276"/>
            <a:ext cx="2693399" cy="19798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C439638-9E5B-3DF7-56E2-E5C0157D14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222" y="2656495"/>
            <a:ext cx="2280927" cy="152009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D4CAFB1-2014-0721-E287-FF7CE5224A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0377" y="2722709"/>
            <a:ext cx="2690459" cy="201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5BFA21-D176-9C9F-1265-F1A22350B70D}"/>
              </a:ext>
            </a:extLst>
          </p:cNvPr>
          <p:cNvSpPr txBox="1"/>
          <p:nvPr/>
        </p:nvSpPr>
        <p:spPr>
          <a:xfrm>
            <a:off x="1151399" y="676695"/>
            <a:ext cx="9762786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diversi tipi di pesca?</a:t>
            </a:r>
            <a:endParaRPr lang="it-IT" sz="5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BC173D-19D2-DE40-7A5D-99ACB4C6661C}"/>
              </a:ext>
            </a:extLst>
          </p:cNvPr>
          <p:cNvSpPr txBox="1"/>
          <p:nvPr/>
        </p:nvSpPr>
        <p:spPr>
          <a:xfrm>
            <a:off x="1151400" y="1429346"/>
            <a:ext cx="9422816" cy="18882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pesca può essere effettuata con strumenti diversi in base al tipo di imbarcazione utilizzato e al tipo di pesce che si desidera prendere.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reti a strascico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le reti a circuizione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per esempio, possono servire per la cattura di grandi quantità di pesce.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Reti più piccole, come 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nasse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vengono, invece, impiegate soprattutto per la piccola pesca, effettuata su imbarcazioni che non si spingono molto lontano dalla costa.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3983A8B-3006-907F-C4F8-AC95ADEB51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585" y="4097392"/>
            <a:ext cx="2514600" cy="20066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7249060-E295-A0F6-9F9F-78486BAAC5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641" y="4070282"/>
            <a:ext cx="3303465" cy="205911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6225BD8-0E21-427F-EF8D-7E68CC39FA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443" y="4074509"/>
            <a:ext cx="3362720" cy="202948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0D33465-8AFD-1F96-C37D-AD122296A957}"/>
              </a:ext>
            </a:extLst>
          </p:cNvPr>
          <p:cNvSpPr txBox="1"/>
          <p:nvPr/>
        </p:nvSpPr>
        <p:spPr>
          <a:xfrm>
            <a:off x="1444819" y="3916393"/>
            <a:ext cx="1438984" cy="307777"/>
          </a:xfrm>
          <a:prstGeom prst="rect">
            <a:avLst/>
          </a:prstGeom>
          <a:solidFill>
            <a:srgbClr val="066C81"/>
          </a:solidFill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effectLst/>
              </a:rPr>
              <a:t>Le reti a strascico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E56254D-EB63-7D78-82A6-2EDE127CE15E}"/>
              </a:ext>
            </a:extLst>
          </p:cNvPr>
          <p:cNvSpPr txBox="1"/>
          <p:nvPr/>
        </p:nvSpPr>
        <p:spPr>
          <a:xfrm>
            <a:off x="5125865" y="3916393"/>
            <a:ext cx="1587742" cy="307777"/>
          </a:xfrm>
          <a:prstGeom prst="rect">
            <a:avLst/>
          </a:prstGeom>
          <a:solidFill>
            <a:srgbClr val="066C81"/>
          </a:solidFill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effectLst/>
              </a:rPr>
              <a:t>Le reti a circuizione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261CC1F-FE6E-2B80-75E7-0BAD089865E9}"/>
              </a:ext>
            </a:extLst>
          </p:cNvPr>
          <p:cNvSpPr txBox="1"/>
          <p:nvPr/>
        </p:nvSpPr>
        <p:spPr>
          <a:xfrm>
            <a:off x="8617954" y="3916393"/>
            <a:ext cx="801823" cy="307777"/>
          </a:xfrm>
          <a:prstGeom prst="rect">
            <a:avLst/>
          </a:prstGeom>
          <a:solidFill>
            <a:srgbClr val="066C81"/>
          </a:solidFill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effectLst/>
              </a:rPr>
              <a:t>Le nasse</a:t>
            </a:r>
          </a:p>
        </p:txBody>
      </p:sp>
    </p:spTree>
    <p:extLst>
      <p:ext uri="{BB962C8B-B14F-4D97-AF65-F5344CB8AC3E}">
        <p14:creationId xmlns:p14="http://schemas.microsoft.com/office/powerpoint/2010/main" val="292876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44D0A1A-EEBD-410F-73F9-07028DC2B041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diversi tipi di pesca?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9E17E44-2E0B-9DEB-0289-814745310E78}"/>
              </a:ext>
            </a:extLst>
          </p:cNvPr>
          <p:cNvSpPr txBox="1"/>
          <p:nvPr/>
        </p:nvSpPr>
        <p:spPr>
          <a:xfrm>
            <a:off x="1151399" y="1196384"/>
            <a:ext cx="9183420" cy="134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reti da posta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reti fisse calate e ancorate sul fondo marino in attesa che il pesce vi rimanga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impigliato. I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palàngari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sono costituiti da un lungo cavo principale, detto trave. A questo sono collegati cavi più piccoli che, a distanze regolari, portano centinaia di ami.</a:t>
            </a:r>
            <a:r>
              <a:rPr lang="it-IT" sz="1800" dirty="0">
                <a:solidFill>
                  <a:srgbClr val="000000"/>
                </a:solidFill>
                <a:effectLst/>
                <a:latin typeface="Athelas-Regular" panose="02000503000000020003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A96D339-BE9F-DD2E-0C06-E1C1E40C6D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346" y="3171755"/>
            <a:ext cx="3472473" cy="294691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E138F29-5EF7-9A55-E6AD-60E088E475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819" y="3171755"/>
            <a:ext cx="3754025" cy="294691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9F37EFEE-DC13-3002-5341-160E6DE47879}"/>
              </a:ext>
            </a:extLst>
          </p:cNvPr>
          <p:cNvSpPr txBox="1"/>
          <p:nvPr/>
        </p:nvSpPr>
        <p:spPr>
          <a:xfrm>
            <a:off x="1644112" y="3075505"/>
            <a:ext cx="1134991" cy="307777"/>
          </a:xfrm>
          <a:prstGeom prst="rect">
            <a:avLst/>
          </a:prstGeom>
          <a:solidFill>
            <a:srgbClr val="066C81"/>
          </a:solidFill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effectLst/>
              </a:rPr>
              <a:t>Reti da posta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880D592-08E9-2EC6-ACE7-4D06BCE042BC}"/>
              </a:ext>
            </a:extLst>
          </p:cNvPr>
          <p:cNvSpPr txBox="1"/>
          <p:nvPr/>
        </p:nvSpPr>
        <p:spPr>
          <a:xfrm>
            <a:off x="7083619" y="3017866"/>
            <a:ext cx="861005" cy="307777"/>
          </a:xfrm>
          <a:prstGeom prst="rect">
            <a:avLst/>
          </a:prstGeom>
          <a:solidFill>
            <a:srgbClr val="066C81"/>
          </a:solidFill>
        </p:spPr>
        <p:txBody>
          <a:bodyPr wrap="none" rtlCol="0">
            <a:spAutoFit/>
          </a:bodyPr>
          <a:lstStyle/>
          <a:p>
            <a:r>
              <a:rPr lang="it-IT" sz="1400" dirty="0" err="1">
                <a:solidFill>
                  <a:schemeClr val="bg1"/>
                </a:solidFill>
                <a:effectLst/>
              </a:rPr>
              <a:t>Palàngari</a:t>
            </a:r>
            <a:endParaRPr lang="it-IT" sz="1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4078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DF2559D5-8187-6290-7C43-0B11E2BF29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0568">
            <a:off x="6997986" y="3081601"/>
            <a:ext cx="4574332" cy="25709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3765AEB-683F-0984-6D47-A377162D9118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diversi tipi di pesca?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706DB2E-5D16-DF3A-D45F-2A37617CB463}"/>
              </a:ext>
            </a:extLst>
          </p:cNvPr>
          <p:cNvSpPr txBox="1"/>
          <p:nvPr/>
        </p:nvSpPr>
        <p:spPr>
          <a:xfrm>
            <a:off x="1151399" y="1196384"/>
            <a:ext cx="4884151" cy="5426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pesca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molluschi bivalvi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(come le vongole) viene fatta soprattutto sui fondi sabbiosi con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draghe idrauliche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con delle specie di “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rastrelli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 che penetrano nel fondo marino e raccolgono, mentre avanzano, tutti gli organismi presenti.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Grazie alle moderne tecnologie all’impiego del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sonar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un apparecchio che consente di localizzare corpi immersi, è possibile individuare con maggiore facilità i banchi di pesce.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richiesta sempre crescente di prodotti della pesca, insieme ai problemi legati all’inquinamento delle acque, sta provocando un notevole impoverimento delle risorse naturali. Una soluzione al problema può essere rappresentata dall’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acquacoltura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dall’allevamento di pesci, molluschi e crostacei.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AA9C40B-5589-2C9F-7A19-96C52501FC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146" y="418632"/>
            <a:ext cx="3964107" cy="262596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6A35B790-48AF-1AC8-41AE-3A6B1D59B2B8}"/>
              </a:ext>
            </a:extLst>
          </p:cNvPr>
          <p:cNvSpPr/>
          <p:nvPr/>
        </p:nvSpPr>
        <p:spPr>
          <a:xfrm>
            <a:off x="6035550" y="2063189"/>
            <a:ext cx="2625969" cy="2625969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226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98C7018-4223-1AE9-3502-942DB42F38C5}"/>
              </a:ext>
            </a:extLst>
          </p:cNvPr>
          <p:cNvSpPr txBox="1"/>
          <p:nvPr/>
        </p:nvSpPr>
        <p:spPr>
          <a:xfrm>
            <a:off x="1151399" y="676695"/>
            <a:ext cx="9762786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metodi </a:t>
            </a:r>
          </a:p>
          <a:p>
            <a:pPr>
              <a:lnSpc>
                <a:spcPts val="5000"/>
              </a:lnSpc>
            </a:pPr>
            <a:r>
              <a:rPr lang="it-IT" sz="5000" b="1" dirty="0"/>
              <a:t>di lavorazione del pesce?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F07EB36-A5FD-41EA-6CF1-D65225A55DE6}"/>
              </a:ext>
            </a:extLst>
          </p:cNvPr>
          <p:cNvSpPr txBox="1"/>
          <p:nvPr/>
        </p:nvSpPr>
        <p:spPr>
          <a:xfrm>
            <a:off x="1151400" y="2015500"/>
            <a:ext cx="6550662" cy="372880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L’industria del pesce si occupa essenzialmente della sua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conservazione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del suo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inscatolamento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I metodi di conservazione del pesce sono essenzialmente quattro: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salatura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effettuata con sale da cucina, cosparso direttamente sul pesce o sciolto in acqua per formare una soluzione in cui immergere il pesce;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essiccamento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che provoca una grandissima perdita d’acqua e si ottiene esponendo il pesce al sole e al vento o utilizzando appositi essiccatoi;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affumicamento</a:t>
            </a:r>
            <a:r>
              <a:rPr lang="it-IT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conserva il pesce esponendolo al fumo prodotto da una lenta combustione di segatura di legna;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marinatura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durante la quale i pesci vengono prima cotti nel forno, poi immersi in un liquido aromatizzato e infine inscatolati.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2E2E17F-A73D-2A7E-C0E1-7F517E62F9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1360">
            <a:off x="7801262" y="3172491"/>
            <a:ext cx="3535559" cy="244036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857268A-6E4B-1ABD-D97F-0EC6996328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4543">
            <a:off x="8241324" y="1222732"/>
            <a:ext cx="3771900" cy="23368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00337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4A99214-48AD-D04D-5475-A080FC875F33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metodi di lavorazione del pesce?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8EAE1525-5B32-3BC0-F4E6-B09ACB9AF490}"/>
              </a:ext>
            </a:extLst>
          </p:cNvPr>
          <p:cNvSpPr/>
          <p:nvPr/>
        </p:nvSpPr>
        <p:spPr>
          <a:xfrm>
            <a:off x="1410435" y="4118042"/>
            <a:ext cx="1335641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salatura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BB84F99B-26F1-BFAB-14B6-CB15EF5D9210}"/>
              </a:ext>
            </a:extLst>
          </p:cNvPr>
          <p:cNvSpPr/>
          <p:nvPr/>
        </p:nvSpPr>
        <p:spPr>
          <a:xfrm>
            <a:off x="8618966" y="4103156"/>
            <a:ext cx="2046576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essiccamento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FE549E37-1820-54D3-1FAD-103E319C08B9}"/>
              </a:ext>
            </a:extLst>
          </p:cNvPr>
          <p:cNvSpPr/>
          <p:nvPr/>
        </p:nvSpPr>
        <p:spPr>
          <a:xfrm>
            <a:off x="6023198" y="4118042"/>
            <a:ext cx="2046576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affumicamento</a:t>
            </a:r>
          </a:p>
        </p:txBody>
      </p:sp>
      <p:cxnSp>
        <p:nvCxnSpPr>
          <p:cNvPr id="11" name="Connettore 4 10">
            <a:extLst>
              <a:ext uri="{FF2B5EF4-FFF2-40B4-BE49-F238E27FC236}">
                <a16:creationId xmlns:a16="http://schemas.microsoft.com/office/drawing/2014/main" id="{C385E3D5-A7A5-9928-A20C-53C0B956B696}"/>
              </a:ext>
            </a:extLst>
          </p:cNvPr>
          <p:cNvCxnSpPr>
            <a:stCxn id="5" idx="2"/>
            <a:endCxn id="6" idx="0"/>
          </p:cNvCxnSpPr>
          <p:nvPr/>
        </p:nvCxnSpPr>
        <p:spPr>
          <a:xfrm rot="5400000">
            <a:off x="3064196" y="1511825"/>
            <a:ext cx="1620278" cy="3592157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4 12">
            <a:extLst>
              <a:ext uri="{FF2B5EF4-FFF2-40B4-BE49-F238E27FC236}">
                <a16:creationId xmlns:a16="http://schemas.microsoft.com/office/drawing/2014/main" id="{E748ABB7-6891-4459-60FA-13D0651DD0BB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6846194" y="1321982"/>
            <a:ext cx="1620278" cy="3971841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60F7E59-5A99-D16B-3A78-85FA46217582}"/>
              </a:ext>
            </a:extLst>
          </p:cNvPr>
          <p:cNvCxnSpPr>
            <a:cxnSpLocks/>
          </p:cNvCxnSpPr>
          <p:nvPr/>
        </p:nvCxnSpPr>
        <p:spPr>
          <a:xfrm flipV="1">
            <a:off x="4392973" y="3293016"/>
            <a:ext cx="0" cy="810140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D5980426-D1EF-CBC5-1020-741AAEF0C27F}"/>
              </a:ext>
            </a:extLst>
          </p:cNvPr>
          <p:cNvCxnSpPr>
            <a:cxnSpLocks/>
          </p:cNvCxnSpPr>
          <p:nvPr/>
        </p:nvCxnSpPr>
        <p:spPr>
          <a:xfrm flipV="1">
            <a:off x="7046486" y="3307902"/>
            <a:ext cx="0" cy="810140"/>
          </a:xfrm>
          <a:prstGeom prst="straightConnector1">
            <a:avLst/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BB2B8F06-74C6-1EA9-C881-587831868663}"/>
              </a:ext>
            </a:extLst>
          </p:cNvPr>
          <p:cNvSpPr/>
          <p:nvPr/>
        </p:nvSpPr>
        <p:spPr>
          <a:xfrm>
            <a:off x="4757725" y="1745112"/>
            <a:ext cx="1825375" cy="752652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conservazione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A47C7BDE-AB71-DCBF-FF48-4BFFA74D6F09}"/>
              </a:ext>
            </a:extLst>
          </p:cNvPr>
          <p:cNvSpPr/>
          <p:nvPr/>
        </p:nvSpPr>
        <p:spPr>
          <a:xfrm>
            <a:off x="8349882" y="668110"/>
            <a:ext cx="3068389" cy="306838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BC9AD32A-B973-A36C-F86F-CA9311394D71}"/>
              </a:ext>
            </a:extLst>
          </p:cNvPr>
          <p:cNvSpPr/>
          <p:nvPr/>
        </p:nvSpPr>
        <p:spPr>
          <a:xfrm>
            <a:off x="3427430" y="4118042"/>
            <a:ext cx="1914413" cy="618740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marinatura</a:t>
            </a:r>
          </a:p>
        </p:txBody>
      </p:sp>
    </p:spTree>
    <p:extLst>
      <p:ext uri="{BB962C8B-B14F-4D97-AF65-F5344CB8AC3E}">
        <p14:creationId xmlns:p14="http://schemas.microsoft.com/office/powerpoint/2010/main" val="24068764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</TotalTime>
  <Words>583</Words>
  <Application>Microsoft Macintosh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Athelas-Regular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201</cp:revision>
  <dcterms:created xsi:type="dcterms:W3CDTF">2022-06-06T09:28:42Z</dcterms:created>
  <dcterms:modified xsi:type="dcterms:W3CDTF">2022-09-22T15:03:14Z</dcterms:modified>
</cp:coreProperties>
</file>