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  <p:sldId id="266" r:id="rId3"/>
    <p:sldId id="271" r:id="rId4"/>
    <p:sldId id="272" r:id="rId5"/>
    <p:sldId id="273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71" userDrawn="1">
          <p15:clr>
            <a:srgbClr val="A4A3A4"/>
          </p15:clr>
        </p15:guide>
        <p15:guide id="2" pos="4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6C81"/>
    <a:srgbClr val="2A9D8F"/>
    <a:srgbClr val="37C9B8"/>
    <a:srgbClr val="1E7066"/>
    <a:srgbClr val="245866"/>
    <a:srgbClr val="34C2B1"/>
    <a:srgbClr val="35C5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7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832" y="168"/>
      </p:cViewPr>
      <p:guideLst>
        <p:guide orient="horz" pos="1071"/>
        <p:guide pos="4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20/09/22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9848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20/09/22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9923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20/09/22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2670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e 6">
            <a:extLst>
              <a:ext uri="{FF2B5EF4-FFF2-40B4-BE49-F238E27FC236}">
                <a16:creationId xmlns:a16="http://schemas.microsoft.com/office/drawing/2014/main" id="{327B23C6-A946-0A3E-E6FF-6A91E1D0A218}"/>
              </a:ext>
            </a:extLst>
          </p:cNvPr>
          <p:cNvSpPr/>
          <p:nvPr userDrawn="1"/>
        </p:nvSpPr>
        <p:spPr>
          <a:xfrm>
            <a:off x="421240" y="5050232"/>
            <a:ext cx="143839" cy="143839"/>
          </a:xfrm>
          <a:prstGeom prst="ellipse">
            <a:avLst/>
          </a:prstGeom>
          <a:solidFill>
            <a:srgbClr val="1E7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8" name="Ovale 7">
            <a:extLst>
              <a:ext uri="{FF2B5EF4-FFF2-40B4-BE49-F238E27FC236}">
                <a16:creationId xmlns:a16="http://schemas.microsoft.com/office/drawing/2014/main" id="{2D25A8B8-E96D-657B-C180-D278EC96EC1F}"/>
              </a:ext>
            </a:extLst>
          </p:cNvPr>
          <p:cNvSpPr/>
          <p:nvPr userDrawn="1"/>
        </p:nvSpPr>
        <p:spPr>
          <a:xfrm>
            <a:off x="421240" y="5438776"/>
            <a:ext cx="143839" cy="143839"/>
          </a:xfrm>
          <a:prstGeom prst="ellipse">
            <a:avLst/>
          </a:prstGeom>
          <a:solidFill>
            <a:srgbClr val="37C9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8C45C134-5859-14E0-706D-39B332D4CF2D}"/>
              </a:ext>
            </a:extLst>
          </p:cNvPr>
          <p:cNvSpPr/>
          <p:nvPr userDrawn="1"/>
        </p:nvSpPr>
        <p:spPr>
          <a:xfrm>
            <a:off x="421240" y="5827320"/>
            <a:ext cx="143839" cy="14383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" name="Ovale 9">
            <a:extLst>
              <a:ext uri="{FF2B5EF4-FFF2-40B4-BE49-F238E27FC236}">
                <a16:creationId xmlns:a16="http://schemas.microsoft.com/office/drawing/2014/main" id="{051EB746-B54D-3CFE-4914-856B67140ACC}"/>
              </a:ext>
            </a:extLst>
          </p:cNvPr>
          <p:cNvSpPr/>
          <p:nvPr userDrawn="1"/>
        </p:nvSpPr>
        <p:spPr>
          <a:xfrm>
            <a:off x="421240" y="6215864"/>
            <a:ext cx="143839" cy="143839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11" name="Connettore 1 10">
            <a:extLst>
              <a:ext uri="{FF2B5EF4-FFF2-40B4-BE49-F238E27FC236}">
                <a16:creationId xmlns:a16="http://schemas.microsoft.com/office/drawing/2014/main" id="{43B37B31-6DAF-1036-4F4E-BB391D3A56DF}"/>
              </a:ext>
            </a:extLst>
          </p:cNvPr>
          <p:cNvCxnSpPr>
            <a:cxnSpLocks/>
          </p:cNvCxnSpPr>
          <p:nvPr userDrawn="1"/>
        </p:nvCxnSpPr>
        <p:spPr>
          <a:xfrm>
            <a:off x="421240" y="432347"/>
            <a:ext cx="730159" cy="0"/>
          </a:xfrm>
          <a:prstGeom prst="line">
            <a:avLst/>
          </a:prstGeom>
          <a:ln w="57150">
            <a:solidFill>
              <a:srgbClr val="2A9D8F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5475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20/09/22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6572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20/09/22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7901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20/09/22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7064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20/09/22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0579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20/09/22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0355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20/09/22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3177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20/09/22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8537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CAD1ED98-855F-1F7F-49BA-1052AD00ED8A}"/>
              </a:ext>
            </a:extLst>
          </p:cNvPr>
          <p:cNvSpPr/>
          <p:nvPr userDrawn="1"/>
        </p:nvSpPr>
        <p:spPr>
          <a:xfrm>
            <a:off x="11165836" y="1"/>
            <a:ext cx="730158" cy="5582608"/>
          </a:xfrm>
          <a:prstGeom prst="rect">
            <a:avLst/>
          </a:prstGeom>
          <a:solidFill>
            <a:srgbClr val="2A9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it-IT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176AB7E2-84ED-3CE4-4E28-E5507D7A0503}"/>
              </a:ext>
            </a:extLst>
          </p:cNvPr>
          <p:cNvSpPr/>
          <p:nvPr userDrawn="1"/>
        </p:nvSpPr>
        <p:spPr>
          <a:xfrm>
            <a:off x="11165836" y="6493267"/>
            <a:ext cx="730158" cy="364733"/>
          </a:xfrm>
          <a:prstGeom prst="rect">
            <a:avLst/>
          </a:prstGeom>
          <a:solidFill>
            <a:srgbClr val="2A9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D85122F5-D459-227B-013A-D75721E6955D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1165836" y="5654137"/>
            <a:ext cx="730158" cy="767602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86E116ED-863B-A648-985D-765490E54684}"/>
              </a:ext>
            </a:extLst>
          </p:cNvPr>
          <p:cNvSpPr txBox="1"/>
          <p:nvPr userDrawn="1"/>
        </p:nvSpPr>
        <p:spPr>
          <a:xfrm>
            <a:off x="3048828" y="6456660"/>
            <a:ext cx="6097656" cy="2616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© 2022 S. Lattes &amp; C. Editori </a:t>
            </a:r>
            <a:r>
              <a:rPr lang="it-IT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SpA</a:t>
            </a:r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Torino</a:t>
            </a:r>
          </a:p>
        </p:txBody>
      </p:sp>
    </p:spTree>
    <p:extLst>
      <p:ext uri="{BB962C8B-B14F-4D97-AF65-F5344CB8AC3E}">
        <p14:creationId xmlns:p14="http://schemas.microsoft.com/office/powerpoint/2010/main" val="2696729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3DAFB48C-A27D-2738-7835-1A10F26E11F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5081"/>
            <a:ext cx="12192000" cy="6858000"/>
          </a:xfrm>
          <a:prstGeom prst="rect">
            <a:avLst/>
          </a:prstGeom>
        </p:spPr>
      </p:pic>
      <p:sp>
        <p:nvSpPr>
          <p:cNvPr id="7" name="Parallelogramma 6">
            <a:extLst>
              <a:ext uri="{FF2B5EF4-FFF2-40B4-BE49-F238E27FC236}">
                <a16:creationId xmlns:a16="http://schemas.microsoft.com/office/drawing/2014/main" id="{A588EAA7-DA29-F707-EE53-0345215C4DF4}"/>
              </a:ext>
            </a:extLst>
          </p:cNvPr>
          <p:cNvSpPr/>
          <p:nvPr/>
        </p:nvSpPr>
        <p:spPr>
          <a:xfrm flipH="1">
            <a:off x="1766869" y="-5081"/>
            <a:ext cx="8658262" cy="6858000"/>
          </a:xfrm>
          <a:prstGeom prst="parallelogram">
            <a:avLst/>
          </a:prstGeom>
          <a:solidFill>
            <a:srgbClr val="2A9D8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Parallelogramma 4">
            <a:extLst>
              <a:ext uri="{FF2B5EF4-FFF2-40B4-BE49-F238E27FC236}">
                <a16:creationId xmlns:a16="http://schemas.microsoft.com/office/drawing/2014/main" id="{B5D00AFE-F2F3-5A63-CA6B-0FDA989F03D8}"/>
              </a:ext>
            </a:extLst>
          </p:cNvPr>
          <p:cNvSpPr/>
          <p:nvPr/>
        </p:nvSpPr>
        <p:spPr>
          <a:xfrm>
            <a:off x="1766869" y="-5080"/>
            <a:ext cx="8658262" cy="6858000"/>
          </a:xfrm>
          <a:prstGeom prst="parallelogram">
            <a:avLst/>
          </a:prstGeom>
          <a:solidFill>
            <a:srgbClr val="2A9D8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E69A924-1182-8218-0AF8-DB127F9EE234}"/>
              </a:ext>
            </a:extLst>
          </p:cNvPr>
          <p:cNvSpPr txBox="1"/>
          <p:nvPr/>
        </p:nvSpPr>
        <p:spPr>
          <a:xfrm>
            <a:off x="1005017" y="432486"/>
            <a:ext cx="10181967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500" b="1" dirty="0">
                <a:solidFill>
                  <a:schemeClr val="bg1"/>
                </a:solidFill>
              </a:rPr>
              <a:t>Area 3 </a:t>
            </a:r>
            <a:br>
              <a:rPr lang="it-IT" sz="7000" b="1" dirty="0">
                <a:solidFill>
                  <a:schemeClr val="bg1"/>
                </a:solidFill>
              </a:rPr>
            </a:br>
            <a:r>
              <a:rPr lang="it-IT" sz="7000" b="1" dirty="0">
                <a:solidFill>
                  <a:schemeClr val="bg1"/>
                </a:solidFill>
              </a:rPr>
              <a:t>TECNOLOGIA </a:t>
            </a:r>
            <a:br>
              <a:rPr lang="it-IT" sz="7000" b="1" dirty="0">
                <a:solidFill>
                  <a:schemeClr val="bg1"/>
                </a:solidFill>
              </a:rPr>
            </a:br>
            <a:r>
              <a:rPr lang="it-IT" sz="7000" b="1" dirty="0">
                <a:solidFill>
                  <a:schemeClr val="bg1"/>
                </a:solidFill>
              </a:rPr>
              <a:t>AGRARIA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4DBB6A40-B0D6-BC8A-785A-625F2B26D554}"/>
              </a:ext>
            </a:extLst>
          </p:cNvPr>
          <p:cNvSpPr txBox="1"/>
          <p:nvPr/>
        </p:nvSpPr>
        <p:spPr>
          <a:xfrm>
            <a:off x="1005017" y="4308533"/>
            <a:ext cx="10181967" cy="7848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it-IT" sz="45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254000">
                    <a:schemeClr val="bg1">
                      <a:alpha val="30000"/>
                    </a:schemeClr>
                  </a:glow>
                </a:effectLst>
              </a:rPr>
              <a:t>Unità 4 ∙ </a:t>
            </a:r>
            <a:r>
              <a:rPr lang="it-IT" sz="45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254000">
                    <a:schemeClr val="bg1">
                      <a:alpha val="30000"/>
                    </a:schemeClr>
                  </a:glow>
                </a:effectLst>
              </a:rPr>
              <a:t>L’ALLEVAMENTO 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6E2EA4F-F884-29FF-DE83-F04E125FCF4E}"/>
              </a:ext>
            </a:extLst>
          </p:cNvPr>
          <p:cNvSpPr txBox="1"/>
          <p:nvPr/>
        </p:nvSpPr>
        <p:spPr>
          <a:xfrm>
            <a:off x="3047172" y="6456660"/>
            <a:ext cx="6097656" cy="2616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© 2022 S. Lattes &amp; C. Editori </a:t>
            </a:r>
            <a:r>
              <a:rPr lang="it-IT" sz="1100" dirty="0" err="1"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SpA</a:t>
            </a:r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 Torino</a:t>
            </a:r>
          </a:p>
        </p:txBody>
      </p:sp>
    </p:spTree>
    <p:extLst>
      <p:ext uri="{BB962C8B-B14F-4D97-AF65-F5344CB8AC3E}">
        <p14:creationId xmlns:p14="http://schemas.microsoft.com/office/powerpoint/2010/main" val="2390736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A930D91D-8E61-272B-7D21-C8BE1CC0C032}"/>
              </a:ext>
            </a:extLst>
          </p:cNvPr>
          <p:cNvSpPr txBox="1"/>
          <p:nvPr/>
        </p:nvSpPr>
        <p:spPr>
          <a:xfrm>
            <a:off x="1151399" y="676695"/>
            <a:ext cx="7746415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Quali sono le forme </a:t>
            </a:r>
          </a:p>
          <a:p>
            <a:pPr>
              <a:lnSpc>
                <a:spcPts val="5000"/>
              </a:lnSpc>
            </a:pPr>
            <a:r>
              <a:rPr lang="it-IT" sz="5000" b="1" dirty="0"/>
              <a:t>di allevamento praticate?</a:t>
            </a:r>
            <a:endParaRPr lang="it-IT" sz="5000" dirty="0"/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9F22A6AA-64C5-CEC7-C15A-887420CB24CA}"/>
              </a:ext>
            </a:extLst>
          </p:cNvPr>
          <p:cNvSpPr/>
          <p:nvPr/>
        </p:nvSpPr>
        <p:spPr>
          <a:xfrm>
            <a:off x="4752622" y="6456660"/>
            <a:ext cx="2686756" cy="266400"/>
          </a:xfrm>
          <a:prstGeom prst="rect">
            <a:avLst/>
          </a:prstGeom>
          <a:solidFill>
            <a:schemeClr val="bg1">
              <a:alpha val="80000"/>
            </a:schemeClr>
          </a:solidFill>
          <a:ln w="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D76AD3EF-F077-865C-5CCD-1902F0477E71}"/>
              </a:ext>
            </a:extLst>
          </p:cNvPr>
          <p:cNvSpPr txBox="1"/>
          <p:nvPr/>
        </p:nvSpPr>
        <p:spPr>
          <a:xfrm>
            <a:off x="3047172" y="6456660"/>
            <a:ext cx="6097656" cy="2616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© 2022 S. Lattes &amp; C. Editori </a:t>
            </a:r>
            <a:r>
              <a:rPr lang="it-IT" sz="110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SpA</a:t>
            </a:r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 Torino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3E15D696-4990-9094-741B-4B8503FEADBA}"/>
              </a:ext>
            </a:extLst>
          </p:cNvPr>
          <p:cNvSpPr txBox="1"/>
          <p:nvPr/>
        </p:nvSpPr>
        <p:spPr>
          <a:xfrm>
            <a:off x="1151399" y="1987541"/>
            <a:ext cx="8948097" cy="100224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L’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allevamento del bestiame 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è un’attività economica che ha come fine sia la produzione alimentare sia produzioni di altri generi, come lana, pelli e fertilizzanti naturali.</a:t>
            </a:r>
            <a:b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Esistono tre forme di allevamento: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F4A749F7-29D0-9CCF-520B-F03CD46593D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2297" y="2821751"/>
            <a:ext cx="4151296" cy="3507130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801FC00F-E7B8-A1B5-3986-A6BCFFBE3AB9}"/>
              </a:ext>
            </a:extLst>
          </p:cNvPr>
          <p:cNvSpPr txBox="1"/>
          <p:nvPr/>
        </p:nvSpPr>
        <p:spPr>
          <a:xfrm>
            <a:off x="1151400" y="3046855"/>
            <a:ext cx="5105562" cy="3067209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342900" lvl="0" indent="-342900">
              <a:lnSpc>
                <a:spcPct val="115000"/>
              </a:lnSpc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pastorale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in cui gli animali sono tenuti in libertà a pascolare;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legato all’azienda agraria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dove gli animali trovano ricovero fisso e sono alimentati con i foraggi prodotti dall’azienda stessa;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b="1" dirty="0">
                <a:solidFill>
                  <a:srgbClr val="CD171A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intensivo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in cui gli animali vengono allevati in stalle modello, per ottenere soggetti specializzati per la produzione di carne, latte, uova.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5895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145BFA21-D176-9C9F-1265-F1A22350B70D}"/>
              </a:ext>
            </a:extLst>
          </p:cNvPr>
          <p:cNvSpPr txBox="1"/>
          <p:nvPr/>
        </p:nvSpPr>
        <p:spPr>
          <a:xfrm>
            <a:off x="1151399" y="676695"/>
            <a:ext cx="7746415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Quali sono gli animali </a:t>
            </a:r>
          </a:p>
          <a:p>
            <a:pPr>
              <a:lnSpc>
                <a:spcPts val="5000"/>
              </a:lnSpc>
            </a:pPr>
            <a:r>
              <a:rPr lang="it-IT" sz="5000" b="1" dirty="0"/>
              <a:t>da allevamento?</a:t>
            </a:r>
            <a:endParaRPr lang="it-IT" sz="5000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C2BC173D-19D2-DE40-7A5D-99ACB4C6661C}"/>
              </a:ext>
            </a:extLst>
          </p:cNvPr>
          <p:cNvSpPr txBox="1"/>
          <p:nvPr/>
        </p:nvSpPr>
        <p:spPr>
          <a:xfrm>
            <a:off x="1151400" y="1987541"/>
            <a:ext cx="5701464" cy="4074212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L’allevamento coinvolge principalmente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bovini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suini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ovini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e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caprini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razze avicole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e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animali da cortile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L’allevamento dei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bovini 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richiede buoni pascoli e abbondante fienagione; nel nostro Paese è concentrato nella Pianura Padana.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L’allevamento dei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suini 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è destinato, oltre alla produzione di carne fresca da macello, all’industria delle carni insaccate, come salami e prosciutti.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L’allevamento degli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ovini 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 dei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caprini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tipico delle zone montuose, in Italia è diffuso nel Meridione e nelle Isole. Un tempo importante per la produzione della lana, oggi lo è sempre di più per quella del latte, da cui si ricavano pregiati formaggi, e della carne.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</a:pP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40B05A62-2897-BCB4-CEC2-DFB178075AF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304773">
            <a:off x="7591218" y="2319489"/>
            <a:ext cx="4020868" cy="2504977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BAFAC5D6-84F9-3CB0-091A-69F4C19DE47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8370" y="301941"/>
            <a:ext cx="3014903" cy="2009935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15" name="Ovale 14">
            <a:extLst>
              <a:ext uri="{FF2B5EF4-FFF2-40B4-BE49-F238E27FC236}">
                <a16:creationId xmlns:a16="http://schemas.microsoft.com/office/drawing/2014/main" id="{39E36C84-BA8E-0544-03DA-F66A6BDF2AED}"/>
              </a:ext>
            </a:extLst>
          </p:cNvPr>
          <p:cNvSpPr/>
          <p:nvPr/>
        </p:nvSpPr>
        <p:spPr>
          <a:xfrm>
            <a:off x="6852864" y="1143584"/>
            <a:ext cx="2576752" cy="2576752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6" name="Ovale 15">
            <a:extLst>
              <a:ext uri="{FF2B5EF4-FFF2-40B4-BE49-F238E27FC236}">
                <a16:creationId xmlns:a16="http://schemas.microsoft.com/office/drawing/2014/main" id="{2B8A30FC-B21E-BD63-3135-40B6FC49316B}"/>
              </a:ext>
            </a:extLst>
          </p:cNvPr>
          <p:cNvSpPr/>
          <p:nvPr/>
        </p:nvSpPr>
        <p:spPr>
          <a:xfrm>
            <a:off x="7063390" y="4278210"/>
            <a:ext cx="2872411" cy="2872411"/>
          </a:xfrm>
          <a:prstGeom prst="ellipse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28764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33EBB6D4-7CB7-36DD-5E09-BD2AD4C03AF9}"/>
              </a:ext>
            </a:extLst>
          </p:cNvPr>
          <p:cNvSpPr txBox="1"/>
          <p:nvPr/>
        </p:nvSpPr>
        <p:spPr>
          <a:xfrm>
            <a:off x="1151400" y="471212"/>
            <a:ext cx="8804258" cy="72517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3000" b="1" dirty="0">
                <a:solidFill>
                  <a:schemeClr val="bg2">
                    <a:lumMod val="50000"/>
                  </a:schemeClr>
                </a:solidFill>
              </a:rPr>
              <a:t>Quali sono gli animali da allevamento?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E3AE76A-649C-428A-D25C-28D645BB8A0D}"/>
              </a:ext>
            </a:extLst>
          </p:cNvPr>
          <p:cNvSpPr txBox="1"/>
          <p:nvPr/>
        </p:nvSpPr>
        <p:spPr>
          <a:xfrm>
            <a:off x="1151400" y="1196384"/>
            <a:ext cx="3432323" cy="5170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15000"/>
              </a:lnSpc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Gli allevamenti intensivi di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razze avicole 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da carne e da uova avvengono principalmente in grandi aziende che possiedono gabbie a batteria, capannoni per l’allevamento a terra, impianti di alimentazione automatica e di raccolta delle uova.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 causa della sempre maggiore richiesta di carni, in Italia si stanno diffondendo altri tipi di allevamento intensivo di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animali da cortile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come oche, anatre, tacchini, faraone, conigli.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6BB801B2-B898-D218-9C79-9B67F5FBDC7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8947" y="436673"/>
            <a:ext cx="3751392" cy="2633280"/>
          </a:xfrm>
          <a:prstGeom prst="rect">
            <a:avLst/>
          </a:prstGeom>
        </p:spPr>
      </p:pic>
      <p:sp>
        <p:nvSpPr>
          <p:cNvPr id="8" name="Ovale 7">
            <a:extLst>
              <a:ext uri="{FF2B5EF4-FFF2-40B4-BE49-F238E27FC236}">
                <a16:creationId xmlns:a16="http://schemas.microsoft.com/office/drawing/2014/main" id="{90131A84-5BC3-93ED-189B-9AA13EDCF85F}"/>
              </a:ext>
            </a:extLst>
          </p:cNvPr>
          <p:cNvSpPr/>
          <p:nvPr/>
        </p:nvSpPr>
        <p:spPr>
          <a:xfrm>
            <a:off x="5415788" y="1151418"/>
            <a:ext cx="2446403" cy="2446403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14C0E41A-26C6-30FA-B1E0-90202691C64A}"/>
              </a:ext>
            </a:extLst>
          </p:cNvPr>
          <p:cNvSpPr/>
          <p:nvPr/>
        </p:nvSpPr>
        <p:spPr>
          <a:xfrm>
            <a:off x="7458150" y="2243244"/>
            <a:ext cx="1984844" cy="1984844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ABB7D8BF-0299-C934-75D3-44CE13D72FE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1878" y="4548554"/>
            <a:ext cx="3479383" cy="2309445"/>
          </a:xfrm>
          <a:prstGeom prst="rect">
            <a:avLst/>
          </a:prstGeom>
        </p:spPr>
      </p:pic>
      <p:sp>
        <p:nvSpPr>
          <p:cNvPr id="12" name="Ovale 11">
            <a:extLst>
              <a:ext uri="{FF2B5EF4-FFF2-40B4-BE49-F238E27FC236}">
                <a16:creationId xmlns:a16="http://schemas.microsoft.com/office/drawing/2014/main" id="{702AB9EA-382D-33A2-D7DF-81006456D9FC}"/>
              </a:ext>
            </a:extLst>
          </p:cNvPr>
          <p:cNvSpPr/>
          <p:nvPr/>
        </p:nvSpPr>
        <p:spPr>
          <a:xfrm>
            <a:off x="7601591" y="4278026"/>
            <a:ext cx="2451019" cy="2451019"/>
          </a:xfrm>
          <a:prstGeom prst="ellipse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377748D0-D41D-3615-84B5-9307A09960D0}"/>
              </a:ext>
            </a:extLst>
          </p:cNvPr>
          <p:cNvSpPr/>
          <p:nvPr/>
        </p:nvSpPr>
        <p:spPr>
          <a:xfrm>
            <a:off x="4752622" y="6456660"/>
            <a:ext cx="2686756" cy="266400"/>
          </a:xfrm>
          <a:prstGeom prst="rect">
            <a:avLst/>
          </a:prstGeom>
          <a:solidFill>
            <a:schemeClr val="bg1">
              <a:alpha val="80000"/>
            </a:schemeClr>
          </a:solidFill>
          <a:ln w="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5498AE12-900D-1A07-C3A3-F1C04B70354E}"/>
              </a:ext>
            </a:extLst>
          </p:cNvPr>
          <p:cNvSpPr txBox="1"/>
          <p:nvPr/>
        </p:nvSpPr>
        <p:spPr>
          <a:xfrm>
            <a:off x="3047172" y="6456660"/>
            <a:ext cx="6097656" cy="2616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© 2022 S. Lattes &amp; C. Editori </a:t>
            </a:r>
            <a:r>
              <a:rPr lang="it-IT" sz="110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SpA</a:t>
            </a:r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 Torino</a:t>
            </a:r>
          </a:p>
        </p:txBody>
      </p:sp>
    </p:spTree>
    <p:extLst>
      <p:ext uri="{BB962C8B-B14F-4D97-AF65-F5344CB8AC3E}">
        <p14:creationId xmlns:p14="http://schemas.microsoft.com/office/powerpoint/2010/main" val="1743497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8C40FED3-DD3A-E1D4-B4EB-2B65B3A7CF83}"/>
              </a:ext>
            </a:extLst>
          </p:cNvPr>
          <p:cNvSpPr txBox="1"/>
          <p:nvPr/>
        </p:nvSpPr>
        <p:spPr>
          <a:xfrm>
            <a:off x="1151399" y="676695"/>
            <a:ext cx="7746415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I foraggi e i mangimi</a:t>
            </a:r>
            <a:endParaRPr lang="it-IT" sz="5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9778C6B-8863-C61F-379D-17AE9B76879A}"/>
              </a:ext>
            </a:extLst>
          </p:cNvPr>
          <p:cNvSpPr txBox="1"/>
          <p:nvPr/>
        </p:nvSpPr>
        <p:spPr>
          <a:xfrm>
            <a:off x="1151400" y="1553787"/>
            <a:ext cx="5859000" cy="202006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Strettamente legata alla zootecnia è la produzione di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foraggi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cioè di piante destinate all’alimentazione del bestiame, come trifoglio, avena, mais, soia, erba medica.</a:t>
            </a:r>
            <a:b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All’alimentazione foraggiera si accompagna la distribuzione di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mangimi di origine vegetale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come semi e residui della lavorazione dei cereali, e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mangimi di origine animale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DEC5DD54-8904-7B36-62F4-27F959404D5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9378" y="1053020"/>
            <a:ext cx="4188222" cy="2792148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EE2C7201-D7B3-9234-372F-7ED5E93EA8D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74006" y="3660965"/>
            <a:ext cx="5337810" cy="3197035"/>
          </a:xfrm>
          <a:prstGeom prst="rect">
            <a:avLst/>
          </a:prstGeom>
        </p:spPr>
      </p:pic>
      <p:sp>
        <p:nvSpPr>
          <p:cNvPr id="8" name="Rettangolo 7">
            <a:extLst>
              <a:ext uri="{FF2B5EF4-FFF2-40B4-BE49-F238E27FC236}">
                <a16:creationId xmlns:a16="http://schemas.microsoft.com/office/drawing/2014/main" id="{6AEDA82F-649C-DA92-1885-87A34ADC85F8}"/>
              </a:ext>
            </a:extLst>
          </p:cNvPr>
          <p:cNvSpPr/>
          <p:nvPr/>
        </p:nvSpPr>
        <p:spPr>
          <a:xfrm>
            <a:off x="4752622" y="6456660"/>
            <a:ext cx="2686756" cy="266400"/>
          </a:xfrm>
          <a:prstGeom prst="rect">
            <a:avLst/>
          </a:prstGeom>
          <a:solidFill>
            <a:schemeClr val="bg1">
              <a:alpha val="80000"/>
            </a:schemeClr>
          </a:solidFill>
          <a:ln w="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9FFC6CF7-6AE4-86D0-6465-EA0ACE4FC062}"/>
              </a:ext>
            </a:extLst>
          </p:cNvPr>
          <p:cNvSpPr txBox="1"/>
          <p:nvPr/>
        </p:nvSpPr>
        <p:spPr>
          <a:xfrm>
            <a:off x="3047172" y="6456660"/>
            <a:ext cx="6097656" cy="2616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© 2022 S. Lattes &amp; C. Editori </a:t>
            </a:r>
            <a:r>
              <a:rPr lang="it-IT" sz="110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SpA</a:t>
            </a:r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 Torino</a:t>
            </a:r>
          </a:p>
        </p:txBody>
      </p:sp>
      <p:sp>
        <p:nvSpPr>
          <p:cNvPr id="10" name="Ovale 9">
            <a:extLst>
              <a:ext uri="{FF2B5EF4-FFF2-40B4-BE49-F238E27FC236}">
                <a16:creationId xmlns:a16="http://schemas.microsoft.com/office/drawing/2014/main" id="{55043844-911A-ABD6-3EE0-72000B5AF00D}"/>
              </a:ext>
            </a:extLst>
          </p:cNvPr>
          <p:cNvSpPr/>
          <p:nvPr/>
        </p:nvSpPr>
        <p:spPr>
          <a:xfrm>
            <a:off x="5776641" y="3120977"/>
            <a:ext cx="3121173" cy="3121173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7168304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466</TotalTime>
  <Words>422</Words>
  <Application>Microsoft Macintosh PowerPoint</Application>
  <PresentationFormat>Widescreen</PresentationFormat>
  <Paragraphs>23</Paragraphs>
  <Slides>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Microsoft Office User</dc:creator>
  <cp:lastModifiedBy>Microsoft Office User</cp:lastModifiedBy>
  <cp:revision>155</cp:revision>
  <dcterms:created xsi:type="dcterms:W3CDTF">2022-06-06T09:28:42Z</dcterms:created>
  <dcterms:modified xsi:type="dcterms:W3CDTF">2022-09-20T10:20:37Z</dcterms:modified>
</cp:coreProperties>
</file>