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9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71" userDrawn="1">
          <p15:clr>
            <a:srgbClr val="A4A3A4"/>
          </p15:clr>
        </p15:guide>
        <p15:guide id="2" pos="4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7066"/>
    <a:srgbClr val="2A9D8F"/>
    <a:srgbClr val="245866"/>
    <a:srgbClr val="37C9B8"/>
    <a:srgbClr val="34C2B1"/>
    <a:srgbClr val="35C5B4"/>
    <a:srgbClr val="066C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71"/>
    <p:restoredTop sz="94674"/>
  </p:normalViewPr>
  <p:slideViewPr>
    <p:cSldViewPr snapToGrid="0" snapToObjects="1">
      <p:cViewPr varScale="1">
        <p:scale>
          <a:sx n="124" d="100"/>
          <a:sy n="124" d="100"/>
        </p:scale>
        <p:origin x="832" y="168"/>
      </p:cViewPr>
      <p:guideLst>
        <p:guide orient="horz" pos="1071"/>
        <p:guide pos="4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FE25-2D13-4345-BDAE-FBC3B21AD62A}" type="datetimeFigureOut">
              <a:rPr lang="it-IT" smtClean="0"/>
              <a:t>20/09/22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C9E735-921C-5A4C-B0B7-C20B71D2E3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49848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FE25-2D13-4345-BDAE-FBC3B21AD62A}" type="datetimeFigureOut">
              <a:rPr lang="it-IT" smtClean="0"/>
              <a:t>20/09/22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C9E735-921C-5A4C-B0B7-C20B71D2E3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29923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FE25-2D13-4345-BDAE-FBC3B21AD62A}" type="datetimeFigureOut">
              <a:rPr lang="it-IT" smtClean="0"/>
              <a:t>20/09/22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C9E735-921C-5A4C-B0B7-C20B71D2E3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826703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e 6">
            <a:extLst>
              <a:ext uri="{FF2B5EF4-FFF2-40B4-BE49-F238E27FC236}">
                <a16:creationId xmlns:a16="http://schemas.microsoft.com/office/drawing/2014/main" id="{327B23C6-A946-0A3E-E6FF-6A91E1D0A218}"/>
              </a:ext>
            </a:extLst>
          </p:cNvPr>
          <p:cNvSpPr/>
          <p:nvPr userDrawn="1"/>
        </p:nvSpPr>
        <p:spPr>
          <a:xfrm>
            <a:off x="421240" y="5050232"/>
            <a:ext cx="143839" cy="143839"/>
          </a:xfrm>
          <a:prstGeom prst="ellipse">
            <a:avLst/>
          </a:prstGeom>
          <a:solidFill>
            <a:srgbClr val="1E7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Ovale 7">
            <a:extLst>
              <a:ext uri="{FF2B5EF4-FFF2-40B4-BE49-F238E27FC236}">
                <a16:creationId xmlns:a16="http://schemas.microsoft.com/office/drawing/2014/main" id="{2D25A8B8-E96D-657B-C180-D278EC96EC1F}"/>
              </a:ext>
            </a:extLst>
          </p:cNvPr>
          <p:cNvSpPr/>
          <p:nvPr userDrawn="1"/>
        </p:nvSpPr>
        <p:spPr>
          <a:xfrm>
            <a:off x="421240" y="5438776"/>
            <a:ext cx="143839" cy="143839"/>
          </a:xfrm>
          <a:prstGeom prst="ellipse">
            <a:avLst/>
          </a:prstGeom>
          <a:solidFill>
            <a:srgbClr val="37C9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9" name="Ovale 8">
            <a:extLst>
              <a:ext uri="{FF2B5EF4-FFF2-40B4-BE49-F238E27FC236}">
                <a16:creationId xmlns:a16="http://schemas.microsoft.com/office/drawing/2014/main" id="{8C45C134-5859-14E0-706D-39B332D4CF2D}"/>
              </a:ext>
            </a:extLst>
          </p:cNvPr>
          <p:cNvSpPr/>
          <p:nvPr userDrawn="1"/>
        </p:nvSpPr>
        <p:spPr>
          <a:xfrm>
            <a:off x="421240" y="5827320"/>
            <a:ext cx="143839" cy="143839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0" name="Ovale 9">
            <a:extLst>
              <a:ext uri="{FF2B5EF4-FFF2-40B4-BE49-F238E27FC236}">
                <a16:creationId xmlns:a16="http://schemas.microsoft.com/office/drawing/2014/main" id="{051EB746-B54D-3CFE-4914-856B67140ACC}"/>
              </a:ext>
            </a:extLst>
          </p:cNvPr>
          <p:cNvSpPr/>
          <p:nvPr userDrawn="1"/>
        </p:nvSpPr>
        <p:spPr>
          <a:xfrm>
            <a:off x="421240" y="6215864"/>
            <a:ext cx="143839" cy="143839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cxnSp>
        <p:nvCxnSpPr>
          <p:cNvPr id="11" name="Connettore 1 10">
            <a:extLst>
              <a:ext uri="{FF2B5EF4-FFF2-40B4-BE49-F238E27FC236}">
                <a16:creationId xmlns:a16="http://schemas.microsoft.com/office/drawing/2014/main" id="{43B37B31-6DAF-1036-4F4E-BB391D3A56DF}"/>
              </a:ext>
            </a:extLst>
          </p:cNvPr>
          <p:cNvCxnSpPr>
            <a:cxnSpLocks/>
          </p:cNvCxnSpPr>
          <p:nvPr userDrawn="1"/>
        </p:nvCxnSpPr>
        <p:spPr>
          <a:xfrm>
            <a:off x="421240" y="432347"/>
            <a:ext cx="730159" cy="0"/>
          </a:xfrm>
          <a:prstGeom prst="line">
            <a:avLst/>
          </a:prstGeom>
          <a:ln w="57150">
            <a:solidFill>
              <a:srgbClr val="2A9D8F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5475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FE25-2D13-4345-BDAE-FBC3B21AD62A}" type="datetimeFigureOut">
              <a:rPr lang="it-IT" smtClean="0"/>
              <a:t>20/09/22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C9E735-921C-5A4C-B0B7-C20B71D2E3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6572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FE25-2D13-4345-BDAE-FBC3B21AD62A}" type="datetimeFigureOut">
              <a:rPr lang="it-IT" smtClean="0"/>
              <a:t>20/09/22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C9E735-921C-5A4C-B0B7-C20B71D2E3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97901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FE25-2D13-4345-BDAE-FBC3B21AD62A}" type="datetimeFigureOut">
              <a:rPr lang="it-IT" smtClean="0"/>
              <a:t>20/09/22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C9E735-921C-5A4C-B0B7-C20B71D2E3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47064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FE25-2D13-4345-BDAE-FBC3B21AD62A}" type="datetimeFigureOut">
              <a:rPr lang="it-IT" smtClean="0"/>
              <a:t>20/09/22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C9E735-921C-5A4C-B0B7-C20B71D2E3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0579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FE25-2D13-4345-BDAE-FBC3B21AD62A}" type="datetimeFigureOut">
              <a:rPr lang="it-IT" smtClean="0"/>
              <a:t>20/09/22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C9E735-921C-5A4C-B0B7-C20B71D2E3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10355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FE25-2D13-4345-BDAE-FBC3B21AD62A}" type="datetimeFigureOut">
              <a:rPr lang="it-IT" smtClean="0"/>
              <a:t>20/09/22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C9E735-921C-5A4C-B0B7-C20B71D2E3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31773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FE25-2D13-4345-BDAE-FBC3B21AD62A}" type="datetimeFigureOut">
              <a:rPr lang="it-IT" smtClean="0"/>
              <a:t>20/09/22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C9E735-921C-5A4C-B0B7-C20B71D2E3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08537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CAD1ED98-855F-1F7F-49BA-1052AD00ED8A}"/>
              </a:ext>
            </a:extLst>
          </p:cNvPr>
          <p:cNvSpPr/>
          <p:nvPr userDrawn="1"/>
        </p:nvSpPr>
        <p:spPr>
          <a:xfrm>
            <a:off x="11165836" y="1"/>
            <a:ext cx="730158" cy="5582608"/>
          </a:xfrm>
          <a:prstGeom prst="rect">
            <a:avLst/>
          </a:prstGeom>
          <a:solidFill>
            <a:srgbClr val="2A9D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it-IT"/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176AB7E2-84ED-3CE4-4E28-E5507D7A0503}"/>
              </a:ext>
            </a:extLst>
          </p:cNvPr>
          <p:cNvSpPr/>
          <p:nvPr userDrawn="1"/>
        </p:nvSpPr>
        <p:spPr>
          <a:xfrm>
            <a:off x="11165836" y="6493267"/>
            <a:ext cx="730158" cy="364733"/>
          </a:xfrm>
          <a:prstGeom prst="rect">
            <a:avLst/>
          </a:prstGeom>
          <a:solidFill>
            <a:srgbClr val="2A9D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D85122F5-D459-227B-013A-D75721E6955D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165836" y="5654137"/>
            <a:ext cx="730158" cy="767602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86E116ED-863B-A648-985D-765490E54684}"/>
              </a:ext>
            </a:extLst>
          </p:cNvPr>
          <p:cNvSpPr txBox="1"/>
          <p:nvPr userDrawn="1"/>
        </p:nvSpPr>
        <p:spPr>
          <a:xfrm>
            <a:off x="3048828" y="6456660"/>
            <a:ext cx="6097656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 2022 S. Lattes &amp; C. Editori </a:t>
            </a:r>
            <a:r>
              <a:rPr lang="it-IT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SpA</a:t>
            </a:r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Torino</a:t>
            </a:r>
          </a:p>
        </p:txBody>
      </p:sp>
    </p:spTree>
    <p:extLst>
      <p:ext uri="{BB962C8B-B14F-4D97-AF65-F5344CB8AC3E}">
        <p14:creationId xmlns:p14="http://schemas.microsoft.com/office/powerpoint/2010/main" val="2696729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C13C293-54F6-7B15-094F-8802EB0DEDE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2919"/>
          </a:xfrm>
          <a:prstGeom prst="rect">
            <a:avLst/>
          </a:prstGeom>
        </p:spPr>
      </p:pic>
      <p:sp>
        <p:nvSpPr>
          <p:cNvPr id="7" name="Parallelogramma 6">
            <a:extLst>
              <a:ext uri="{FF2B5EF4-FFF2-40B4-BE49-F238E27FC236}">
                <a16:creationId xmlns:a16="http://schemas.microsoft.com/office/drawing/2014/main" id="{A588EAA7-DA29-F707-EE53-0345215C4DF4}"/>
              </a:ext>
            </a:extLst>
          </p:cNvPr>
          <p:cNvSpPr/>
          <p:nvPr/>
        </p:nvSpPr>
        <p:spPr>
          <a:xfrm flipH="1">
            <a:off x="1766869" y="-5081"/>
            <a:ext cx="8658262" cy="6858000"/>
          </a:xfrm>
          <a:prstGeom prst="parallelogram">
            <a:avLst/>
          </a:prstGeom>
          <a:solidFill>
            <a:srgbClr val="2A9D8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5" name="Parallelogramma 4">
            <a:extLst>
              <a:ext uri="{FF2B5EF4-FFF2-40B4-BE49-F238E27FC236}">
                <a16:creationId xmlns:a16="http://schemas.microsoft.com/office/drawing/2014/main" id="{B5D00AFE-F2F3-5A63-CA6B-0FDA989F03D8}"/>
              </a:ext>
            </a:extLst>
          </p:cNvPr>
          <p:cNvSpPr/>
          <p:nvPr/>
        </p:nvSpPr>
        <p:spPr>
          <a:xfrm>
            <a:off x="1766869" y="-5080"/>
            <a:ext cx="8658262" cy="6858000"/>
          </a:xfrm>
          <a:prstGeom prst="parallelogram">
            <a:avLst/>
          </a:prstGeom>
          <a:solidFill>
            <a:srgbClr val="2A9D8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BE69A924-1182-8218-0AF8-DB127F9EE234}"/>
              </a:ext>
            </a:extLst>
          </p:cNvPr>
          <p:cNvSpPr txBox="1"/>
          <p:nvPr/>
        </p:nvSpPr>
        <p:spPr>
          <a:xfrm>
            <a:off x="1005017" y="432486"/>
            <a:ext cx="10181967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500" b="1" dirty="0">
                <a:solidFill>
                  <a:schemeClr val="bg1"/>
                </a:solidFill>
              </a:rPr>
              <a:t>Area 3 </a:t>
            </a:r>
            <a:br>
              <a:rPr lang="it-IT" sz="7000" b="1" dirty="0">
                <a:solidFill>
                  <a:schemeClr val="bg1"/>
                </a:solidFill>
              </a:rPr>
            </a:br>
            <a:r>
              <a:rPr lang="it-IT" sz="7000" b="1" dirty="0">
                <a:solidFill>
                  <a:schemeClr val="bg1"/>
                </a:solidFill>
              </a:rPr>
              <a:t>TECNOLOGIA </a:t>
            </a:r>
            <a:br>
              <a:rPr lang="it-IT" sz="7000" b="1" dirty="0">
                <a:solidFill>
                  <a:schemeClr val="bg1"/>
                </a:solidFill>
              </a:rPr>
            </a:br>
            <a:r>
              <a:rPr lang="it-IT" sz="7000" b="1" dirty="0">
                <a:solidFill>
                  <a:schemeClr val="bg1"/>
                </a:solidFill>
              </a:rPr>
              <a:t>AGRARIA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DBB6A40-B0D6-BC8A-785A-625F2B26D554}"/>
              </a:ext>
            </a:extLst>
          </p:cNvPr>
          <p:cNvSpPr txBox="1"/>
          <p:nvPr/>
        </p:nvSpPr>
        <p:spPr>
          <a:xfrm>
            <a:off x="1005017" y="4308533"/>
            <a:ext cx="10181967" cy="147732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it-IT" sz="45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glow rad="254000">
                    <a:schemeClr val="bg1">
                      <a:alpha val="30000"/>
                    </a:schemeClr>
                  </a:glow>
                </a:effectLst>
              </a:rPr>
              <a:t>Unità 1 ∙ </a:t>
            </a:r>
            <a:r>
              <a:rPr lang="it-IT" sz="45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glow rad="254000">
                    <a:schemeClr val="bg1">
                      <a:alpha val="30000"/>
                    </a:schemeClr>
                  </a:glow>
                </a:effectLst>
              </a:rPr>
              <a:t>LE TECNICHE </a:t>
            </a:r>
          </a:p>
          <a:p>
            <a:pPr algn="ctr"/>
            <a:r>
              <a:rPr lang="it-IT" sz="45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glow rad="254000">
                    <a:schemeClr val="bg1">
                      <a:alpha val="30000"/>
                    </a:schemeClr>
                  </a:glow>
                </a:effectLst>
              </a:rPr>
              <a:t>AGRONOMICHE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6E2EA4F-F884-29FF-DE83-F04E125FCF4E}"/>
              </a:ext>
            </a:extLst>
          </p:cNvPr>
          <p:cNvSpPr txBox="1"/>
          <p:nvPr/>
        </p:nvSpPr>
        <p:spPr>
          <a:xfrm>
            <a:off x="3047172" y="6456660"/>
            <a:ext cx="6097656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</a:rPr>
              <a:t>© 2022 S. Lattes &amp; C. Editori </a:t>
            </a:r>
            <a:r>
              <a:rPr lang="it-IT" sz="1100" dirty="0" err="1"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</a:rPr>
              <a:t>SpA</a:t>
            </a:r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</a:rPr>
              <a:t> Torino</a:t>
            </a:r>
          </a:p>
        </p:txBody>
      </p:sp>
    </p:spTree>
    <p:extLst>
      <p:ext uri="{BB962C8B-B14F-4D97-AF65-F5344CB8AC3E}">
        <p14:creationId xmlns:p14="http://schemas.microsoft.com/office/powerpoint/2010/main" val="23907361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8EAD9483-C66D-0F01-321C-2F89A9F5C90A}"/>
              </a:ext>
            </a:extLst>
          </p:cNvPr>
          <p:cNvSpPr txBox="1"/>
          <p:nvPr/>
        </p:nvSpPr>
        <p:spPr>
          <a:xfrm>
            <a:off x="1151399" y="676696"/>
            <a:ext cx="10208263" cy="73007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5000"/>
              </a:lnSpc>
            </a:pPr>
            <a:r>
              <a:rPr lang="it-IT" sz="5000" b="1" dirty="0"/>
              <a:t>Che cosa sono l’avvicendamento </a:t>
            </a:r>
          </a:p>
          <a:p>
            <a:pPr>
              <a:lnSpc>
                <a:spcPts val="5000"/>
              </a:lnSpc>
            </a:pPr>
            <a:r>
              <a:rPr lang="it-IT" sz="5000" b="1" dirty="0"/>
              <a:t>e la rotazione?</a:t>
            </a:r>
            <a:endParaRPr lang="it-IT" sz="5000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19B75F2B-EBCD-9BD3-B74A-1ACA2AF81D02}"/>
              </a:ext>
            </a:extLst>
          </p:cNvPr>
          <p:cNvSpPr txBox="1"/>
          <p:nvPr/>
        </p:nvSpPr>
        <p:spPr>
          <a:xfrm>
            <a:off x="1151397" y="2051539"/>
            <a:ext cx="9962079" cy="117230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Un campo non può essere coltivato per più anni di seguito con una stessa coltura perché il terreno subisce un </a:t>
            </a:r>
            <a:r>
              <a:rPr lang="it-IT" sz="1800" b="1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impoverimento</a:t>
            </a: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 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È quindi importante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alternare le coltivazioni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attraverso la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rotazione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delle colture, che sono classificate in: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4996B125-B2E7-DC84-E859-FC8CA3E3649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3429000"/>
            <a:ext cx="4883690" cy="2702884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D30CE203-4908-FBAE-E6C1-11BE182960CC}"/>
              </a:ext>
            </a:extLst>
          </p:cNvPr>
          <p:cNvSpPr txBox="1"/>
          <p:nvPr/>
        </p:nvSpPr>
        <p:spPr>
          <a:xfrm>
            <a:off x="1151397" y="3288323"/>
            <a:ext cx="4604633" cy="291904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342900" lvl="0" indent="-342900">
              <a:lnSpc>
                <a:spcPct val="115000"/>
              </a:lnSpc>
              <a:buClr>
                <a:srgbClr val="2A9D8F"/>
              </a:buClr>
              <a:buFont typeface="Arial" panose="020B0604020202020204" pitchFamily="34" charset="0"/>
              <a:buChar char="•"/>
            </a:pP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colture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preparatrici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che lasciano il suolo in buone condizioni di fertilità, come il mais, la patata e la barbabietola;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Clr>
                <a:srgbClr val="2A9D8F"/>
              </a:buClr>
              <a:buFont typeface="Arial" panose="020B0604020202020204" pitchFamily="34" charset="0"/>
              <a:buChar char="•"/>
            </a:pP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colture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miglioratrici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che rendono il terreno più fertile, come le piante leguminose;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Clr>
                <a:srgbClr val="2A9D8F"/>
              </a:buClr>
              <a:buFont typeface="Arial" panose="020B0604020202020204" pitchFamily="34" charset="0"/>
              <a:buChar char="•"/>
            </a:pP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colture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depauperanti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che traggono profitto dalle colture precedenti e lasciano il suolo meno fertile di quanto l’abbiano trovato, come il frumento.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2553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8A572162-146D-1300-BAF4-38B1B0D3CFF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214" y="1135166"/>
            <a:ext cx="3169139" cy="4235978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2900C63B-394A-4779-63F3-0BFE79CAAFF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0649" y="3696708"/>
            <a:ext cx="2333868" cy="2608441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21C7FAFD-2989-C3AC-86F1-8FF32DB288C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0649" y="497459"/>
            <a:ext cx="2333868" cy="2549604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AF51498C-813C-5A77-49F1-99C1346CC47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9412" y="2099736"/>
            <a:ext cx="2333868" cy="2544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5934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3BC6AE7E-9F2D-166B-48AA-4489A16A527D}"/>
              </a:ext>
            </a:extLst>
          </p:cNvPr>
          <p:cNvSpPr txBox="1"/>
          <p:nvPr/>
        </p:nvSpPr>
        <p:spPr>
          <a:xfrm>
            <a:off x="1151399" y="676696"/>
            <a:ext cx="10208263" cy="73007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5000"/>
              </a:lnSpc>
            </a:pPr>
            <a:r>
              <a:rPr lang="it-IT" sz="5000" b="1" dirty="0"/>
              <a:t>Come avviene la semina?</a:t>
            </a:r>
            <a:endParaRPr lang="it-IT" sz="5000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3AF5FDB2-DCD8-A74B-5432-53A239311DE7}"/>
              </a:ext>
            </a:extLst>
          </p:cNvPr>
          <p:cNvSpPr txBox="1"/>
          <p:nvPr/>
        </p:nvSpPr>
        <p:spPr>
          <a:xfrm>
            <a:off x="1151396" y="1406770"/>
            <a:ext cx="9776465" cy="248529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La </a:t>
            </a:r>
            <a:r>
              <a:rPr lang="it-IT" sz="1800" b="1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semina</a:t>
            </a: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può essere fatta spargendo la semente </a:t>
            </a:r>
            <a:r>
              <a:rPr lang="it-IT" sz="1800" b="1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su tutta la superficie del terreno</a:t>
            </a: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nel modo più uniforme possibile, oppure per </a:t>
            </a:r>
            <a:r>
              <a:rPr lang="it-IT" sz="1800" b="1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righe </a:t>
            </a: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 </a:t>
            </a:r>
            <a:r>
              <a:rPr lang="it-IT" sz="1800" b="1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solchi</a:t>
            </a: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quando i semi vengono interrati a qualche centimetro di profondità. Attualmente le operazioni di semina vengono eseguite </a:t>
            </a:r>
            <a:r>
              <a:rPr lang="it-IT" sz="1800" b="1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 macchina</a:t>
            </a: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rapidamente e con la massima precisione.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7FC01C74-13FE-08D7-577F-1865B0AC56E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4137" y="3064994"/>
            <a:ext cx="6695831" cy="3793008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1A0584C4-8AC4-EBCE-B59E-8CB9C0444EB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92720">
            <a:off x="7452554" y="2627864"/>
            <a:ext cx="2845288" cy="3798191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5960082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>
            <a:extLst>
              <a:ext uri="{FF2B5EF4-FFF2-40B4-BE49-F238E27FC236}">
                <a16:creationId xmlns:a16="http://schemas.microsoft.com/office/drawing/2014/main" id="{25A9875B-A0D7-3E22-4B8B-BC0CCC6A7ED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5538" y="4006946"/>
            <a:ext cx="4747846" cy="2848708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9A586FE1-486D-16CB-D8C6-62377024ABD3}"/>
              </a:ext>
            </a:extLst>
          </p:cNvPr>
          <p:cNvSpPr txBox="1"/>
          <p:nvPr/>
        </p:nvSpPr>
        <p:spPr>
          <a:xfrm>
            <a:off x="1151399" y="676696"/>
            <a:ext cx="10208263" cy="73007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5000"/>
              </a:lnSpc>
            </a:pPr>
            <a:r>
              <a:rPr lang="it-IT" sz="5000" b="1" dirty="0"/>
              <a:t>Come è possibile </a:t>
            </a:r>
          </a:p>
          <a:p>
            <a:pPr>
              <a:lnSpc>
                <a:spcPts val="5000"/>
              </a:lnSpc>
            </a:pPr>
            <a:r>
              <a:rPr lang="it-IT" sz="5000" b="1" dirty="0"/>
              <a:t>proteggere le piante?</a:t>
            </a:r>
            <a:endParaRPr lang="it-IT" sz="5000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0991F7E3-11E9-A42F-9CAB-70C17FD1BFEA}"/>
              </a:ext>
            </a:extLst>
          </p:cNvPr>
          <p:cNvSpPr txBox="1"/>
          <p:nvPr/>
        </p:nvSpPr>
        <p:spPr>
          <a:xfrm>
            <a:off x="1151396" y="2063263"/>
            <a:ext cx="6374819" cy="248529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Le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piante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infestanti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crescono insieme a quelle utili  e ne indeboliscono gravemente lo sviluppo. Nei Paesi dove si pratica un’agricoltura molto avanzata si utilizzano in grande quantità i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diserbanti chimici o erbicidi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Un uso scorretto o eccessivo di queste sostanze può causare gravi danni alle colture, alle persone e all’ambiente.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4D8C7200-470B-5735-BF7C-4B8B50597B5A}"/>
              </a:ext>
            </a:extLst>
          </p:cNvPr>
          <p:cNvSpPr/>
          <p:nvPr/>
        </p:nvSpPr>
        <p:spPr>
          <a:xfrm>
            <a:off x="7513653" y="937847"/>
            <a:ext cx="4067906" cy="4067906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91CEE3E8-E92C-2308-162A-975A8F52CC2E}"/>
              </a:ext>
            </a:extLst>
          </p:cNvPr>
          <p:cNvSpPr/>
          <p:nvPr/>
        </p:nvSpPr>
        <p:spPr>
          <a:xfrm>
            <a:off x="4752622" y="6456660"/>
            <a:ext cx="2686756" cy="266400"/>
          </a:xfrm>
          <a:prstGeom prst="rect">
            <a:avLst/>
          </a:prstGeom>
          <a:solidFill>
            <a:schemeClr val="bg1">
              <a:alpha val="80000"/>
            </a:schemeClr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BC27E761-A942-0068-9080-60560064F266}"/>
              </a:ext>
            </a:extLst>
          </p:cNvPr>
          <p:cNvSpPr txBox="1"/>
          <p:nvPr/>
        </p:nvSpPr>
        <p:spPr>
          <a:xfrm>
            <a:off x="3047172" y="6456660"/>
            <a:ext cx="6097656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© 2022 S. Lattes &amp; C. Editori </a:t>
            </a:r>
            <a:r>
              <a:rPr lang="it-IT" sz="11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SpA</a:t>
            </a:r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 Torino</a:t>
            </a:r>
          </a:p>
        </p:txBody>
      </p:sp>
    </p:spTree>
    <p:extLst>
      <p:ext uri="{BB962C8B-B14F-4D97-AF65-F5344CB8AC3E}">
        <p14:creationId xmlns:p14="http://schemas.microsoft.com/office/powerpoint/2010/main" val="10173634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54F80340-A5F0-3263-4DD9-27A31CB1F2E6}"/>
              </a:ext>
            </a:extLst>
          </p:cNvPr>
          <p:cNvSpPr txBox="1"/>
          <p:nvPr/>
        </p:nvSpPr>
        <p:spPr>
          <a:xfrm>
            <a:off x="1151400" y="471212"/>
            <a:ext cx="8804258" cy="72517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5000"/>
              </a:lnSpc>
            </a:pPr>
            <a:r>
              <a:rPr lang="it-IT" sz="3000" b="1" dirty="0">
                <a:solidFill>
                  <a:schemeClr val="bg2">
                    <a:lumMod val="50000"/>
                  </a:schemeClr>
                </a:solidFill>
              </a:rPr>
              <a:t>Come è possibile proteggere le piante?</a:t>
            </a:r>
          </a:p>
          <a:p>
            <a:pPr>
              <a:lnSpc>
                <a:spcPts val="5000"/>
              </a:lnSpc>
            </a:pPr>
            <a:endParaRPr lang="it-IT" sz="3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1C7FA680-A991-16F2-B69F-D7F94F773FC5}"/>
              </a:ext>
            </a:extLst>
          </p:cNvPr>
          <p:cNvSpPr txBox="1"/>
          <p:nvPr/>
        </p:nvSpPr>
        <p:spPr>
          <a:xfrm>
            <a:off x="1151399" y="1196384"/>
            <a:ext cx="3983309" cy="3387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Un’altra minaccia alla produttività dei terreni è costituita dai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parassiti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che possono essere suddivisi in organismi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animali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(insetti, acari, ecc.),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virus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e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organismi vegetali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(batteri, funghi).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Anche in questo caso spesso si ricorre </a:t>
            </a:r>
            <a:b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 metodi chimici, come l’impiego </a:t>
            </a:r>
            <a:b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di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antiparassitari chimici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che però possono avere conseguenze dannose per l’ambiente e la salute delle persone. 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C6B16D82-00FB-1E83-ECA7-A6C7BEA49BB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6862" y="1330707"/>
            <a:ext cx="2649415" cy="5059528"/>
          </a:xfrm>
          <a:prstGeom prst="rect">
            <a:avLst/>
          </a:prstGeom>
        </p:spPr>
      </p:pic>
      <p:sp>
        <p:nvSpPr>
          <p:cNvPr id="5" name="Ovale 4">
            <a:extLst>
              <a:ext uri="{FF2B5EF4-FFF2-40B4-BE49-F238E27FC236}">
                <a16:creationId xmlns:a16="http://schemas.microsoft.com/office/drawing/2014/main" id="{A6B9D7BB-41DD-9D1F-C9DF-E4B9E4AF1C67}"/>
              </a:ext>
            </a:extLst>
          </p:cNvPr>
          <p:cNvSpPr/>
          <p:nvPr/>
        </p:nvSpPr>
        <p:spPr>
          <a:xfrm>
            <a:off x="5005754" y="1272091"/>
            <a:ext cx="3162691" cy="3162691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353866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06C5AD7B-7234-9EE9-4D77-725EE8441B45}"/>
              </a:ext>
            </a:extLst>
          </p:cNvPr>
          <p:cNvSpPr txBox="1"/>
          <p:nvPr/>
        </p:nvSpPr>
        <p:spPr>
          <a:xfrm>
            <a:off x="1151399" y="676696"/>
            <a:ext cx="10208263" cy="73007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5000"/>
              </a:lnSpc>
            </a:pPr>
            <a:r>
              <a:rPr lang="it-IT" sz="5000" b="1" dirty="0"/>
              <a:t>Che cosa sono le colture protette? </a:t>
            </a:r>
            <a:endParaRPr lang="it-IT" sz="5000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98B4FAA9-BD44-FACF-9B0B-A2BD5C454F85}"/>
              </a:ext>
            </a:extLst>
          </p:cNvPr>
          <p:cNvSpPr txBox="1"/>
          <p:nvPr/>
        </p:nvSpPr>
        <p:spPr>
          <a:xfrm>
            <a:off x="1151396" y="1406770"/>
            <a:ext cx="9540050" cy="248529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La coltivazione delle piante avviene solitamente all’aperto, quindi dipende dalle condizioni fisiche dell’ambiente. Potendo disporre di un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ambiente protetto 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si possono forzare</a:t>
            </a:r>
            <a:r>
              <a:rPr lang="it-IT" sz="18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le colture, fornendo loro l’ambiente più favorevole.</a:t>
            </a:r>
            <a:b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La protezione si effettua per mezzo di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serre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in cui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temperatura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umidità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e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illuminazione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sono controllabili e regolabili secondo le diverse esigenze.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b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07EF47DE-92D5-676C-AB41-129134E73AF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09991">
            <a:off x="7290562" y="3755123"/>
            <a:ext cx="3774947" cy="2500902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2F2FEBDE-AC8B-1C50-7580-15EA4967C4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23382">
            <a:off x="925746" y="3520662"/>
            <a:ext cx="4114312" cy="2742875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7FB12742-5018-9734-7617-5CED0813966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20337">
            <a:off x="4197349" y="3429000"/>
            <a:ext cx="3797300" cy="254000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3609285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427E2CE0-0580-03EF-C277-2CF6A1D65FAE}"/>
              </a:ext>
            </a:extLst>
          </p:cNvPr>
          <p:cNvSpPr txBox="1"/>
          <p:nvPr/>
        </p:nvSpPr>
        <p:spPr>
          <a:xfrm>
            <a:off x="1151400" y="471212"/>
            <a:ext cx="8804258" cy="72517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5000"/>
              </a:lnSpc>
            </a:pPr>
            <a:r>
              <a:rPr lang="it-IT" sz="3000" b="1" dirty="0">
                <a:solidFill>
                  <a:schemeClr val="bg2">
                    <a:lumMod val="50000"/>
                  </a:schemeClr>
                </a:solidFill>
              </a:rPr>
              <a:t>Che cosa sono le colture protette? 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F516AD09-A31D-E667-B058-8F2E9CDAAB6C}"/>
              </a:ext>
            </a:extLst>
          </p:cNvPr>
          <p:cNvSpPr txBox="1"/>
          <p:nvPr/>
        </p:nvSpPr>
        <p:spPr>
          <a:xfrm>
            <a:off x="1151399" y="1196384"/>
            <a:ext cx="4639801" cy="16663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Molte colture orticole sono protette in campo per mezzo di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tunnel 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di plastica, mentre il terreno viene a sua volta protetto con pellicole forate per il passaggio delle piante coltivate: questa operazione è detta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pacciamatura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79430881-7E21-6A81-AE8C-64C18F7FA5B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1909" y="3175206"/>
            <a:ext cx="4724400" cy="314960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276036F3-535D-4EED-623E-051BCF65DBE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1196384"/>
            <a:ext cx="5400771" cy="3600514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5490623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A930D91D-8E61-272B-7D21-C8BE1CC0C032}"/>
              </a:ext>
            </a:extLst>
          </p:cNvPr>
          <p:cNvSpPr txBox="1"/>
          <p:nvPr/>
        </p:nvSpPr>
        <p:spPr>
          <a:xfrm>
            <a:off x="1151399" y="676695"/>
            <a:ext cx="7746415" cy="138656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5000"/>
              </a:lnSpc>
            </a:pPr>
            <a:r>
              <a:rPr lang="it-IT" sz="5000" b="1" dirty="0"/>
              <a:t>Che cos’è l’agronomia?</a:t>
            </a:r>
            <a:endParaRPr lang="it-IT" sz="5000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321013A9-4A43-473A-B2FB-0EF89C6E4516}"/>
              </a:ext>
            </a:extLst>
          </p:cNvPr>
          <p:cNvSpPr txBox="1"/>
          <p:nvPr/>
        </p:nvSpPr>
        <p:spPr>
          <a:xfrm>
            <a:off x="1151399" y="1544036"/>
            <a:ext cx="9667289" cy="150738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L’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agronomia 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è la scienza che studia la coltivazione razionale delle piante, la sistemazione e lo sfruttamento più redditizio del terreno.</a:t>
            </a:r>
            <a:b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Le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tecniche agronomiche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hanno lo scopo di modificare il terreno agricolo per renderlo più adatto alle esigenze delle piante coltivate.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9E920C87-C979-E3F5-BE0D-EA142F3B442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6317">
            <a:off x="1490980" y="3165578"/>
            <a:ext cx="4530683" cy="3016266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B0CAFD46-D097-0864-7B11-417E7E4E394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50397">
            <a:off x="5618935" y="2970224"/>
            <a:ext cx="4573801" cy="304920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9758952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0D40E191-8CBB-D9BD-2037-E3AC68F5BE44}"/>
              </a:ext>
            </a:extLst>
          </p:cNvPr>
          <p:cNvSpPr txBox="1"/>
          <p:nvPr/>
        </p:nvSpPr>
        <p:spPr>
          <a:xfrm>
            <a:off x="1151399" y="676695"/>
            <a:ext cx="7746415" cy="138656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5000"/>
              </a:lnSpc>
            </a:pPr>
            <a:r>
              <a:rPr lang="it-IT" sz="5000" b="1" dirty="0"/>
              <a:t>Che cos’è il terreno agrario?</a:t>
            </a:r>
            <a:endParaRPr lang="it-IT" sz="5000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1CBCF7D9-4C61-B0AB-54D6-4C73CDA93D90}"/>
              </a:ext>
            </a:extLst>
          </p:cNvPr>
          <p:cNvSpPr txBox="1"/>
          <p:nvPr/>
        </p:nvSpPr>
        <p:spPr>
          <a:xfrm>
            <a:off x="1151399" y="1544036"/>
            <a:ext cx="6538939" cy="314519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Il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terreno 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è lo strato superficiale della crosta terrestre, capace di ospitare la vita delle piante: è costituito da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sostanze minerali 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ed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elementi organici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Lo strato di terreno direttamente utilizzato dall’agricoltura prende il nome di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suolo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Le tre sostanze principali che si trovano nel terreno sono: l’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argilla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il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calcare 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 la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sabbia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</a:t>
            </a:r>
            <a:b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 terreni in cui una di questa sostanze è predominante sono chiamati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argillosi </a:t>
            </a:r>
            <a:r>
              <a:rPr lang="it-IT" sz="18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calcarei </a:t>
            </a:r>
            <a:r>
              <a:rPr lang="it-IT" sz="18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it-IT" sz="1800" b="1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sabbiosi </a:t>
            </a:r>
            <a:r>
              <a:rPr lang="it-IT" sz="18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3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 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Nel terreno inoltre si trovano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sostanze organiche animali e vegetali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che formano il cosiddetto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humus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sali minerali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aria 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acqua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Un terreno, per essere fertile, deve essere composto da una proporzionata miscela di queste sostanze. Inoltre, deve essere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soffice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per permettere la circolazione dell’aria e dell’acqua, non deve essere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né troppo compatto né troppo permeabile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11A95EA1-09BE-91F3-1837-437356952CD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5816" y="1544036"/>
            <a:ext cx="3200399" cy="5136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120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7F477C55-F9FC-9AAF-D347-A35512AD78D6}"/>
              </a:ext>
            </a:extLst>
          </p:cNvPr>
          <p:cNvSpPr txBox="1"/>
          <p:nvPr/>
        </p:nvSpPr>
        <p:spPr>
          <a:xfrm>
            <a:off x="1151399" y="676695"/>
            <a:ext cx="10208263" cy="138656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5000"/>
              </a:lnSpc>
            </a:pPr>
            <a:r>
              <a:rPr lang="it-IT" sz="5000" b="1" dirty="0"/>
              <a:t>Quali sono le lavorazioni del terreno?</a:t>
            </a:r>
            <a:endParaRPr lang="it-IT" sz="5000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BC67C963-DC92-279D-6384-2612488AC82F}"/>
              </a:ext>
            </a:extLst>
          </p:cNvPr>
          <p:cNvSpPr txBox="1"/>
          <p:nvPr/>
        </p:nvSpPr>
        <p:spPr>
          <a:xfrm>
            <a:off x="1151399" y="1544036"/>
            <a:ext cx="6855463" cy="314519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Le lavorazioni del terreno hanno lo scopo di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renderlo adatto a essere seminato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e stabiliscono le condizioni necessarie alle piante durante il loro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sviluppo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fino alla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raccolta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del prodotto. Le lavorazioni possono essere eseguite con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semplici attrezzi manuali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o con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macchine complesse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come ad esempio gli aratri meccanici, le imballatrici, le raccoglitrici o le mietitrebbiatrici. 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D1D4310E-166D-0AC6-A75E-9C16A853A0D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31323"/>
            <a:ext cx="4305300" cy="2426677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EB9254F0-D2A1-3ED6-6AA7-1AFEA273F06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25561" y="3556644"/>
            <a:ext cx="3961141" cy="1999928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789044C7-76F9-8782-A392-99372F1D3AA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8866" y="1544036"/>
            <a:ext cx="2776071" cy="4964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3659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645C3D27-57D9-C5C5-A9D0-20ADE566F9BC}"/>
              </a:ext>
            </a:extLst>
          </p:cNvPr>
          <p:cNvSpPr txBox="1"/>
          <p:nvPr/>
        </p:nvSpPr>
        <p:spPr>
          <a:xfrm>
            <a:off x="1151399" y="676695"/>
            <a:ext cx="10208263" cy="138656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5000"/>
              </a:lnSpc>
            </a:pPr>
            <a:r>
              <a:rPr lang="it-IT" sz="5000" b="1" dirty="0"/>
              <a:t>Che cosa sono i lavori </a:t>
            </a:r>
            <a:br>
              <a:rPr lang="it-IT" sz="5000" b="1" dirty="0"/>
            </a:br>
            <a:r>
              <a:rPr lang="it-IT" sz="5000" b="1" dirty="0"/>
              <a:t>di messa a coltura?</a:t>
            </a:r>
            <a:endParaRPr lang="it-IT" sz="5000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1EA6513C-2349-0670-9ECD-A1955B50B031}"/>
              </a:ext>
            </a:extLst>
          </p:cNvPr>
          <p:cNvSpPr txBox="1"/>
          <p:nvPr/>
        </p:nvSpPr>
        <p:spPr>
          <a:xfrm>
            <a:off x="1151399" y="2063263"/>
            <a:ext cx="7078201" cy="129801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lavori di messa a coltura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vengono eseguiti su un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terreno mai coltivato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b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 che non lo sia stato da lungo tempo. Dapprima bisogna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rimuovere </a:t>
            </a:r>
            <a:b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la vegetazione spontanea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In seguito si procede al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dissodamento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un’aratura molto profonda.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1440A8CB-DB70-1434-228F-EFE346C4CA7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271974" y="3412043"/>
            <a:ext cx="4923691" cy="2934432"/>
          </a:xfrm>
          <a:prstGeom prst="rect">
            <a:avLst/>
          </a:prstGeom>
        </p:spPr>
      </p:pic>
      <p:sp>
        <p:nvSpPr>
          <p:cNvPr id="8" name="Ovale 7">
            <a:extLst>
              <a:ext uri="{FF2B5EF4-FFF2-40B4-BE49-F238E27FC236}">
                <a16:creationId xmlns:a16="http://schemas.microsoft.com/office/drawing/2014/main" id="{20995D7E-B884-1D73-313A-361836349557}"/>
              </a:ext>
            </a:extLst>
          </p:cNvPr>
          <p:cNvSpPr/>
          <p:nvPr/>
        </p:nvSpPr>
        <p:spPr>
          <a:xfrm>
            <a:off x="8335108" y="730075"/>
            <a:ext cx="3352799" cy="3352799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003FC53B-F1B3-A24C-2065-A0F1C47B4417}"/>
              </a:ext>
            </a:extLst>
          </p:cNvPr>
          <p:cNvSpPr txBox="1"/>
          <p:nvPr/>
        </p:nvSpPr>
        <p:spPr>
          <a:xfrm>
            <a:off x="1151399" y="3414662"/>
            <a:ext cx="3807463" cy="278684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 seguito si procede all’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aratura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che ha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la funzione di smuovere e rivoltare la parte superiore del suolo. Si compie con l’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aratro a vomere e versoio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trainato da una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macchina trattrice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Lo scopo dell’aratura è la preparazione di buon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letto di semina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80016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C304A19A-9F0C-29CD-60A9-8E035EC48D1A}"/>
              </a:ext>
            </a:extLst>
          </p:cNvPr>
          <p:cNvSpPr txBox="1"/>
          <p:nvPr/>
        </p:nvSpPr>
        <p:spPr>
          <a:xfrm>
            <a:off x="1151399" y="676695"/>
            <a:ext cx="10208263" cy="138656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5000"/>
              </a:lnSpc>
            </a:pPr>
            <a:r>
              <a:rPr lang="it-IT" sz="5000" b="1" dirty="0"/>
              <a:t>Che cosa sono i lavori </a:t>
            </a:r>
          </a:p>
          <a:p>
            <a:pPr>
              <a:lnSpc>
                <a:spcPts val="5000"/>
              </a:lnSpc>
            </a:pPr>
            <a:r>
              <a:rPr lang="it-IT" sz="5000" b="1" dirty="0"/>
              <a:t>preparatori secondari?</a:t>
            </a:r>
            <a:endParaRPr lang="it-IT" sz="5000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721B1D2B-766B-0A06-15A2-F4A5C3578D2E}"/>
              </a:ext>
            </a:extLst>
          </p:cNvPr>
          <p:cNvSpPr txBox="1"/>
          <p:nvPr/>
        </p:nvSpPr>
        <p:spPr>
          <a:xfrm>
            <a:off x="1151399" y="2063262"/>
            <a:ext cx="4944601" cy="329418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Oltre all’aratura, per preparare il letto di semina, esistono i cosiddetti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lavori preparatori secondari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che comprendono: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Clr>
                <a:srgbClr val="2A9D8F"/>
              </a:buClr>
              <a:buFont typeface="Arial" panose="020B0604020202020204" pitchFamily="34" charset="0"/>
              <a:buChar char="•"/>
            </a:pP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l’erpicatura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con cui si sminuzza superficialmente il terreno dopo l’aratura;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Clr>
                <a:srgbClr val="2A9D8F"/>
              </a:buClr>
              <a:buFont typeface="Arial" panose="020B0604020202020204" pitchFamily="34" charset="0"/>
              <a:buChar char="•"/>
            </a:pP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l’estirpatura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che ha lo scopo di eliminare le erbe infestanti a radice profonda; 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Clr>
                <a:srgbClr val="2A9D8F"/>
              </a:buClr>
              <a:buFont typeface="Arial" panose="020B0604020202020204" pitchFamily="34" charset="0"/>
              <a:buChar char="•"/>
            </a:pP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la fresatura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che la lo scopo di sminuzzare le zolle e pareggiare la superficie del terreno;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Clr>
                <a:srgbClr val="2A9D8F"/>
              </a:buClr>
              <a:buFont typeface="Arial" panose="020B0604020202020204" pitchFamily="34" charset="0"/>
              <a:buChar char="•"/>
            </a:pP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la rullatura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che frantuma le zolle più grosse.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063DDC73-164C-2173-9570-8FAEF4C1B29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96190">
            <a:off x="6461733" y="2157045"/>
            <a:ext cx="4897929" cy="3294182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682242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A59F2265-5429-24DE-16AA-5C4986701378}"/>
              </a:ext>
            </a:extLst>
          </p:cNvPr>
          <p:cNvSpPr txBox="1"/>
          <p:nvPr/>
        </p:nvSpPr>
        <p:spPr>
          <a:xfrm>
            <a:off x="1151399" y="676695"/>
            <a:ext cx="10208263" cy="138656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5000"/>
              </a:lnSpc>
            </a:pPr>
            <a:r>
              <a:rPr lang="it-IT" sz="5000" b="1" dirty="0"/>
              <a:t>Che cosa sono i lavori </a:t>
            </a:r>
          </a:p>
          <a:p>
            <a:pPr>
              <a:lnSpc>
                <a:spcPts val="5000"/>
              </a:lnSpc>
            </a:pPr>
            <a:r>
              <a:rPr lang="it-IT" sz="5000" b="1" dirty="0"/>
              <a:t>di coltivazione?</a:t>
            </a:r>
            <a:endParaRPr lang="it-IT" sz="5000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0AFB8AAB-0A6D-5A4D-93A6-1DCA929AE504}"/>
              </a:ext>
            </a:extLst>
          </p:cNvPr>
          <p:cNvSpPr txBox="1"/>
          <p:nvPr/>
        </p:nvSpPr>
        <p:spPr>
          <a:xfrm>
            <a:off x="1151399" y="2063262"/>
            <a:ext cx="4639801" cy="329418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lavori di coltivazione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sono interventi che vengono compiuti sul terreno nel periodo che va dalla semina alla raccolta del prodotto. Sono la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sarchiatura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che consiste in una lavorazione superficiale del terreno per conservarne l’umidità e distruggere le erbe infestanti, e la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rincalzatura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che consiste nell’addossare una certa quantità di terra al piede della pianta per favorirne il radicamento e per proteggerla dal gelo.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A24880A6-1EE4-502C-4883-FE0DAFEA2DE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91853">
            <a:off x="6094814" y="2064993"/>
            <a:ext cx="5181998" cy="289528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8186940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5EEEEB58-08C6-2204-8DE4-5545D1B70905}"/>
              </a:ext>
            </a:extLst>
          </p:cNvPr>
          <p:cNvSpPr txBox="1"/>
          <p:nvPr/>
        </p:nvSpPr>
        <p:spPr>
          <a:xfrm>
            <a:off x="1151399" y="676696"/>
            <a:ext cx="10208263" cy="73007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5000"/>
              </a:lnSpc>
            </a:pPr>
            <a:r>
              <a:rPr lang="it-IT" sz="5000" b="1" dirty="0"/>
              <a:t>Che cos’è l’irrigazione?</a:t>
            </a:r>
            <a:endParaRPr lang="it-IT" sz="5000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92FBC1BB-592D-1311-C412-1F6E779AC895}"/>
              </a:ext>
            </a:extLst>
          </p:cNvPr>
          <p:cNvSpPr txBox="1"/>
          <p:nvPr/>
        </p:nvSpPr>
        <p:spPr>
          <a:xfrm>
            <a:off x="1151399" y="1406770"/>
            <a:ext cx="4592909" cy="329418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L’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irrigazione 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è la tecnica di distribuzione dell’acqua al terreno agrario; offre la possibilità di aumentare la produzione di molte zone agricole. Grazie all’irrigazione è possibile rendere coltivabili aree semidesertiche.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109E5F17-CC65-A0C4-4911-E9483F74CF9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98291" y="3339402"/>
            <a:ext cx="5597769" cy="3518598"/>
          </a:xfrm>
          <a:prstGeom prst="rect">
            <a:avLst/>
          </a:prstGeom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id="{66158D92-92FB-0CD0-F255-B070BF5D6022}"/>
              </a:ext>
            </a:extLst>
          </p:cNvPr>
          <p:cNvSpPr/>
          <p:nvPr/>
        </p:nvSpPr>
        <p:spPr>
          <a:xfrm>
            <a:off x="4752622" y="6456660"/>
            <a:ext cx="2686756" cy="266400"/>
          </a:xfrm>
          <a:prstGeom prst="rect">
            <a:avLst/>
          </a:prstGeom>
          <a:solidFill>
            <a:schemeClr val="bg1">
              <a:alpha val="80000"/>
            </a:schemeClr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AF4C53DC-8E05-B7AD-53C5-03411DB84C27}"/>
              </a:ext>
            </a:extLst>
          </p:cNvPr>
          <p:cNvSpPr txBox="1"/>
          <p:nvPr/>
        </p:nvSpPr>
        <p:spPr>
          <a:xfrm>
            <a:off x="3047172" y="6456660"/>
            <a:ext cx="6097656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© 2022 S. Lattes &amp; C. Editori </a:t>
            </a:r>
            <a:r>
              <a:rPr lang="it-IT" sz="11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SpA</a:t>
            </a:r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 Torino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BEF4157C-3BFF-72E9-23B1-76C5C224621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74018" y="1511300"/>
            <a:ext cx="5470281" cy="3646854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6296949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5B24C783-785C-D827-1A70-2CFCFAEADEE4}"/>
              </a:ext>
            </a:extLst>
          </p:cNvPr>
          <p:cNvSpPr txBox="1"/>
          <p:nvPr/>
        </p:nvSpPr>
        <p:spPr>
          <a:xfrm>
            <a:off x="1151399" y="676696"/>
            <a:ext cx="10208263" cy="73007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5000"/>
              </a:lnSpc>
            </a:pPr>
            <a:r>
              <a:rPr lang="it-IT" sz="5000" b="1" dirty="0"/>
              <a:t>Perché è necessario </a:t>
            </a:r>
          </a:p>
          <a:p>
            <a:pPr>
              <a:lnSpc>
                <a:spcPts val="5000"/>
              </a:lnSpc>
            </a:pPr>
            <a:r>
              <a:rPr lang="it-IT" sz="5000" b="1" dirty="0"/>
              <a:t>concimare i terreni?</a:t>
            </a:r>
            <a:endParaRPr lang="it-IT" sz="5000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DC1A5BFE-BA5A-6905-F1D8-E00C1B2756EC}"/>
              </a:ext>
            </a:extLst>
          </p:cNvPr>
          <p:cNvSpPr txBox="1"/>
          <p:nvPr/>
        </p:nvSpPr>
        <p:spPr>
          <a:xfrm>
            <a:off x="1151398" y="2051539"/>
            <a:ext cx="5776939" cy="137746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 terreni, dopo diverse colture, restano </a:t>
            </a:r>
            <a:r>
              <a:rPr lang="it-IT" sz="1800" b="1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impoveriti</a:t>
            </a: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delle sostanze che le piante coltivate hanno loro sottratto. Per questo è necessario ridare al terreno queste sostanze, attraverso una corretta </a:t>
            </a:r>
            <a:r>
              <a:rPr lang="it-IT" sz="1800" b="1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concimazione</a:t>
            </a: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5477A68E-8329-1985-3EE3-56A97CAF508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1289" y="1131734"/>
            <a:ext cx="4433065" cy="2954217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sp>
        <p:nvSpPr>
          <p:cNvPr id="8" name="Ovale 7">
            <a:extLst>
              <a:ext uri="{FF2B5EF4-FFF2-40B4-BE49-F238E27FC236}">
                <a16:creationId xmlns:a16="http://schemas.microsoft.com/office/drawing/2014/main" id="{BF0D6F21-4996-9399-9F19-FFCCD2206464}"/>
              </a:ext>
            </a:extLst>
          </p:cNvPr>
          <p:cNvSpPr/>
          <p:nvPr/>
        </p:nvSpPr>
        <p:spPr>
          <a:xfrm>
            <a:off x="5150712" y="3188765"/>
            <a:ext cx="3083909" cy="3083909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617184A0-A872-2568-64E5-BBF2B96A6E03}"/>
              </a:ext>
            </a:extLst>
          </p:cNvPr>
          <p:cNvSpPr txBox="1"/>
          <p:nvPr/>
        </p:nvSpPr>
        <p:spPr>
          <a:xfrm>
            <a:off x="1151398" y="3385038"/>
            <a:ext cx="3912971" cy="239443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Gli elementi principali che le piante devono trovare nel terreno sono l’</a:t>
            </a:r>
            <a:r>
              <a:rPr lang="it-IT" sz="1800" b="1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azoto</a:t>
            </a: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il </a:t>
            </a:r>
            <a:r>
              <a:rPr lang="it-IT" sz="1800" b="1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fosforo</a:t>
            </a: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e il </a:t>
            </a:r>
            <a:r>
              <a:rPr lang="it-IT" sz="1800" b="1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potassio</a:t>
            </a: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I concimi possono essere </a:t>
            </a:r>
            <a:r>
              <a:rPr lang="it-IT" sz="1800" b="1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organici</a:t>
            </a: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come il letame, o chimici. I concimi </a:t>
            </a:r>
            <a:r>
              <a:rPr lang="it-IT" sz="1800" b="1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chimici</a:t>
            </a: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pur avendo grandi concentrazioni di nutrienti per il terreno, possono causare danni ambientali.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51800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250</TotalTime>
  <Words>1117</Words>
  <Application>Microsoft Macintosh PowerPoint</Application>
  <PresentationFormat>Widescreen</PresentationFormat>
  <Paragraphs>52</Paragraphs>
  <Slides>16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Microsoft Office User</dc:creator>
  <cp:lastModifiedBy>Microsoft Office User</cp:lastModifiedBy>
  <cp:revision>109</cp:revision>
  <dcterms:created xsi:type="dcterms:W3CDTF">2022-06-06T09:28:42Z</dcterms:created>
  <dcterms:modified xsi:type="dcterms:W3CDTF">2022-09-20T08:00:20Z</dcterms:modified>
</cp:coreProperties>
</file>