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9" r:id="rId2"/>
    <p:sldId id="266" r:id="rId3"/>
    <p:sldId id="281" r:id="rId4"/>
    <p:sldId id="282" r:id="rId5"/>
    <p:sldId id="283" r:id="rId6"/>
    <p:sldId id="284" r:id="rId7"/>
    <p:sldId id="285" r:id="rId8"/>
    <p:sldId id="286" r:id="rId9"/>
    <p:sldId id="28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 userDrawn="1">
          <p15:clr>
            <a:srgbClr val="A4A3A4"/>
          </p15:clr>
        </p15:guide>
        <p15:guide id="2" pos="4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7066"/>
    <a:srgbClr val="2A9D8F"/>
    <a:srgbClr val="245866"/>
    <a:srgbClr val="37C9B8"/>
    <a:srgbClr val="34C2B1"/>
    <a:srgbClr val="35C5B4"/>
    <a:srgbClr val="066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8"/>
    <p:restoredTop sz="94674"/>
  </p:normalViewPr>
  <p:slideViewPr>
    <p:cSldViewPr snapToGrid="0" snapToObjects="1">
      <p:cViewPr varScale="1">
        <p:scale>
          <a:sx n="109" d="100"/>
          <a:sy n="109" d="100"/>
        </p:scale>
        <p:origin x="208" y="504"/>
      </p:cViewPr>
      <p:guideLst>
        <p:guide orient="horz" pos="1071"/>
        <p:guide pos="4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9848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9923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2670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e 6">
            <a:extLst>
              <a:ext uri="{FF2B5EF4-FFF2-40B4-BE49-F238E27FC236}">
                <a16:creationId xmlns:a16="http://schemas.microsoft.com/office/drawing/2014/main" id="{327B23C6-A946-0A3E-E6FF-6A91E1D0A218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2D25A8B8-E96D-657B-C180-D278EC96EC1F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8C45C134-5859-14E0-706D-39B332D4CF2D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051EB746-B54D-3CFE-4914-856B67140ACC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43B37B31-6DAF-1036-4F4E-BB391D3A56DF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475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6572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7901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706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057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035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3177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20/09/22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8537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CAD1ED98-855F-1F7F-49BA-1052AD00ED8A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176AB7E2-84ED-3CE4-4E28-E5507D7A0503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85122F5-D459-227B-013A-D75721E6955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6E116ED-863B-A648-985D-765490E54684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2022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</p:spTree>
    <p:extLst>
      <p:ext uri="{BB962C8B-B14F-4D97-AF65-F5344CB8AC3E}">
        <p14:creationId xmlns:p14="http://schemas.microsoft.com/office/powerpoint/2010/main" val="269672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ABF78B0D-B948-C541-C894-0B10E33A00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81"/>
            <a:ext cx="12192000" cy="6852920"/>
          </a:xfrm>
          <a:prstGeom prst="rect">
            <a:avLst/>
          </a:prstGeom>
        </p:spPr>
      </p:pic>
      <p:sp>
        <p:nvSpPr>
          <p:cNvPr id="7" name="Parallelogramma 6">
            <a:extLst>
              <a:ext uri="{FF2B5EF4-FFF2-40B4-BE49-F238E27FC236}">
                <a16:creationId xmlns:a16="http://schemas.microsoft.com/office/drawing/2014/main" id="{A588EAA7-DA29-F707-EE53-0345215C4DF4}"/>
              </a:ext>
            </a:extLst>
          </p:cNvPr>
          <p:cNvSpPr/>
          <p:nvPr/>
        </p:nvSpPr>
        <p:spPr>
          <a:xfrm flipH="1">
            <a:off x="1766869" y="-5081"/>
            <a:ext cx="8658262" cy="6858000"/>
          </a:xfrm>
          <a:prstGeom prst="parallelogram">
            <a:avLst/>
          </a:prstGeom>
          <a:solidFill>
            <a:srgbClr val="2A9D8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" name="Parallelogramma 4">
            <a:extLst>
              <a:ext uri="{FF2B5EF4-FFF2-40B4-BE49-F238E27FC236}">
                <a16:creationId xmlns:a16="http://schemas.microsoft.com/office/drawing/2014/main" id="{B5D00AFE-F2F3-5A63-CA6B-0FDA989F03D8}"/>
              </a:ext>
            </a:extLst>
          </p:cNvPr>
          <p:cNvSpPr/>
          <p:nvPr/>
        </p:nvSpPr>
        <p:spPr>
          <a:xfrm>
            <a:off x="1766869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E69A924-1182-8218-0AF8-DB127F9EE234}"/>
              </a:ext>
            </a:extLst>
          </p:cNvPr>
          <p:cNvSpPr txBox="1"/>
          <p:nvPr/>
        </p:nvSpPr>
        <p:spPr>
          <a:xfrm>
            <a:off x="1005017" y="432486"/>
            <a:ext cx="1018196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Area 3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TECNOLOGIA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AGRARIA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BB6A40-B0D6-BC8A-785A-625F2B26D554}"/>
              </a:ext>
            </a:extLst>
          </p:cNvPr>
          <p:cNvSpPr txBox="1"/>
          <p:nvPr/>
        </p:nvSpPr>
        <p:spPr>
          <a:xfrm>
            <a:off x="1005017" y="4308533"/>
            <a:ext cx="10181967" cy="14773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5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Unità 2 ∙ </a:t>
            </a:r>
            <a:r>
              <a:rPr lang="it-IT" sz="45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I PRODOTTI </a:t>
            </a:r>
          </a:p>
          <a:p>
            <a:pPr algn="ctr"/>
            <a:r>
              <a:rPr lang="it-IT" sz="45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AGRICOLI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6E2EA4F-F884-29FF-DE83-F04E125FCF4E}"/>
              </a:ext>
            </a:extLst>
          </p:cNvPr>
          <p:cNvSpPr txBox="1"/>
          <p:nvPr/>
        </p:nvSpPr>
        <p:spPr>
          <a:xfrm>
            <a:off x="3047172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2022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 Torino</a:t>
            </a:r>
          </a:p>
        </p:txBody>
      </p:sp>
    </p:spTree>
    <p:extLst>
      <p:ext uri="{BB962C8B-B14F-4D97-AF65-F5344CB8AC3E}">
        <p14:creationId xmlns:p14="http://schemas.microsoft.com/office/powerpoint/2010/main" val="2390736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30D91D-8E61-272B-7D21-C8BE1CC0C032}"/>
              </a:ext>
            </a:extLst>
          </p:cNvPr>
          <p:cNvSpPr txBox="1"/>
          <p:nvPr/>
        </p:nvSpPr>
        <p:spPr>
          <a:xfrm>
            <a:off x="1151399" y="676695"/>
            <a:ext cx="7746415" cy="7526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I cereali</a:t>
            </a:r>
            <a:endParaRPr lang="it-IT" sz="50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21013A9-4A43-473A-B2FB-0EF89C6E4516}"/>
              </a:ext>
            </a:extLst>
          </p:cNvPr>
          <p:cNvSpPr txBox="1"/>
          <p:nvPr/>
        </p:nvSpPr>
        <p:spPr>
          <a:xfrm>
            <a:off x="1151399" y="1429347"/>
            <a:ext cx="6931291" cy="150738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5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cereali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sono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piante erbacee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coltivate per </a:t>
            </a:r>
            <a:b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 loro frutti destinati all’alimentazione.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frumento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o grano, è il più importante e il più diffuso tra tutti i cereali. La pianta si adatta 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diversi tipi di terreno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 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diverse condizioni climatiche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Le specie più comuni sono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il grano tenero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da cui si ricavano le farine adatte a fare il pane e altri prodotti da forno, e 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grano duro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da cui si ricava la semola adatta per la preparazione della pasta.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B7EB32A-EB3C-4DA7-EEC8-E095B41E1A8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5827" y="0"/>
            <a:ext cx="4900772" cy="2041988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9F22A6AA-64C5-CEC7-C15A-887420CB24CA}"/>
              </a:ext>
            </a:extLst>
          </p:cNvPr>
          <p:cNvSpPr/>
          <p:nvPr/>
        </p:nvSpPr>
        <p:spPr>
          <a:xfrm>
            <a:off x="4752622" y="6456660"/>
            <a:ext cx="2686756" cy="266400"/>
          </a:xfrm>
          <a:prstGeom prst="rect">
            <a:avLst/>
          </a:prstGeom>
          <a:solidFill>
            <a:schemeClr val="bg1">
              <a:alpha val="8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76AD3EF-F077-865C-5CCD-1902F0477E71}"/>
              </a:ext>
            </a:extLst>
          </p:cNvPr>
          <p:cNvSpPr txBox="1"/>
          <p:nvPr/>
        </p:nvSpPr>
        <p:spPr>
          <a:xfrm>
            <a:off x="3047172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© 2022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Torino</a:t>
            </a:r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F05BAA6C-3F22-DFCA-0479-1CD1E85A47AC}"/>
              </a:ext>
            </a:extLst>
          </p:cNvPr>
          <p:cNvSpPr/>
          <p:nvPr/>
        </p:nvSpPr>
        <p:spPr>
          <a:xfrm>
            <a:off x="8516445" y="1237550"/>
            <a:ext cx="3083909" cy="3083909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ttangolo con angoli arrotondati 16">
            <a:extLst>
              <a:ext uri="{FF2B5EF4-FFF2-40B4-BE49-F238E27FC236}">
                <a16:creationId xmlns:a16="http://schemas.microsoft.com/office/drawing/2014/main" id="{DDE07135-36C5-A5B8-1037-2FBC535C0F00}"/>
              </a:ext>
            </a:extLst>
          </p:cNvPr>
          <p:cNvSpPr/>
          <p:nvPr/>
        </p:nvSpPr>
        <p:spPr>
          <a:xfrm>
            <a:off x="6837091" y="3965051"/>
            <a:ext cx="2517924" cy="94778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it-IT" sz="2000" b="1" dirty="0"/>
              <a:t>farine per pane </a:t>
            </a:r>
            <a:br>
              <a:rPr lang="it-IT" sz="2000" b="1" dirty="0"/>
            </a:br>
            <a:r>
              <a:rPr lang="it-IT" sz="2000" b="1" dirty="0"/>
              <a:t>e prodotti da forno </a:t>
            </a:r>
          </a:p>
        </p:txBody>
      </p:sp>
      <p:sp>
        <p:nvSpPr>
          <p:cNvPr id="19" name="Rettangolo con angoli arrotondati 18">
            <a:extLst>
              <a:ext uri="{FF2B5EF4-FFF2-40B4-BE49-F238E27FC236}">
                <a16:creationId xmlns:a16="http://schemas.microsoft.com/office/drawing/2014/main" id="{8084FADD-25C2-9750-ACFE-76490CF0E0F7}"/>
              </a:ext>
            </a:extLst>
          </p:cNvPr>
          <p:cNvSpPr/>
          <p:nvPr/>
        </p:nvSpPr>
        <p:spPr>
          <a:xfrm>
            <a:off x="6837091" y="5263589"/>
            <a:ext cx="2517924" cy="94778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it-IT" sz="2000" b="1" dirty="0"/>
              <a:t>semola </a:t>
            </a:r>
            <a:br>
              <a:rPr lang="it-IT" sz="2000" b="1" dirty="0"/>
            </a:br>
            <a:r>
              <a:rPr lang="it-IT" sz="2000" b="1" dirty="0"/>
              <a:t>per la pasta </a:t>
            </a:r>
          </a:p>
        </p:txBody>
      </p:sp>
      <p:cxnSp>
        <p:nvCxnSpPr>
          <p:cNvPr id="21" name="Connettore 4 20">
            <a:extLst>
              <a:ext uri="{FF2B5EF4-FFF2-40B4-BE49-F238E27FC236}">
                <a16:creationId xmlns:a16="http://schemas.microsoft.com/office/drawing/2014/main" id="{8BEB3F4A-D01A-4E11-C766-91ED17FDB23D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2321169" y="4634232"/>
            <a:ext cx="1127953" cy="458531"/>
          </a:xfrm>
          <a:prstGeom prst="bentConnector3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4 27">
            <a:extLst>
              <a:ext uri="{FF2B5EF4-FFF2-40B4-BE49-F238E27FC236}">
                <a16:creationId xmlns:a16="http://schemas.microsoft.com/office/drawing/2014/main" id="{566AB891-3335-0666-E7B3-6017DEFE7B38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2321169" y="5092763"/>
            <a:ext cx="1127953" cy="474785"/>
          </a:xfrm>
          <a:prstGeom prst="bentConnector3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73CDA809-5EB7-1E8F-7237-7A28C6128CD7}"/>
              </a:ext>
            </a:extLst>
          </p:cNvPr>
          <p:cNvSpPr/>
          <p:nvPr/>
        </p:nvSpPr>
        <p:spPr>
          <a:xfrm>
            <a:off x="1057614" y="4797904"/>
            <a:ext cx="1263555" cy="58971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it-IT" sz="2000" b="1" dirty="0"/>
              <a:t>grano</a:t>
            </a:r>
          </a:p>
        </p:txBody>
      </p:sp>
      <p:cxnSp>
        <p:nvCxnSpPr>
          <p:cNvPr id="30" name="Connettore 2 29">
            <a:extLst>
              <a:ext uri="{FF2B5EF4-FFF2-40B4-BE49-F238E27FC236}">
                <a16:creationId xmlns:a16="http://schemas.microsoft.com/office/drawing/2014/main" id="{0C409838-EBD6-BB7E-8445-2B56D84381ED}"/>
              </a:ext>
            </a:extLst>
          </p:cNvPr>
          <p:cNvCxnSpPr>
            <a:stCxn id="15" idx="3"/>
          </p:cNvCxnSpPr>
          <p:nvPr/>
        </p:nvCxnSpPr>
        <p:spPr>
          <a:xfrm>
            <a:off x="5580184" y="4617979"/>
            <a:ext cx="1280353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2 31">
            <a:extLst>
              <a:ext uri="{FF2B5EF4-FFF2-40B4-BE49-F238E27FC236}">
                <a16:creationId xmlns:a16="http://schemas.microsoft.com/office/drawing/2014/main" id="{ED00C61C-8CC8-32F5-1F2C-E7E087C51673}"/>
              </a:ext>
            </a:extLst>
          </p:cNvPr>
          <p:cNvCxnSpPr>
            <a:stCxn id="16" idx="3"/>
          </p:cNvCxnSpPr>
          <p:nvPr/>
        </p:nvCxnSpPr>
        <p:spPr>
          <a:xfrm>
            <a:off x="5580184" y="5567548"/>
            <a:ext cx="1280353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ttangolo con angoli arrotondati 14">
            <a:extLst>
              <a:ext uri="{FF2B5EF4-FFF2-40B4-BE49-F238E27FC236}">
                <a16:creationId xmlns:a16="http://schemas.microsoft.com/office/drawing/2014/main" id="{9B343932-A8F2-B416-ED54-3A0BAA20FC1A}"/>
              </a:ext>
            </a:extLst>
          </p:cNvPr>
          <p:cNvSpPr/>
          <p:nvPr/>
        </p:nvSpPr>
        <p:spPr>
          <a:xfrm>
            <a:off x="3472568" y="4323120"/>
            <a:ext cx="2107616" cy="58971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it-IT" sz="2000" b="1" dirty="0"/>
              <a:t>grano tenero</a:t>
            </a:r>
          </a:p>
        </p:txBody>
      </p:sp>
      <p:sp>
        <p:nvSpPr>
          <p:cNvPr id="16" name="Rettangolo con angoli arrotondati 15">
            <a:extLst>
              <a:ext uri="{FF2B5EF4-FFF2-40B4-BE49-F238E27FC236}">
                <a16:creationId xmlns:a16="http://schemas.microsoft.com/office/drawing/2014/main" id="{5C01C9D5-F8B5-C819-C853-FB3E0AB09B8A}"/>
              </a:ext>
            </a:extLst>
          </p:cNvPr>
          <p:cNvSpPr/>
          <p:nvPr/>
        </p:nvSpPr>
        <p:spPr>
          <a:xfrm>
            <a:off x="3472568" y="5272689"/>
            <a:ext cx="2107616" cy="58971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it-IT" sz="2000" b="1" dirty="0"/>
              <a:t>grano duro</a:t>
            </a:r>
          </a:p>
        </p:txBody>
      </p:sp>
    </p:spTree>
    <p:extLst>
      <p:ext uri="{BB962C8B-B14F-4D97-AF65-F5344CB8AC3E}">
        <p14:creationId xmlns:p14="http://schemas.microsoft.com/office/powerpoint/2010/main" val="1975895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9E4AD028-7795-8230-9256-9DFC7E50CD77}"/>
              </a:ext>
            </a:extLst>
          </p:cNvPr>
          <p:cNvSpPr txBox="1"/>
          <p:nvPr/>
        </p:nvSpPr>
        <p:spPr>
          <a:xfrm>
            <a:off x="1151400" y="471212"/>
            <a:ext cx="8804258" cy="7251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3000" b="1" dirty="0">
                <a:solidFill>
                  <a:schemeClr val="bg2">
                    <a:lumMod val="50000"/>
                  </a:schemeClr>
                </a:solidFill>
              </a:rPr>
              <a:t>I cereali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72CFAC2-D697-3125-F530-6DA64E27E24F}"/>
              </a:ext>
            </a:extLst>
          </p:cNvPr>
          <p:cNvSpPr txBox="1"/>
          <p:nvPr/>
        </p:nvSpPr>
        <p:spPr>
          <a:xfrm>
            <a:off x="1151399" y="1196383"/>
            <a:ext cx="3754151" cy="4342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riso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nasce e cresce nell’acqua ed è il cereale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più consumato nel mondo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costituisce l’alimento base di circa un terzo della popolazione terrestre. È la pianta tipica dei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climi asiatici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ma si coltiva anche in Italia, in particolare nella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Pianura Padana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mais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o granturco, è una pianta originaria dell’America. Ha bisogno di un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clima caldo e umido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durante il periodo della maturazione per permettere ai frutti, le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pannocchie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di svilupparsi.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2CAA16E-FCBA-349F-0EA9-4654B8ADE5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723" y="569309"/>
            <a:ext cx="4853353" cy="276807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4FD733BF-0722-2627-62B5-C346810929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5723" y="3520621"/>
            <a:ext cx="4853354" cy="2884061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ABA94864-25F7-B9DC-07C1-6F1FEC6834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4028" y="-267155"/>
            <a:ext cx="3963606" cy="2768071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F70EEB96-F04D-C440-C4DC-C7D198BBCB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8331" y="3239283"/>
            <a:ext cx="2501836" cy="250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283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A77936D-09A6-2DEB-BC92-E0C2125D6785}"/>
              </a:ext>
            </a:extLst>
          </p:cNvPr>
          <p:cNvSpPr txBox="1"/>
          <p:nvPr/>
        </p:nvSpPr>
        <p:spPr>
          <a:xfrm>
            <a:off x="1151400" y="471212"/>
            <a:ext cx="8804258" cy="7251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3000" b="1" dirty="0">
                <a:solidFill>
                  <a:schemeClr val="bg2">
                    <a:lumMod val="50000"/>
                  </a:schemeClr>
                </a:solidFill>
              </a:rPr>
              <a:t>I cereali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03D751C-AE16-425E-E4CF-E3B22035B523}"/>
              </a:ext>
            </a:extLst>
          </p:cNvPr>
          <p:cNvSpPr txBox="1"/>
          <p:nvPr/>
        </p:nvSpPr>
        <p:spPr>
          <a:xfrm>
            <a:off x="1151399" y="1196384"/>
            <a:ext cx="6363093" cy="3387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Oltre a frumento, riso e mais, vi sono i 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cereali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detti “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minori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”. Questi cereali, </a:t>
            </a: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utilizzati prevalentemente come foraggio, fino a qualche anno fa avevamo una scarsa importanza per l’alimentazione umana, ma oggi sono sempre più spesso impiegati nell’industria alimentare. I cereali minori sono: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l’</a:t>
            </a:r>
            <a:r>
              <a:rPr lang="it-IT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orzo</a:t>
            </a: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it-IT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segale</a:t>
            </a: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l’</a:t>
            </a:r>
            <a:r>
              <a:rPr lang="it-IT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avena</a:t>
            </a: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 </a:t>
            </a:r>
            <a:r>
              <a:rPr lang="it-IT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sorgo</a:t>
            </a: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 </a:t>
            </a:r>
            <a:r>
              <a:rPr lang="it-IT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miglio</a:t>
            </a: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D55BBA1-DEF5-E2E5-2439-A8B9FCE196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4092" y="436043"/>
            <a:ext cx="2115636" cy="617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00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9C47B3EF-8E8F-00AB-EA2F-0F71100FF5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1751" y="2677716"/>
            <a:ext cx="3352800" cy="2275539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0C9A0A07-6E43-B6DF-0012-24BAFA0DD8AD}"/>
              </a:ext>
            </a:extLst>
          </p:cNvPr>
          <p:cNvSpPr txBox="1"/>
          <p:nvPr/>
        </p:nvSpPr>
        <p:spPr>
          <a:xfrm>
            <a:off x="1151399" y="676695"/>
            <a:ext cx="7746415" cy="7526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Gli ortaggi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E01D82E-DD5C-972A-D501-5BA6E0F60B3A}"/>
              </a:ext>
            </a:extLst>
          </p:cNvPr>
          <p:cNvSpPr txBox="1"/>
          <p:nvPr/>
        </p:nvSpPr>
        <p:spPr>
          <a:xfrm>
            <a:off x="1151399" y="1429347"/>
            <a:ext cx="6163801" cy="42797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produzione orticola si suddivide in:</a:t>
            </a:r>
            <a:endParaRPr lang="it-IT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2A9D8F"/>
              </a:buClr>
              <a:buFont typeface="Arial" panose="020B0604020202020204" pitchFamily="34" charset="0"/>
              <a:buChar char="•"/>
            </a:pPr>
            <a:r>
              <a:rPr lang="it-IT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leguminose da granella</a:t>
            </a: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come fagioli, piselli e ceci;</a:t>
            </a:r>
            <a:endParaRPr lang="it-IT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2A9D8F"/>
              </a:buClr>
              <a:buFont typeface="Arial" panose="020B0604020202020204" pitchFamily="34" charset="0"/>
              <a:buChar char="•"/>
            </a:pPr>
            <a:endParaRPr lang="it-IT" sz="1800" b="1" i="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2A9D8F"/>
              </a:buClr>
              <a:buFont typeface="Arial" panose="020B0604020202020204" pitchFamily="34" charset="0"/>
              <a:buChar char="•"/>
            </a:pPr>
            <a:r>
              <a:rPr lang="it-IT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piante da tubero</a:t>
            </a: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come patate e rape; </a:t>
            </a:r>
            <a:endParaRPr lang="it-IT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2A9D8F"/>
              </a:buClr>
              <a:buFont typeface="Arial" panose="020B0604020202020204" pitchFamily="34" charset="0"/>
              <a:buChar char="•"/>
            </a:pPr>
            <a:endParaRPr lang="it-IT" sz="1800" b="1" i="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2A9D8F"/>
              </a:buClr>
              <a:buFont typeface="Arial" panose="020B0604020202020204" pitchFamily="34" charset="0"/>
              <a:buChar char="•"/>
            </a:pPr>
            <a:r>
              <a:rPr lang="it-IT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coltivazioni ortive diverse</a:t>
            </a:r>
            <a:r>
              <a:rPr lang="it-IT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come pomodori, carciofi, peperoni, melanzane.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 terreni coltivati a orto devono essere leggeri, fertili e profondi, con possibilità di irrigazione. Per avere raccolti precoci o fuori stagione si utilizzano le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serre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La semina può essere fatta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direttamente nel terreno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o nei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semenzai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50A470D-E066-66EF-9E9C-606A3BF783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689" y="2029567"/>
            <a:ext cx="1897664" cy="189766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C3D66CFA-CB52-1050-2F16-B023419065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3934" y="420413"/>
            <a:ext cx="2455635" cy="1876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762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CDF602A5-2669-DD57-4E31-88E08E70C875}"/>
              </a:ext>
            </a:extLst>
          </p:cNvPr>
          <p:cNvSpPr txBox="1"/>
          <p:nvPr/>
        </p:nvSpPr>
        <p:spPr>
          <a:xfrm>
            <a:off x="1151399" y="676695"/>
            <a:ext cx="7746415" cy="7526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Gli alberi da frutto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1CCFC3F-7ACB-56EA-C522-8B91FA339111}"/>
              </a:ext>
            </a:extLst>
          </p:cNvPr>
          <p:cNvSpPr txBox="1"/>
          <p:nvPr/>
        </p:nvSpPr>
        <p:spPr>
          <a:xfrm>
            <a:off x="1151400" y="1429347"/>
            <a:ext cx="4489112" cy="42797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Gli alberi da frutto si trovano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 ogni clima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 diversi tipi di terreno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Durante i primi anni le piante hanno bisogno di un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sostegno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e di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frequenti innaffiature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durante l’estate.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potatura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cioè il taglio di alcuni rami, è un’operazione indispensabile per avere buoni frutti. Serve per dare all’albero giovane la forma più opportuna. È utile anche alle piante già formate, per concentrare lo sviluppo su un minore numero di rami.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L’industria della frutta in Italia è molto fiorente, soprattutto in alcune regioni dove si coltivano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mele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pere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pesche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e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agrumi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r>
              <a:rPr lang="it-IT" dirty="0">
                <a:effectLst/>
              </a:rPr>
              <a:t>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0402C6-4E6E-F8EC-9BB6-8803588F16A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4374" y="1429346"/>
            <a:ext cx="5346879" cy="2717997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CAFFE444-7BF9-3635-5C3A-3EBC4873EC8B}"/>
              </a:ext>
            </a:extLst>
          </p:cNvPr>
          <p:cNvSpPr/>
          <p:nvPr/>
        </p:nvSpPr>
        <p:spPr>
          <a:xfrm>
            <a:off x="5944181" y="3165535"/>
            <a:ext cx="3083909" cy="3083909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8E324D41-2F11-3F43-C1CC-706E5094AD51}"/>
              </a:ext>
            </a:extLst>
          </p:cNvPr>
          <p:cNvSpPr/>
          <p:nvPr/>
        </p:nvSpPr>
        <p:spPr>
          <a:xfrm>
            <a:off x="8502308" y="3716841"/>
            <a:ext cx="2717997" cy="271799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69542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B149D9C9-C6E3-4429-E7D8-BBC9FA15BFA0}"/>
              </a:ext>
            </a:extLst>
          </p:cNvPr>
          <p:cNvSpPr txBox="1"/>
          <p:nvPr/>
        </p:nvSpPr>
        <p:spPr>
          <a:xfrm>
            <a:off x="1151400" y="471212"/>
            <a:ext cx="8804258" cy="7251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3000" b="1" dirty="0">
                <a:solidFill>
                  <a:schemeClr val="bg2">
                    <a:lumMod val="50000"/>
                  </a:schemeClr>
                </a:solidFill>
              </a:rPr>
              <a:t>Gli alberi da frutto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D88FFAE-7FAC-7189-9697-E379B2FEF641}"/>
              </a:ext>
            </a:extLst>
          </p:cNvPr>
          <p:cNvSpPr txBox="1"/>
          <p:nvPr/>
        </p:nvSpPr>
        <p:spPr>
          <a:xfrm>
            <a:off x="1151398" y="1196384"/>
            <a:ext cx="6363094" cy="1794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Tra gli alberi da frutto più diffusi vi sono la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vite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e l’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ulivo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vite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è un arbusto i cui rami tendono ad arrampicarsi. Il frutto è il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grappolo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formato da tanti acini. Poiché la maggioranza delle coltivazioni si trova in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zone collinari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il lavoro viene condotto ancora quasi tutto a mano.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F133EDF-07F9-4F68-977C-7E09A1D9DD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369" y="0"/>
            <a:ext cx="3434861" cy="514694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8521CD5E-10A5-21C0-7124-8432399237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6328" y="3083909"/>
            <a:ext cx="4428392" cy="293381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8" name="Ovale 7">
            <a:extLst>
              <a:ext uri="{FF2B5EF4-FFF2-40B4-BE49-F238E27FC236}">
                <a16:creationId xmlns:a16="http://schemas.microsoft.com/office/drawing/2014/main" id="{1AFD373C-3E5E-0199-CDA5-B9C796873564}"/>
              </a:ext>
            </a:extLst>
          </p:cNvPr>
          <p:cNvSpPr/>
          <p:nvPr/>
        </p:nvSpPr>
        <p:spPr>
          <a:xfrm>
            <a:off x="1011294" y="3604986"/>
            <a:ext cx="3083909" cy="3083909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2158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4FCFD4B8-3ABF-0BDC-CCE2-51D11BD16A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295" y="4113772"/>
            <a:ext cx="5097798" cy="2744228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32EBC5F0-7E03-EC86-2D5D-C2F44A6C8783}"/>
              </a:ext>
            </a:extLst>
          </p:cNvPr>
          <p:cNvSpPr txBox="1"/>
          <p:nvPr/>
        </p:nvSpPr>
        <p:spPr>
          <a:xfrm>
            <a:off x="1151400" y="471212"/>
            <a:ext cx="8804258" cy="7251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3000" b="1" dirty="0">
                <a:solidFill>
                  <a:schemeClr val="bg2">
                    <a:lumMod val="50000"/>
                  </a:schemeClr>
                </a:solidFill>
              </a:rPr>
              <a:t>Gli alberi da frutto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3D25631-4972-B221-F160-698A9B0EDEC6}"/>
              </a:ext>
            </a:extLst>
          </p:cNvPr>
          <p:cNvSpPr txBox="1"/>
          <p:nvPr/>
        </p:nvSpPr>
        <p:spPr>
          <a:xfrm>
            <a:off x="1151398" y="1196384"/>
            <a:ext cx="4088817" cy="262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L’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ulivo 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è una pianta tipica dei Paesi mediterranei, perché richiede un clima mite tutto l’anno. Quando il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frutto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è maturo presenta un colore verde intenso, rossiccio o nero-violaceo. La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raccolta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dei frutti può essere fatta a mano sulla pianta, o facendo cadere le olive su teli posti sotto l’albero.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7B5D916-BCA8-FC2D-26C6-7CB337D971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6188" y="775182"/>
            <a:ext cx="5305518" cy="348029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6" name="Ovale 5">
            <a:extLst>
              <a:ext uri="{FF2B5EF4-FFF2-40B4-BE49-F238E27FC236}">
                <a16:creationId xmlns:a16="http://schemas.microsoft.com/office/drawing/2014/main" id="{55783495-A051-E1D7-62C3-D3E5D6D2DCB0}"/>
              </a:ext>
            </a:extLst>
          </p:cNvPr>
          <p:cNvSpPr/>
          <p:nvPr/>
        </p:nvSpPr>
        <p:spPr>
          <a:xfrm>
            <a:off x="4749125" y="2935657"/>
            <a:ext cx="3083909" cy="3083909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FDFCA530-3160-02B1-88A8-23CC01DEC867}"/>
              </a:ext>
            </a:extLst>
          </p:cNvPr>
          <p:cNvSpPr/>
          <p:nvPr/>
        </p:nvSpPr>
        <p:spPr>
          <a:xfrm>
            <a:off x="4752622" y="6456660"/>
            <a:ext cx="2686756" cy="266400"/>
          </a:xfrm>
          <a:prstGeom prst="rect">
            <a:avLst/>
          </a:prstGeom>
          <a:solidFill>
            <a:schemeClr val="bg1">
              <a:alpha val="8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9AFF135-F7C0-9E8E-5938-71B6EF1202C0}"/>
              </a:ext>
            </a:extLst>
          </p:cNvPr>
          <p:cNvSpPr txBox="1"/>
          <p:nvPr/>
        </p:nvSpPr>
        <p:spPr>
          <a:xfrm>
            <a:off x="3047172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© 2022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Torino</a:t>
            </a:r>
          </a:p>
        </p:txBody>
      </p:sp>
    </p:spTree>
    <p:extLst>
      <p:ext uri="{BB962C8B-B14F-4D97-AF65-F5344CB8AC3E}">
        <p14:creationId xmlns:p14="http://schemas.microsoft.com/office/powerpoint/2010/main" val="2333090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8FAD4839-39BC-2337-1F3E-EBD81E25CB87}"/>
              </a:ext>
            </a:extLst>
          </p:cNvPr>
          <p:cNvSpPr txBox="1"/>
          <p:nvPr/>
        </p:nvSpPr>
        <p:spPr>
          <a:xfrm>
            <a:off x="1151399" y="676695"/>
            <a:ext cx="7746415" cy="7526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La floricoltura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A58172B-5E94-33BB-CF63-792C758F0622}"/>
              </a:ext>
            </a:extLst>
          </p:cNvPr>
          <p:cNvSpPr txBox="1"/>
          <p:nvPr/>
        </p:nvSpPr>
        <p:spPr>
          <a:xfrm>
            <a:off x="1151399" y="1429347"/>
            <a:ext cx="5671431" cy="161865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floricoltura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ha lo scopo di produrre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fiori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piante fiorite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 vaso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semi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bulbi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per il giardinaggio o per il commercio. È un’attività agricola molto specializzata, che richiede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particolari condizioni di clima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e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molte cure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Nel nostro Paese è nata in Liguria, dove ha trovato l’ambiente ideale.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4F79076-16D3-4ED2-14EA-38AF086619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3668" y="594633"/>
            <a:ext cx="4536831" cy="3024554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356987BD-6FBE-B461-E9E7-58835EBD55F7}"/>
              </a:ext>
            </a:extLst>
          </p:cNvPr>
          <p:cNvSpPr txBox="1"/>
          <p:nvPr/>
        </p:nvSpPr>
        <p:spPr>
          <a:xfrm>
            <a:off x="1151400" y="3103998"/>
            <a:ext cx="3342386" cy="289971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Il terreno deve essere preparato apposta, impiegando materiali composti di sostanze speciali che prendono il nome di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terricci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Anche la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concimazione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fatta con prodotti organici o chimici, e le </a:t>
            </a:r>
            <a:r>
              <a:rPr lang="it-IT" sz="1800" b="1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annaffiature</a:t>
            </a:r>
            <a:r>
              <a:rPr lang="it-IT" sz="1800" dirty="0">
                <a:solidFill>
                  <a:srgbClr val="21212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devono essere condotte con molta cura.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EB8DC56-519C-1383-0068-F64089A8CD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0840" y="3225903"/>
            <a:ext cx="4918927" cy="309109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2CD7FA8E-8BAD-864F-4FAB-0096ABC4CCA6}"/>
              </a:ext>
            </a:extLst>
          </p:cNvPr>
          <p:cNvSpPr/>
          <p:nvPr/>
        </p:nvSpPr>
        <p:spPr>
          <a:xfrm>
            <a:off x="8298650" y="2826017"/>
            <a:ext cx="3083909" cy="3083909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541928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350</TotalTime>
  <Words>721</Words>
  <Application>Microsoft Macintosh PowerPoint</Application>
  <PresentationFormat>Widescreen</PresentationFormat>
  <Paragraphs>44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Microsoft Office User</cp:lastModifiedBy>
  <cp:revision>125</cp:revision>
  <dcterms:created xsi:type="dcterms:W3CDTF">2022-06-06T09:28:42Z</dcterms:created>
  <dcterms:modified xsi:type="dcterms:W3CDTF">2022-09-20T08:00:02Z</dcterms:modified>
</cp:coreProperties>
</file>