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  <p:sldId id="266" r:id="rId3"/>
    <p:sldId id="267" r:id="rId4"/>
    <p:sldId id="268" r:id="rId5"/>
    <p:sldId id="269" r:id="rId6"/>
    <p:sldId id="27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71" userDrawn="1">
          <p15:clr>
            <a:srgbClr val="A4A3A4"/>
          </p15:clr>
        </p15:guide>
        <p15:guide id="2" pos="43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6C81"/>
    <a:srgbClr val="2A9D8F"/>
    <a:srgbClr val="37C9B8"/>
    <a:srgbClr val="1E7066"/>
    <a:srgbClr val="245866"/>
    <a:srgbClr val="34C2B1"/>
    <a:srgbClr val="35C5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71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832" y="168"/>
      </p:cViewPr>
      <p:guideLst>
        <p:guide orient="horz" pos="1071"/>
        <p:guide pos="4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20/09/22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9848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20/09/22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9923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20/09/22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2670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e 6">
            <a:extLst>
              <a:ext uri="{FF2B5EF4-FFF2-40B4-BE49-F238E27FC236}">
                <a16:creationId xmlns:a16="http://schemas.microsoft.com/office/drawing/2014/main" id="{327B23C6-A946-0A3E-E6FF-6A91E1D0A218}"/>
              </a:ext>
            </a:extLst>
          </p:cNvPr>
          <p:cNvSpPr/>
          <p:nvPr userDrawn="1"/>
        </p:nvSpPr>
        <p:spPr>
          <a:xfrm>
            <a:off x="421240" y="5050232"/>
            <a:ext cx="143839" cy="143839"/>
          </a:xfrm>
          <a:prstGeom prst="ellipse">
            <a:avLst/>
          </a:prstGeom>
          <a:solidFill>
            <a:srgbClr val="1E7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8" name="Ovale 7">
            <a:extLst>
              <a:ext uri="{FF2B5EF4-FFF2-40B4-BE49-F238E27FC236}">
                <a16:creationId xmlns:a16="http://schemas.microsoft.com/office/drawing/2014/main" id="{2D25A8B8-E96D-657B-C180-D278EC96EC1F}"/>
              </a:ext>
            </a:extLst>
          </p:cNvPr>
          <p:cNvSpPr/>
          <p:nvPr userDrawn="1"/>
        </p:nvSpPr>
        <p:spPr>
          <a:xfrm>
            <a:off x="421240" y="5438776"/>
            <a:ext cx="143839" cy="143839"/>
          </a:xfrm>
          <a:prstGeom prst="ellipse">
            <a:avLst/>
          </a:prstGeom>
          <a:solidFill>
            <a:srgbClr val="37C9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8C45C134-5859-14E0-706D-39B332D4CF2D}"/>
              </a:ext>
            </a:extLst>
          </p:cNvPr>
          <p:cNvSpPr/>
          <p:nvPr userDrawn="1"/>
        </p:nvSpPr>
        <p:spPr>
          <a:xfrm>
            <a:off x="421240" y="5827320"/>
            <a:ext cx="143839" cy="14383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0" name="Ovale 9">
            <a:extLst>
              <a:ext uri="{FF2B5EF4-FFF2-40B4-BE49-F238E27FC236}">
                <a16:creationId xmlns:a16="http://schemas.microsoft.com/office/drawing/2014/main" id="{051EB746-B54D-3CFE-4914-856B67140ACC}"/>
              </a:ext>
            </a:extLst>
          </p:cNvPr>
          <p:cNvSpPr/>
          <p:nvPr userDrawn="1"/>
        </p:nvSpPr>
        <p:spPr>
          <a:xfrm>
            <a:off x="421240" y="6215864"/>
            <a:ext cx="143839" cy="143839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11" name="Connettore 1 10">
            <a:extLst>
              <a:ext uri="{FF2B5EF4-FFF2-40B4-BE49-F238E27FC236}">
                <a16:creationId xmlns:a16="http://schemas.microsoft.com/office/drawing/2014/main" id="{43B37B31-6DAF-1036-4F4E-BB391D3A56DF}"/>
              </a:ext>
            </a:extLst>
          </p:cNvPr>
          <p:cNvCxnSpPr>
            <a:cxnSpLocks/>
          </p:cNvCxnSpPr>
          <p:nvPr userDrawn="1"/>
        </p:nvCxnSpPr>
        <p:spPr>
          <a:xfrm>
            <a:off x="421240" y="432347"/>
            <a:ext cx="730159" cy="0"/>
          </a:xfrm>
          <a:prstGeom prst="line">
            <a:avLst/>
          </a:prstGeom>
          <a:ln w="57150">
            <a:solidFill>
              <a:srgbClr val="2A9D8F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5475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20/09/22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6572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20/09/22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7901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20/09/22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7064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20/09/22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0579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20/09/22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0355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20/09/22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3177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20/09/22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8537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CAD1ED98-855F-1F7F-49BA-1052AD00ED8A}"/>
              </a:ext>
            </a:extLst>
          </p:cNvPr>
          <p:cNvSpPr/>
          <p:nvPr userDrawn="1"/>
        </p:nvSpPr>
        <p:spPr>
          <a:xfrm>
            <a:off x="11165836" y="1"/>
            <a:ext cx="730158" cy="5582608"/>
          </a:xfrm>
          <a:prstGeom prst="rect">
            <a:avLst/>
          </a:prstGeom>
          <a:solidFill>
            <a:srgbClr val="2A9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it-IT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176AB7E2-84ED-3CE4-4E28-E5507D7A0503}"/>
              </a:ext>
            </a:extLst>
          </p:cNvPr>
          <p:cNvSpPr/>
          <p:nvPr userDrawn="1"/>
        </p:nvSpPr>
        <p:spPr>
          <a:xfrm>
            <a:off x="11165836" y="6493267"/>
            <a:ext cx="730158" cy="364733"/>
          </a:xfrm>
          <a:prstGeom prst="rect">
            <a:avLst/>
          </a:prstGeom>
          <a:solidFill>
            <a:srgbClr val="2A9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D85122F5-D459-227B-013A-D75721E6955D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1165836" y="5654137"/>
            <a:ext cx="730158" cy="767602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86E116ED-863B-A648-985D-765490E54684}"/>
              </a:ext>
            </a:extLst>
          </p:cNvPr>
          <p:cNvSpPr txBox="1"/>
          <p:nvPr userDrawn="1"/>
        </p:nvSpPr>
        <p:spPr>
          <a:xfrm>
            <a:off x="3048828" y="6456660"/>
            <a:ext cx="6097656" cy="2616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© 2022 S. Lattes &amp; C. Editori </a:t>
            </a:r>
            <a:r>
              <a:rPr lang="it-IT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SpA</a:t>
            </a:r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Torino</a:t>
            </a:r>
          </a:p>
        </p:txBody>
      </p:sp>
    </p:spTree>
    <p:extLst>
      <p:ext uri="{BB962C8B-B14F-4D97-AF65-F5344CB8AC3E}">
        <p14:creationId xmlns:p14="http://schemas.microsoft.com/office/powerpoint/2010/main" val="2696729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98901B0E-A906-5E02-2E88-3964F5348EF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080"/>
            <a:ext cx="12192000" cy="6863194"/>
          </a:xfrm>
          <a:prstGeom prst="rect">
            <a:avLst/>
          </a:prstGeom>
        </p:spPr>
      </p:pic>
      <p:sp>
        <p:nvSpPr>
          <p:cNvPr id="7" name="Parallelogramma 6">
            <a:extLst>
              <a:ext uri="{FF2B5EF4-FFF2-40B4-BE49-F238E27FC236}">
                <a16:creationId xmlns:a16="http://schemas.microsoft.com/office/drawing/2014/main" id="{A588EAA7-DA29-F707-EE53-0345215C4DF4}"/>
              </a:ext>
            </a:extLst>
          </p:cNvPr>
          <p:cNvSpPr/>
          <p:nvPr/>
        </p:nvSpPr>
        <p:spPr>
          <a:xfrm flipH="1">
            <a:off x="1766869" y="-5081"/>
            <a:ext cx="8658262" cy="6858000"/>
          </a:xfrm>
          <a:prstGeom prst="parallelogram">
            <a:avLst/>
          </a:prstGeom>
          <a:solidFill>
            <a:srgbClr val="2A9D8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Parallelogramma 4">
            <a:extLst>
              <a:ext uri="{FF2B5EF4-FFF2-40B4-BE49-F238E27FC236}">
                <a16:creationId xmlns:a16="http://schemas.microsoft.com/office/drawing/2014/main" id="{B5D00AFE-F2F3-5A63-CA6B-0FDA989F03D8}"/>
              </a:ext>
            </a:extLst>
          </p:cNvPr>
          <p:cNvSpPr/>
          <p:nvPr/>
        </p:nvSpPr>
        <p:spPr>
          <a:xfrm>
            <a:off x="1766869" y="-5080"/>
            <a:ext cx="8658262" cy="6858000"/>
          </a:xfrm>
          <a:prstGeom prst="parallelogram">
            <a:avLst/>
          </a:prstGeom>
          <a:solidFill>
            <a:srgbClr val="2A9D8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E69A924-1182-8218-0AF8-DB127F9EE234}"/>
              </a:ext>
            </a:extLst>
          </p:cNvPr>
          <p:cNvSpPr txBox="1"/>
          <p:nvPr/>
        </p:nvSpPr>
        <p:spPr>
          <a:xfrm>
            <a:off x="1005017" y="432486"/>
            <a:ext cx="10181967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500" b="1" dirty="0">
                <a:solidFill>
                  <a:schemeClr val="bg1"/>
                </a:solidFill>
              </a:rPr>
              <a:t>Area 3 </a:t>
            </a:r>
            <a:br>
              <a:rPr lang="it-IT" sz="7000" b="1" dirty="0">
                <a:solidFill>
                  <a:schemeClr val="bg1"/>
                </a:solidFill>
              </a:rPr>
            </a:br>
            <a:r>
              <a:rPr lang="it-IT" sz="7000" b="1" dirty="0">
                <a:solidFill>
                  <a:schemeClr val="bg1"/>
                </a:solidFill>
              </a:rPr>
              <a:t>TECNOLOGIA </a:t>
            </a:r>
            <a:br>
              <a:rPr lang="it-IT" sz="7000" b="1" dirty="0">
                <a:solidFill>
                  <a:schemeClr val="bg1"/>
                </a:solidFill>
              </a:rPr>
            </a:br>
            <a:r>
              <a:rPr lang="it-IT" sz="7000" b="1" dirty="0">
                <a:solidFill>
                  <a:schemeClr val="bg1"/>
                </a:solidFill>
              </a:rPr>
              <a:t>AGRARIA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4DBB6A40-B0D6-BC8A-785A-625F2B26D554}"/>
              </a:ext>
            </a:extLst>
          </p:cNvPr>
          <p:cNvSpPr txBox="1"/>
          <p:nvPr/>
        </p:nvSpPr>
        <p:spPr>
          <a:xfrm>
            <a:off x="1005017" y="4308533"/>
            <a:ext cx="10181967" cy="7848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it-IT" sz="45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254000">
                    <a:schemeClr val="bg1">
                      <a:alpha val="30000"/>
                    </a:schemeClr>
                  </a:glow>
                </a:effectLst>
              </a:rPr>
              <a:t>Unità 3 ∙ </a:t>
            </a:r>
            <a:r>
              <a:rPr lang="it-IT" sz="45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254000">
                    <a:schemeClr val="bg1">
                      <a:alpha val="30000"/>
                    </a:schemeClr>
                  </a:glow>
                </a:effectLst>
              </a:rPr>
              <a:t>LA SELVICOLTURA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6E2EA4F-F884-29FF-DE83-F04E125FCF4E}"/>
              </a:ext>
            </a:extLst>
          </p:cNvPr>
          <p:cNvSpPr txBox="1"/>
          <p:nvPr/>
        </p:nvSpPr>
        <p:spPr>
          <a:xfrm>
            <a:off x="3047172" y="6456660"/>
            <a:ext cx="6097656" cy="2616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© 2022 S. Lattes &amp; C. Editori </a:t>
            </a:r>
            <a:r>
              <a:rPr lang="it-IT" sz="1100" dirty="0" err="1">
                <a:solidFill>
                  <a:schemeClr val="tx1">
                    <a:lumMod val="50000"/>
                    <a:lumOff val="50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SpA</a:t>
            </a:r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 Torino</a:t>
            </a:r>
          </a:p>
        </p:txBody>
      </p:sp>
    </p:spTree>
    <p:extLst>
      <p:ext uri="{BB962C8B-B14F-4D97-AF65-F5344CB8AC3E}">
        <p14:creationId xmlns:p14="http://schemas.microsoft.com/office/powerpoint/2010/main" val="2390736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A930D91D-8E61-272B-7D21-C8BE1CC0C032}"/>
              </a:ext>
            </a:extLst>
          </p:cNvPr>
          <p:cNvSpPr txBox="1"/>
          <p:nvPr/>
        </p:nvSpPr>
        <p:spPr>
          <a:xfrm>
            <a:off x="1151399" y="676695"/>
            <a:ext cx="7746415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Che cos’è la selvicoltura?</a:t>
            </a:r>
            <a:endParaRPr lang="it-IT" sz="5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321013A9-4A43-473A-B2FB-0EF89C6E4516}"/>
              </a:ext>
            </a:extLst>
          </p:cNvPr>
          <p:cNvSpPr txBox="1"/>
          <p:nvPr/>
        </p:nvSpPr>
        <p:spPr>
          <a:xfrm>
            <a:off x="1151399" y="1429348"/>
            <a:ext cx="9266597" cy="476059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selvicoltura 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è l’insieme delle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tecniche applicate alla cura </a:t>
            </a:r>
            <a:b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 allo sfruttamento dei boschi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9F22A6AA-64C5-CEC7-C15A-887420CB24CA}"/>
              </a:ext>
            </a:extLst>
          </p:cNvPr>
          <p:cNvSpPr/>
          <p:nvPr/>
        </p:nvSpPr>
        <p:spPr>
          <a:xfrm>
            <a:off x="4752622" y="6456660"/>
            <a:ext cx="2686756" cy="266400"/>
          </a:xfrm>
          <a:prstGeom prst="rect">
            <a:avLst/>
          </a:prstGeom>
          <a:solidFill>
            <a:schemeClr val="bg1">
              <a:alpha val="80000"/>
            </a:schemeClr>
          </a:solidFill>
          <a:ln w="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D76AD3EF-F077-865C-5CCD-1902F0477E71}"/>
              </a:ext>
            </a:extLst>
          </p:cNvPr>
          <p:cNvSpPr txBox="1"/>
          <p:nvPr/>
        </p:nvSpPr>
        <p:spPr>
          <a:xfrm>
            <a:off x="3047172" y="6456660"/>
            <a:ext cx="6097656" cy="2616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© 2022 S. Lattes &amp; C. Editori </a:t>
            </a:r>
            <a:r>
              <a:rPr lang="it-IT" sz="110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SpA</a:t>
            </a:r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 Torino</a:t>
            </a:r>
          </a:p>
        </p:txBody>
      </p:sp>
      <p:sp>
        <p:nvSpPr>
          <p:cNvPr id="19" name="Rettangolo con angoli arrotondati 18">
            <a:extLst>
              <a:ext uri="{FF2B5EF4-FFF2-40B4-BE49-F238E27FC236}">
                <a16:creationId xmlns:a16="http://schemas.microsoft.com/office/drawing/2014/main" id="{8084FADD-25C2-9750-ACFE-76490CF0E0F7}"/>
              </a:ext>
            </a:extLst>
          </p:cNvPr>
          <p:cNvSpPr/>
          <p:nvPr/>
        </p:nvSpPr>
        <p:spPr>
          <a:xfrm>
            <a:off x="4752622" y="2517040"/>
            <a:ext cx="3660991" cy="58971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it-IT" sz="2000" b="1" dirty="0"/>
              <a:t>cura e sfruttamento dei boschi</a:t>
            </a:r>
          </a:p>
        </p:txBody>
      </p:sp>
      <p:cxnSp>
        <p:nvCxnSpPr>
          <p:cNvPr id="32" name="Connettore 2 31">
            <a:extLst>
              <a:ext uri="{FF2B5EF4-FFF2-40B4-BE49-F238E27FC236}">
                <a16:creationId xmlns:a16="http://schemas.microsoft.com/office/drawing/2014/main" id="{ED00C61C-8CC8-32F5-1F2C-E7E087C51673}"/>
              </a:ext>
            </a:extLst>
          </p:cNvPr>
          <p:cNvCxnSpPr>
            <a:cxnSpLocks/>
            <a:endCxn id="19" idx="1"/>
          </p:cNvCxnSpPr>
          <p:nvPr/>
        </p:nvCxnSpPr>
        <p:spPr>
          <a:xfrm flipV="1">
            <a:off x="2795888" y="2811899"/>
            <a:ext cx="1956734" cy="217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ttangolo con angoli arrotondati 12">
            <a:extLst>
              <a:ext uri="{FF2B5EF4-FFF2-40B4-BE49-F238E27FC236}">
                <a16:creationId xmlns:a16="http://schemas.microsoft.com/office/drawing/2014/main" id="{73CDA809-5EB7-1E8F-7237-7A28C6128CD7}"/>
              </a:ext>
            </a:extLst>
          </p:cNvPr>
          <p:cNvSpPr/>
          <p:nvPr/>
        </p:nvSpPr>
        <p:spPr>
          <a:xfrm>
            <a:off x="1151399" y="2517042"/>
            <a:ext cx="1644489" cy="58971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it-IT" sz="2000" b="1" dirty="0"/>
              <a:t>selvicoltura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3E15D696-4990-9094-741B-4B8503FEADBA}"/>
              </a:ext>
            </a:extLst>
          </p:cNvPr>
          <p:cNvSpPr txBox="1"/>
          <p:nvPr/>
        </p:nvSpPr>
        <p:spPr>
          <a:xfrm>
            <a:off x="1151400" y="3364277"/>
            <a:ext cx="5483862" cy="3076713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Il bosco è un ecosistema formato da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alberi di alto fusto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arbusti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ed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erbe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e dagli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animali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che vi vivono. Svolge importante funzioni di equilibrio e di difesa della natura: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spcAft>
                <a:spcPts val="500"/>
              </a:spcAft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produce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ossigeno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e assorbe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anidride carbonica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attraverso la fotosintesi clorofilliana;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spcAft>
                <a:spcPts val="500"/>
              </a:spcAft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difende il suolo dall’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erosione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causata dall’azione dell’acqua e del vento, evita la formazione di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frane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e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valanghe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trattenendo gran parte dell’acqua piovana;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500"/>
              </a:spcAft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offre rifugio a moltissime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specie animali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.</a:t>
            </a:r>
            <a:r>
              <a:rPr lang="it-IT" dirty="0">
                <a:effectLst/>
              </a:rPr>
              <a:t>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Ovale 7">
            <a:extLst>
              <a:ext uri="{FF2B5EF4-FFF2-40B4-BE49-F238E27FC236}">
                <a16:creationId xmlns:a16="http://schemas.microsoft.com/office/drawing/2014/main" id="{F01AED0B-688D-7A08-A21B-18209D7E4070}"/>
              </a:ext>
            </a:extLst>
          </p:cNvPr>
          <p:cNvSpPr/>
          <p:nvPr/>
        </p:nvSpPr>
        <p:spPr>
          <a:xfrm>
            <a:off x="8100648" y="139730"/>
            <a:ext cx="3212896" cy="3212896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5" name="Ovale 24">
            <a:extLst>
              <a:ext uri="{FF2B5EF4-FFF2-40B4-BE49-F238E27FC236}">
                <a16:creationId xmlns:a16="http://schemas.microsoft.com/office/drawing/2014/main" id="{B4B1E40C-CD71-5D90-45E4-77A654947667}"/>
              </a:ext>
            </a:extLst>
          </p:cNvPr>
          <p:cNvSpPr/>
          <p:nvPr/>
        </p:nvSpPr>
        <p:spPr>
          <a:xfrm>
            <a:off x="7654723" y="4177493"/>
            <a:ext cx="2877980" cy="2877980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6" name="Ovale 25">
            <a:extLst>
              <a:ext uri="{FF2B5EF4-FFF2-40B4-BE49-F238E27FC236}">
                <a16:creationId xmlns:a16="http://schemas.microsoft.com/office/drawing/2014/main" id="{163FD3E8-F429-8CD9-9879-ECB930293AE9}"/>
              </a:ext>
            </a:extLst>
          </p:cNvPr>
          <p:cNvSpPr/>
          <p:nvPr/>
        </p:nvSpPr>
        <p:spPr>
          <a:xfrm>
            <a:off x="9321535" y="2649455"/>
            <a:ext cx="2437934" cy="2437934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7" name="Ovale 26">
            <a:extLst>
              <a:ext uri="{FF2B5EF4-FFF2-40B4-BE49-F238E27FC236}">
                <a16:creationId xmlns:a16="http://schemas.microsoft.com/office/drawing/2014/main" id="{BC7C456B-9F9B-B75F-D084-65FC20D348C4}"/>
              </a:ext>
            </a:extLst>
          </p:cNvPr>
          <p:cNvSpPr/>
          <p:nvPr/>
        </p:nvSpPr>
        <p:spPr>
          <a:xfrm>
            <a:off x="6561351" y="3157001"/>
            <a:ext cx="2186744" cy="2186744"/>
          </a:xfrm>
          <a:prstGeom prst="ellipse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75895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BADB155D-EE04-340C-5A44-F98FE6001C55}"/>
              </a:ext>
            </a:extLst>
          </p:cNvPr>
          <p:cNvSpPr txBox="1"/>
          <p:nvPr/>
        </p:nvSpPr>
        <p:spPr>
          <a:xfrm>
            <a:off x="1151399" y="676695"/>
            <a:ext cx="9434539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Che cos’è il governo del bosco?</a:t>
            </a:r>
            <a:endParaRPr lang="it-IT" sz="5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41DF4DE3-AEDE-EB83-B2EA-A2F6BA1FF5EB}"/>
              </a:ext>
            </a:extLst>
          </p:cNvPr>
          <p:cNvSpPr txBox="1"/>
          <p:nvPr/>
        </p:nvSpPr>
        <p:spPr>
          <a:xfrm>
            <a:off x="1151399" y="1429348"/>
            <a:ext cx="6361429" cy="4751957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</a:pPr>
            <a:r>
              <a:rPr lang="it-IT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Per </a:t>
            </a:r>
            <a:r>
              <a:rPr lang="it-IT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governo di un bosco</a:t>
            </a:r>
            <a:r>
              <a:rPr lang="it-IT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si intendono quelle </a:t>
            </a:r>
            <a:r>
              <a:rPr lang="it-IT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cure </a:t>
            </a:r>
            <a:r>
              <a:rPr lang="it-IT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che si prestano al bosco per </a:t>
            </a:r>
            <a:r>
              <a:rPr lang="it-IT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favorirne la crescita</a:t>
            </a:r>
            <a:r>
              <a:rPr lang="it-IT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</a:t>
            </a:r>
            <a:endParaRPr lang="it-IT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it-IT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Le piante possono riprodursi </a:t>
            </a:r>
            <a:r>
              <a:rPr lang="it-IT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per seme</a:t>
            </a:r>
            <a:r>
              <a:rPr lang="it-IT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o </a:t>
            </a:r>
            <a:r>
              <a:rPr lang="it-IT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per via vegetativa</a:t>
            </a:r>
            <a:r>
              <a:rPr lang="it-IT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Vi sono piante che possono riprodursi in entrambi i modi; altre che si riproducono solo per seme. Di conseguenza il governo del bosco può essere condotto in due modi:</a:t>
            </a:r>
            <a:endParaRPr lang="it-IT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5000"/>
              </a:lnSpc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 </a:t>
            </a:r>
            <a:r>
              <a:rPr lang="it-IT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ceduo </a:t>
            </a:r>
            <a:r>
              <a:rPr lang="it-IT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quando le piante sono sottoposte a </a:t>
            </a:r>
            <a:r>
              <a:rPr lang="it-IT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tagli periodici</a:t>
            </a:r>
            <a:r>
              <a:rPr lang="it-IT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La parte della pianta che rimane in superficie emette dei </a:t>
            </a:r>
            <a:r>
              <a:rPr lang="it-IT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getti</a:t>
            </a:r>
            <a:r>
              <a:rPr lang="it-IT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o polloni,</a:t>
            </a:r>
            <a:r>
              <a:rPr lang="it-IT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che sviluppandosi portano alla ricostruzione del bosco;</a:t>
            </a:r>
            <a:endParaRPr lang="it-IT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 </a:t>
            </a:r>
            <a:r>
              <a:rPr lang="it-IT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fustaia </a:t>
            </a:r>
            <a:r>
              <a:rPr lang="it-IT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quando le piante sono lasciate </a:t>
            </a:r>
            <a:r>
              <a:rPr lang="it-IT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crescere liberamente</a:t>
            </a:r>
            <a:r>
              <a:rPr lang="it-IT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fino al massimo sviluppo, quindi </a:t>
            </a:r>
            <a:r>
              <a:rPr lang="it-IT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tagliate e</a:t>
            </a:r>
            <a:r>
              <a:rPr lang="it-IT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rinnovate con nuove piante nate da seme</a:t>
            </a:r>
            <a:r>
              <a:rPr lang="it-IT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</a:t>
            </a:r>
            <a:endParaRPr lang="it-IT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 boschi di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latifoglie</a:t>
            </a:r>
            <a:r>
              <a:rPr lang="it-IT" sz="18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possono essere governati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sia a ceduo sia a fustaia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; le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conifere</a:t>
            </a:r>
            <a:r>
              <a:rPr lang="it-IT" sz="18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solo a fustaia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perché non possono emettere polloni.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CF0E6DF5-49FC-C8D5-A4E8-A39BA1E3F92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2150" y="4512277"/>
            <a:ext cx="3518587" cy="2345724"/>
          </a:xfrm>
          <a:prstGeom prst="rect">
            <a:avLst/>
          </a:prstGeom>
        </p:spPr>
      </p:pic>
      <p:sp>
        <p:nvSpPr>
          <p:cNvPr id="6" name="Ovale 5">
            <a:extLst>
              <a:ext uri="{FF2B5EF4-FFF2-40B4-BE49-F238E27FC236}">
                <a16:creationId xmlns:a16="http://schemas.microsoft.com/office/drawing/2014/main" id="{53B6DA3A-429C-50AA-419A-271A76CBF7EB}"/>
              </a:ext>
            </a:extLst>
          </p:cNvPr>
          <p:cNvSpPr/>
          <p:nvPr/>
        </p:nvSpPr>
        <p:spPr>
          <a:xfrm>
            <a:off x="9131443" y="3121832"/>
            <a:ext cx="2186744" cy="2186744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7" name="Ovale 6">
            <a:extLst>
              <a:ext uri="{FF2B5EF4-FFF2-40B4-BE49-F238E27FC236}">
                <a16:creationId xmlns:a16="http://schemas.microsoft.com/office/drawing/2014/main" id="{73C13456-739C-9815-1056-944D6314DE4E}"/>
              </a:ext>
            </a:extLst>
          </p:cNvPr>
          <p:cNvSpPr/>
          <p:nvPr/>
        </p:nvSpPr>
        <p:spPr>
          <a:xfrm>
            <a:off x="7547163" y="1341575"/>
            <a:ext cx="2576752" cy="2576752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36743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3EF1C70F-1F84-DAFB-8EE0-D7AC03FD6A2E}"/>
              </a:ext>
            </a:extLst>
          </p:cNvPr>
          <p:cNvSpPr txBox="1"/>
          <p:nvPr/>
        </p:nvSpPr>
        <p:spPr>
          <a:xfrm>
            <a:off x="1151400" y="471212"/>
            <a:ext cx="8804258" cy="72517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3000" b="1" dirty="0">
                <a:solidFill>
                  <a:schemeClr val="bg2">
                    <a:lumMod val="50000"/>
                  </a:schemeClr>
                </a:solidFill>
              </a:rPr>
              <a:t>Che cos’è il governo del bosco?</a:t>
            </a:r>
          </a:p>
        </p:txBody>
      </p:sp>
      <p:cxnSp>
        <p:nvCxnSpPr>
          <p:cNvPr id="3" name="Connettore 2 2">
            <a:extLst>
              <a:ext uri="{FF2B5EF4-FFF2-40B4-BE49-F238E27FC236}">
                <a16:creationId xmlns:a16="http://schemas.microsoft.com/office/drawing/2014/main" id="{E8B416D3-8D62-15F9-F50B-36A2EF15F72F}"/>
              </a:ext>
            </a:extLst>
          </p:cNvPr>
          <p:cNvCxnSpPr>
            <a:cxnSpLocks/>
          </p:cNvCxnSpPr>
          <p:nvPr/>
        </p:nvCxnSpPr>
        <p:spPr>
          <a:xfrm flipV="1">
            <a:off x="6946423" y="4936303"/>
            <a:ext cx="1956734" cy="217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con angoli arrotondati 3">
            <a:extLst>
              <a:ext uri="{FF2B5EF4-FFF2-40B4-BE49-F238E27FC236}">
                <a16:creationId xmlns:a16="http://schemas.microsoft.com/office/drawing/2014/main" id="{4B4AD236-EEA2-95B0-D1EC-FCCFFBE1087D}"/>
              </a:ext>
            </a:extLst>
          </p:cNvPr>
          <p:cNvSpPr/>
          <p:nvPr/>
        </p:nvSpPr>
        <p:spPr>
          <a:xfrm>
            <a:off x="1303931" y="3146771"/>
            <a:ext cx="1956734" cy="810136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it-IT" sz="2000" b="1" dirty="0"/>
              <a:t>governo </a:t>
            </a:r>
            <a:br>
              <a:rPr lang="it-IT" sz="2000" b="1" dirty="0"/>
            </a:br>
            <a:r>
              <a:rPr lang="it-IT" sz="2000" b="1" dirty="0"/>
              <a:t>del bosco</a:t>
            </a:r>
          </a:p>
        </p:txBody>
      </p:sp>
      <p:sp>
        <p:nvSpPr>
          <p:cNvPr id="5" name="Rettangolo con angoli arrotondati 4">
            <a:extLst>
              <a:ext uri="{FF2B5EF4-FFF2-40B4-BE49-F238E27FC236}">
                <a16:creationId xmlns:a16="http://schemas.microsoft.com/office/drawing/2014/main" id="{7AF5BBC1-ECE8-9734-2B78-6EE7D4DAB50C}"/>
              </a:ext>
            </a:extLst>
          </p:cNvPr>
          <p:cNvSpPr/>
          <p:nvPr/>
        </p:nvSpPr>
        <p:spPr>
          <a:xfrm>
            <a:off x="5273755" y="1760130"/>
            <a:ext cx="1644489" cy="810136"/>
          </a:xfrm>
          <a:prstGeom prst="roundRect">
            <a:avLst/>
          </a:prstGeom>
          <a:solidFill>
            <a:srgbClr val="37C9B8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it-IT" sz="2000" b="1" dirty="0"/>
              <a:t>a ceduo</a:t>
            </a:r>
          </a:p>
        </p:txBody>
      </p:sp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id="{F12435DC-0D52-BC22-5C87-777A02F725F5}"/>
              </a:ext>
            </a:extLst>
          </p:cNvPr>
          <p:cNvSpPr/>
          <p:nvPr/>
        </p:nvSpPr>
        <p:spPr>
          <a:xfrm>
            <a:off x="5273755" y="4533411"/>
            <a:ext cx="1644489" cy="810136"/>
          </a:xfrm>
          <a:prstGeom prst="roundRect">
            <a:avLst/>
          </a:prstGeom>
          <a:solidFill>
            <a:srgbClr val="37C9B8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it-IT" sz="2000" b="1" dirty="0"/>
              <a:t>a fustaia</a:t>
            </a:r>
          </a:p>
        </p:txBody>
      </p:sp>
      <p:sp>
        <p:nvSpPr>
          <p:cNvPr id="8" name="Rettangolo con angoli arrotondati 7">
            <a:extLst>
              <a:ext uri="{FF2B5EF4-FFF2-40B4-BE49-F238E27FC236}">
                <a16:creationId xmlns:a16="http://schemas.microsoft.com/office/drawing/2014/main" id="{77692CAA-4BF6-1BFE-4F5C-420326A2DD24}"/>
              </a:ext>
            </a:extLst>
          </p:cNvPr>
          <p:cNvSpPr/>
          <p:nvPr/>
        </p:nvSpPr>
        <p:spPr>
          <a:xfrm>
            <a:off x="8931337" y="4533411"/>
            <a:ext cx="1644489" cy="810136"/>
          </a:xfrm>
          <a:prstGeom prst="round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it-IT" sz="2000" b="1" dirty="0"/>
              <a:t>conifere</a:t>
            </a:r>
          </a:p>
        </p:txBody>
      </p:sp>
      <p:cxnSp>
        <p:nvCxnSpPr>
          <p:cNvPr id="12" name="Connettore 4 11">
            <a:extLst>
              <a:ext uri="{FF2B5EF4-FFF2-40B4-BE49-F238E27FC236}">
                <a16:creationId xmlns:a16="http://schemas.microsoft.com/office/drawing/2014/main" id="{325946D1-FA3F-BDDC-6A8A-C0F14A2E81E2}"/>
              </a:ext>
            </a:extLst>
          </p:cNvPr>
          <p:cNvCxnSpPr>
            <a:stCxn id="4" idx="3"/>
            <a:endCxn id="5" idx="1"/>
          </p:cNvCxnSpPr>
          <p:nvPr/>
        </p:nvCxnSpPr>
        <p:spPr>
          <a:xfrm flipV="1">
            <a:off x="3260665" y="2165198"/>
            <a:ext cx="2013090" cy="1386641"/>
          </a:xfrm>
          <a:prstGeom prst="bentConnector3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4 13">
            <a:extLst>
              <a:ext uri="{FF2B5EF4-FFF2-40B4-BE49-F238E27FC236}">
                <a16:creationId xmlns:a16="http://schemas.microsoft.com/office/drawing/2014/main" id="{83EA0BDF-8D87-2FD7-5E1D-B48971DB6BA2}"/>
              </a:ext>
            </a:extLst>
          </p:cNvPr>
          <p:cNvCxnSpPr>
            <a:stCxn id="4" idx="3"/>
            <a:endCxn id="6" idx="1"/>
          </p:cNvCxnSpPr>
          <p:nvPr/>
        </p:nvCxnSpPr>
        <p:spPr>
          <a:xfrm>
            <a:off x="3260665" y="3551839"/>
            <a:ext cx="2013090" cy="1386640"/>
          </a:xfrm>
          <a:prstGeom prst="bentConnector3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4 15">
            <a:extLst>
              <a:ext uri="{FF2B5EF4-FFF2-40B4-BE49-F238E27FC236}">
                <a16:creationId xmlns:a16="http://schemas.microsoft.com/office/drawing/2014/main" id="{B47789EB-EE10-5B10-18D2-1B504955A708}"/>
              </a:ext>
            </a:extLst>
          </p:cNvPr>
          <p:cNvCxnSpPr>
            <a:cxnSpLocks/>
            <a:stCxn id="6" idx="3"/>
          </p:cNvCxnSpPr>
          <p:nvPr/>
        </p:nvCxnSpPr>
        <p:spPr>
          <a:xfrm flipV="1">
            <a:off x="6918244" y="2370869"/>
            <a:ext cx="2013093" cy="2567610"/>
          </a:xfrm>
          <a:prstGeom prst="bentConnector3">
            <a:avLst>
              <a:gd name="adj1" fmla="val 50000"/>
            </a:avLst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ttangolo con angoli arrotondati 39">
            <a:extLst>
              <a:ext uri="{FF2B5EF4-FFF2-40B4-BE49-F238E27FC236}">
                <a16:creationId xmlns:a16="http://schemas.microsoft.com/office/drawing/2014/main" id="{E3544E4E-2E63-4748-CE65-6259960A3D3B}"/>
              </a:ext>
            </a:extLst>
          </p:cNvPr>
          <p:cNvSpPr/>
          <p:nvPr/>
        </p:nvSpPr>
        <p:spPr>
          <a:xfrm>
            <a:off x="8931337" y="1781144"/>
            <a:ext cx="1644489" cy="810136"/>
          </a:xfrm>
          <a:prstGeom prst="round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it-IT" sz="2000" b="1" dirty="0"/>
              <a:t>latifoglie</a:t>
            </a:r>
          </a:p>
        </p:txBody>
      </p:sp>
      <p:cxnSp>
        <p:nvCxnSpPr>
          <p:cNvPr id="41" name="Connettore 2 40">
            <a:extLst>
              <a:ext uri="{FF2B5EF4-FFF2-40B4-BE49-F238E27FC236}">
                <a16:creationId xmlns:a16="http://schemas.microsoft.com/office/drawing/2014/main" id="{112F0289-70FB-0C58-AEAF-6FFB2AEDAEF5}"/>
              </a:ext>
            </a:extLst>
          </p:cNvPr>
          <p:cNvCxnSpPr>
            <a:cxnSpLocks/>
          </p:cNvCxnSpPr>
          <p:nvPr/>
        </p:nvCxnSpPr>
        <p:spPr>
          <a:xfrm flipV="1">
            <a:off x="6946423" y="2169657"/>
            <a:ext cx="1956734" cy="217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7204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sellaDiTesto 8">
            <a:extLst>
              <a:ext uri="{FF2B5EF4-FFF2-40B4-BE49-F238E27FC236}">
                <a16:creationId xmlns:a16="http://schemas.microsoft.com/office/drawing/2014/main" id="{473F399E-65BB-7031-7203-1F9FC65D0300}"/>
              </a:ext>
            </a:extLst>
          </p:cNvPr>
          <p:cNvSpPr txBox="1"/>
          <p:nvPr/>
        </p:nvSpPr>
        <p:spPr>
          <a:xfrm>
            <a:off x="6834553" y="1639896"/>
            <a:ext cx="2280136" cy="307777"/>
          </a:xfrm>
          <a:prstGeom prst="rect">
            <a:avLst/>
          </a:prstGeom>
          <a:solidFill>
            <a:srgbClr val="066C81"/>
          </a:solidFill>
        </p:spPr>
        <p:txBody>
          <a:bodyPr wrap="square" rtlCol="0">
            <a:spAutoFit/>
          </a:bodyPr>
          <a:lstStyle/>
          <a:p>
            <a:r>
              <a:rPr lang="it-IT" sz="1400" b="1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Legname da opera</a:t>
            </a:r>
            <a:r>
              <a:rPr lang="it-IT" sz="140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.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F929F323-3227-5D24-41B6-9093ECE0876E}"/>
              </a:ext>
            </a:extLst>
          </p:cNvPr>
          <p:cNvSpPr txBox="1"/>
          <p:nvPr/>
        </p:nvSpPr>
        <p:spPr>
          <a:xfrm>
            <a:off x="1151399" y="676695"/>
            <a:ext cx="10384109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Che cos’è la selvicoltura </a:t>
            </a:r>
          </a:p>
          <a:p>
            <a:pPr>
              <a:lnSpc>
                <a:spcPts val="5000"/>
              </a:lnSpc>
            </a:pPr>
            <a:r>
              <a:rPr lang="it-IT" sz="5000" b="1" dirty="0"/>
              <a:t>industriale?</a:t>
            </a:r>
            <a:endParaRPr lang="it-IT" sz="5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6A2FA3B9-1172-DA82-C3BA-4C9ADA75615C}"/>
              </a:ext>
            </a:extLst>
          </p:cNvPr>
          <p:cNvSpPr txBox="1"/>
          <p:nvPr/>
        </p:nvSpPr>
        <p:spPr>
          <a:xfrm>
            <a:off x="1151399" y="2091993"/>
            <a:ext cx="5624539" cy="1436653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selvicoltura industriale 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ha lo scopo di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coltivare piante a rapido sviluppo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da utilizzare nella produzione di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legnami da opera 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 di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legname da cellulosa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utilizzato soprattutto dall’industria della carta.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buClr>
                <a:srgbClr val="2A9D8F"/>
              </a:buClr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024E9D94-FE64-8636-FBE8-02E6A2A24E6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2306" y="3365441"/>
            <a:ext cx="4119893" cy="2758421"/>
          </a:xfrm>
          <a:prstGeom prst="rect">
            <a:avLst/>
          </a:prstGeom>
        </p:spPr>
      </p:pic>
      <p:sp>
        <p:nvSpPr>
          <p:cNvPr id="4" name="Ovale 3">
            <a:extLst>
              <a:ext uri="{FF2B5EF4-FFF2-40B4-BE49-F238E27FC236}">
                <a16:creationId xmlns:a16="http://schemas.microsoft.com/office/drawing/2014/main" id="{9152BCD1-7565-5311-A248-6A218E0DDFA7}"/>
              </a:ext>
            </a:extLst>
          </p:cNvPr>
          <p:cNvSpPr/>
          <p:nvPr/>
        </p:nvSpPr>
        <p:spPr>
          <a:xfrm>
            <a:off x="8358552" y="788570"/>
            <a:ext cx="3247293" cy="3217647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99EB80E9-E488-7AAD-B3D4-2069E029059C}"/>
              </a:ext>
            </a:extLst>
          </p:cNvPr>
          <p:cNvSpPr txBox="1"/>
          <p:nvPr/>
        </p:nvSpPr>
        <p:spPr>
          <a:xfrm>
            <a:off x="1151400" y="3472966"/>
            <a:ext cx="4393616" cy="249408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342900" lvl="0" indent="-342900">
              <a:lnSpc>
                <a:spcPct val="115000"/>
              </a:lnSpc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Per quanto riguarda 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legnami da opera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le piante che danno i migliori risultati sono le conifere</a:t>
            </a:r>
            <a:b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come il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pino strobo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il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larice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e l’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abete americano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Nella produzione di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legname da cellulosa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vengono coltivati in particolare l’eucalipto e il pioppo.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7E6CC2BE-F83B-F520-226F-6BB2626488CB}"/>
              </a:ext>
            </a:extLst>
          </p:cNvPr>
          <p:cNvSpPr txBox="1"/>
          <p:nvPr/>
        </p:nvSpPr>
        <p:spPr>
          <a:xfrm>
            <a:off x="5955323" y="5707803"/>
            <a:ext cx="1817077" cy="307777"/>
          </a:xfrm>
          <a:prstGeom prst="rect">
            <a:avLst/>
          </a:prstGeom>
          <a:solidFill>
            <a:srgbClr val="066C8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Legname da cellulosa</a:t>
            </a:r>
            <a:r>
              <a:rPr lang="it-IT" sz="140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22260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9777461F-C9AE-AAFA-E201-386CE47C9EA2}"/>
              </a:ext>
            </a:extLst>
          </p:cNvPr>
          <p:cNvSpPr txBox="1"/>
          <p:nvPr/>
        </p:nvSpPr>
        <p:spPr>
          <a:xfrm>
            <a:off x="1151400" y="471212"/>
            <a:ext cx="8804258" cy="72517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3000" b="1" dirty="0">
                <a:solidFill>
                  <a:schemeClr val="bg2">
                    <a:lumMod val="50000"/>
                  </a:schemeClr>
                </a:solidFill>
              </a:rPr>
              <a:t>Che cos’è la selvicoltura industriale?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CC9B1E35-A239-F9ED-B272-830C5813FEF8}"/>
              </a:ext>
            </a:extLst>
          </p:cNvPr>
          <p:cNvSpPr/>
          <p:nvPr/>
        </p:nvSpPr>
        <p:spPr>
          <a:xfrm>
            <a:off x="1303931" y="3146771"/>
            <a:ext cx="1956734" cy="810136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it-IT" sz="2000" b="1" dirty="0"/>
              <a:t>selvicoltura industriale</a:t>
            </a:r>
          </a:p>
        </p:txBody>
      </p:sp>
      <p:sp>
        <p:nvSpPr>
          <p:cNvPr id="4" name="Rettangolo con angoli arrotondati 3">
            <a:extLst>
              <a:ext uri="{FF2B5EF4-FFF2-40B4-BE49-F238E27FC236}">
                <a16:creationId xmlns:a16="http://schemas.microsoft.com/office/drawing/2014/main" id="{D21AB8DE-6F70-ED6C-02CB-96AD5908467D}"/>
              </a:ext>
            </a:extLst>
          </p:cNvPr>
          <p:cNvSpPr/>
          <p:nvPr/>
        </p:nvSpPr>
        <p:spPr>
          <a:xfrm>
            <a:off x="4757939" y="1760130"/>
            <a:ext cx="1959383" cy="810136"/>
          </a:xfrm>
          <a:prstGeom prst="roundRect">
            <a:avLst/>
          </a:prstGeom>
          <a:solidFill>
            <a:srgbClr val="37C9B8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it-IT" sz="2000" b="1" dirty="0"/>
              <a:t>legnami </a:t>
            </a:r>
            <a:br>
              <a:rPr lang="it-IT" sz="2000" b="1" dirty="0"/>
            </a:br>
            <a:r>
              <a:rPr lang="it-IT" sz="2000" b="1" dirty="0"/>
              <a:t>da opera</a:t>
            </a:r>
          </a:p>
        </p:txBody>
      </p:sp>
      <p:sp>
        <p:nvSpPr>
          <p:cNvPr id="5" name="Rettangolo con angoli arrotondati 4">
            <a:extLst>
              <a:ext uri="{FF2B5EF4-FFF2-40B4-BE49-F238E27FC236}">
                <a16:creationId xmlns:a16="http://schemas.microsoft.com/office/drawing/2014/main" id="{24ABA975-2B80-90AF-079E-DA2397F067F9}"/>
              </a:ext>
            </a:extLst>
          </p:cNvPr>
          <p:cNvSpPr/>
          <p:nvPr/>
        </p:nvSpPr>
        <p:spPr>
          <a:xfrm>
            <a:off x="4757939" y="4533411"/>
            <a:ext cx="1959383" cy="810136"/>
          </a:xfrm>
          <a:prstGeom prst="roundRect">
            <a:avLst/>
          </a:prstGeom>
          <a:solidFill>
            <a:srgbClr val="37C9B8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it-IT" sz="2000" b="1" dirty="0"/>
              <a:t>legnami </a:t>
            </a:r>
            <a:br>
              <a:rPr lang="it-IT" sz="2000" b="1" dirty="0"/>
            </a:br>
            <a:r>
              <a:rPr lang="it-IT" sz="2000" b="1" dirty="0"/>
              <a:t>da cellulosa</a:t>
            </a:r>
          </a:p>
        </p:txBody>
      </p:sp>
      <p:cxnSp>
        <p:nvCxnSpPr>
          <p:cNvPr id="6" name="Connettore 4 5">
            <a:extLst>
              <a:ext uri="{FF2B5EF4-FFF2-40B4-BE49-F238E27FC236}">
                <a16:creationId xmlns:a16="http://schemas.microsoft.com/office/drawing/2014/main" id="{D5263010-B7E1-6795-FDF4-008C539E1594}"/>
              </a:ext>
            </a:extLst>
          </p:cNvPr>
          <p:cNvCxnSpPr>
            <a:cxnSpLocks/>
            <a:stCxn id="3" idx="3"/>
            <a:endCxn id="4" idx="1"/>
          </p:cNvCxnSpPr>
          <p:nvPr/>
        </p:nvCxnSpPr>
        <p:spPr>
          <a:xfrm flipV="1">
            <a:off x="3260665" y="2165198"/>
            <a:ext cx="1497274" cy="1386641"/>
          </a:xfrm>
          <a:prstGeom prst="bentConnector3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ttore 4 6">
            <a:extLst>
              <a:ext uri="{FF2B5EF4-FFF2-40B4-BE49-F238E27FC236}">
                <a16:creationId xmlns:a16="http://schemas.microsoft.com/office/drawing/2014/main" id="{DAA17188-2508-D9A9-C8E1-9A63FF4EE063}"/>
              </a:ext>
            </a:extLst>
          </p:cNvPr>
          <p:cNvCxnSpPr>
            <a:cxnSpLocks/>
            <a:stCxn id="3" idx="3"/>
            <a:endCxn id="5" idx="1"/>
          </p:cNvCxnSpPr>
          <p:nvPr/>
        </p:nvCxnSpPr>
        <p:spPr>
          <a:xfrm>
            <a:off x="3260665" y="3551839"/>
            <a:ext cx="1497274" cy="1386640"/>
          </a:xfrm>
          <a:prstGeom prst="bentConnector3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ttangolo con angoli arrotondati 9">
            <a:extLst>
              <a:ext uri="{FF2B5EF4-FFF2-40B4-BE49-F238E27FC236}">
                <a16:creationId xmlns:a16="http://schemas.microsoft.com/office/drawing/2014/main" id="{79BA0F11-03A4-64DD-F3F4-B5B9B56DF062}"/>
              </a:ext>
            </a:extLst>
          </p:cNvPr>
          <p:cNvSpPr/>
          <p:nvPr/>
        </p:nvSpPr>
        <p:spPr>
          <a:xfrm>
            <a:off x="7748953" y="1532467"/>
            <a:ext cx="2510350" cy="1265462"/>
          </a:xfrm>
          <a:prstGeom prst="round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b="1" dirty="0"/>
              <a:t>pino strobo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b="1" dirty="0"/>
              <a:t>larice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b="1" dirty="0"/>
              <a:t>abete americano</a:t>
            </a:r>
          </a:p>
        </p:txBody>
      </p:sp>
      <p:sp>
        <p:nvSpPr>
          <p:cNvPr id="11" name="Rettangolo con angoli arrotondati 10">
            <a:extLst>
              <a:ext uri="{FF2B5EF4-FFF2-40B4-BE49-F238E27FC236}">
                <a16:creationId xmlns:a16="http://schemas.microsoft.com/office/drawing/2014/main" id="{0B6471E3-9C39-8627-B2C5-954E7A6FE593}"/>
              </a:ext>
            </a:extLst>
          </p:cNvPr>
          <p:cNvSpPr/>
          <p:nvPr/>
        </p:nvSpPr>
        <p:spPr>
          <a:xfrm>
            <a:off x="7748953" y="4533411"/>
            <a:ext cx="2510350" cy="810136"/>
          </a:xfrm>
          <a:prstGeom prst="round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b="1" dirty="0"/>
              <a:t>eucalipto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b="1" dirty="0"/>
              <a:t>pioppo</a:t>
            </a:r>
          </a:p>
        </p:txBody>
      </p: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CB5DDD50-F495-E9B6-2008-E8497D42CB2C}"/>
              </a:ext>
            </a:extLst>
          </p:cNvPr>
          <p:cNvCxnSpPr>
            <a:stCxn id="4" idx="3"/>
            <a:endCxn id="10" idx="1"/>
          </p:cNvCxnSpPr>
          <p:nvPr/>
        </p:nvCxnSpPr>
        <p:spPr>
          <a:xfrm>
            <a:off x="6717322" y="2165198"/>
            <a:ext cx="1031631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A68A5434-CB0D-2438-C907-F3117F40021B}"/>
              </a:ext>
            </a:extLst>
          </p:cNvPr>
          <p:cNvCxnSpPr>
            <a:stCxn id="5" idx="3"/>
            <a:endCxn id="11" idx="1"/>
          </p:cNvCxnSpPr>
          <p:nvPr/>
        </p:nvCxnSpPr>
        <p:spPr>
          <a:xfrm>
            <a:off x="6717322" y="4938479"/>
            <a:ext cx="1031631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76656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435</TotalTime>
  <Words>424</Words>
  <Application>Microsoft Macintosh PowerPoint</Application>
  <PresentationFormat>Widescreen</PresentationFormat>
  <Paragraphs>41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Microsoft Office User</dc:creator>
  <cp:lastModifiedBy>Microsoft Office User</cp:lastModifiedBy>
  <cp:revision>141</cp:revision>
  <dcterms:created xsi:type="dcterms:W3CDTF">2022-06-06T09:28:42Z</dcterms:created>
  <dcterms:modified xsi:type="dcterms:W3CDTF">2022-09-20T09:33:15Z</dcterms:modified>
</cp:coreProperties>
</file>