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93FB2382-8CA6-93D8-E99A-EAC842D1064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BCA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>
            <a:extLst>
              <a:ext uri="{FF2B5EF4-FFF2-40B4-BE49-F238E27FC236}">
                <a16:creationId xmlns:a16="http://schemas.microsoft.com/office/drawing/2014/main" id="{883D0677-81D6-0209-E6B1-537B5A5242FD}"/>
              </a:ext>
            </a:extLst>
          </p:cNvPr>
          <p:cNvSpPr/>
          <p:nvPr userDrawn="1"/>
        </p:nvSpPr>
        <p:spPr>
          <a:xfrm>
            <a:off x="124237" y="0"/>
            <a:ext cx="2479814" cy="2330726"/>
          </a:xfrm>
          <a:custGeom>
            <a:avLst/>
            <a:gdLst>
              <a:gd name="connsiteX0" fmla="*/ 650060 w 2479814"/>
              <a:gd name="connsiteY0" fmla="*/ 0 h 2330726"/>
              <a:gd name="connsiteX1" fmla="*/ 1829754 w 2479814"/>
              <a:gd name="connsiteY1" fmla="*/ 0 h 2330726"/>
              <a:gd name="connsiteX2" fmla="*/ 1830921 w 2479814"/>
              <a:gd name="connsiteY2" fmla="*/ 562 h 2330726"/>
              <a:gd name="connsiteX3" fmla="*/ 2479814 w 2479814"/>
              <a:gd name="connsiteY3" fmla="*/ 1090819 h 2330726"/>
              <a:gd name="connsiteX4" fmla="*/ 1239907 w 2479814"/>
              <a:gd name="connsiteY4" fmla="*/ 2330726 h 2330726"/>
              <a:gd name="connsiteX5" fmla="*/ 0 w 2479814"/>
              <a:gd name="connsiteY5" fmla="*/ 1090819 h 2330726"/>
              <a:gd name="connsiteX6" fmla="*/ 648894 w 2479814"/>
              <a:gd name="connsiteY6" fmla="*/ 562 h 233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9814" h="2330726">
                <a:moveTo>
                  <a:pt x="650060" y="0"/>
                </a:moveTo>
                <a:lnTo>
                  <a:pt x="1829754" y="0"/>
                </a:lnTo>
                <a:lnTo>
                  <a:pt x="1830921" y="562"/>
                </a:lnTo>
                <a:cubicBezTo>
                  <a:pt x="2217431" y="210527"/>
                  <a:pt x="2479814" y="620031"/>
                  <a:pt x="2479814" y="1090819"/>
                </a:cubicBezTo>
                <a:cubicBezTo>
                  <a:pt x="2479814" y="1775601"/>
                  <a:pt x="1924689" y="2330726"/>
                  <a:pt x="1239907" y="2330726"/>
                </a:cubicBezTo>
                <a:cubicBezTo>
                  <a:pt x="555125" y="2330726"/>
                  <a:pt x="0" y="1775601"/>
                  <a:pt x="0" y="1090819"/>
                </a:cubicBezTo>
                <a:cubicBezTo>
                  <a:pt x="0" y="620031"/>
                  <a:pt x="262383" y="210527"/>
                  <a:pt x="648894" y="562"/>
                </a:cubicBezTo>
                <a:close/>
              </a:path>
            </a:pathLst>
          </a:custGeom>
          <a:solidFill>
            <a:srgbClr val="2776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9" name="Figura a mano libera 8">
            <a:extLst>
              <a:ext uri="{FF2B5EF4-FFF2-40B4-BE49-F238E27FC236}">
                <a16:creationId xmlns:a16="http://schemas.microsoft.com/office/drawing/2014/main" id="{4A660EB6-3ACD-9D92-B6A4-D7BCF1E3E479}"/>
              </a:ext>
            </a:extLst>
          </p:cNvPr>
          <p:cNvSpPr/>
          <p:nvPr userDrawn="1"/>
        </p:nvSpPr>
        <p:spPr>
          <a:xfrm>
            <a:off x="2690033" y="4621695"/>
            <a:ext cx="2479814" cy="2236305"/>
          </a:xfrm>
          <a:custGeom>
            <a:avLst/>
            <a:gdLst>
              <a:gd name="connsiteX0" fmla="*/ 1239907 w 2479814"/>
              <a:gd name="connsiteY0" fmla="*/ 0 h 2236305"/>
              <a:gd name="connsiteX1" fmla="*/ 2479814 w 2479814"/>
              <a:gd name="connsiteY1" fmla="*/ 1239907 h 2236305"/>
              <a:gd name="connsiteX2" fmla="*/ 2028603 w 2479814"/>
              <a:gd name="connsiteY2" fmla="*/ 2196680 h 2236305"/>
              <a:gd name="connsiteX3" fmla="*/ 1975613 w 2479814"/>
              <a:gd name="connsiteY3" fmla="*/ 2236305 h 2236305"/>
              <a:gd name="connsiteX4" fmla="*/ 504201 w 2479814"/>
              <a:gd name="connsiteY4" fmla="*/ 2236305 h 2236305"/>
              <a:gd name="connsiteX5" fmla="*/ 451211 w 2479814"/>
              <a:gd name="connsiteY5" fmla="*/ 2196680 h 2236305"/>
              <a:gd name="connsiteX6" fmla="*/ 0 w 2479814"/>
              <a:gd name="connsiteY6" fmla="*/ 1239907 h 2236305"/>
              <a:gd name="connsiteX7" fmla="*/ 1239907 w 2479814"/>
              <a:gd name="connsiteY7" fmla="*/ 0 h 223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814" h="2236305">
                <a:moveTo>
                  <a:pt x="1239907" y="0"/>
                </a:moveTo>
                <a:cubicBezTo>
                  <a:pt x="1924689" y="0"/>
                  <a:pt x="2479814" y="555125"/>
                  <a:pt x="2479814" y="1239907"/>
                </a:cubicBezTo>
                <a:cubicBezTo>
                  <a:pt x="2479814" y="1625097"/>
                  <a:pt x="2304169" y="1969263"/>
                  <a:pt x="2028603" y="2196680"/>
                </a:cubicBezTo>
                <a:lnTo>
                  <a:pt x="1975613" y="2236305"/>
                </a:lnTo>
                <a:lnTo>
                  <a:pt x="504201" y="2236305"/>
                </a:lnTo>
                <a:lnTo>
                  <a:pt x="451211" y="2196680"/>
                </a:lnTo>
                <a:cubicBezTo>
                  <a:pt x="175645" y="1969263"/>
                  <a:pt x="0" y="1625097"/>
                  <a:pt x="0" y="1239907"/>
                </a:cubicBezTo>
                <a:cubicBezTo>
                  <a:pt x="0" y="555125"/>
                  <a:pt x="555125" y="0"/>
                  <a:pt x="1239907" y="0"/>
                </a:cubicBezTo>
                <a:close/>
              </a:path>
            </a:pathLst>
          </a:custGeom>
          <a:solidFill>
            <a:srgbClr val="85B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0" name="Figura a mano libera 9">
            <a:extLst>
              <a:ext uri="{FF2B5EF4-FFF2-40B4-BE49-F238E27FC236}">
                <a16:creationId xmlns:a16="http://schemas.microsoft.com/office/drawing/2014/main" id="{16971E32-D192-A819-5700-6A4E1C004D2D}"/>
              </a:ext>
            </a:extLst>
          </p:cNvPr>
          <p:cNvSpPr/>
          <p:nvPr userDrawn="1"/>
        </p:nvSpPr>
        <p:spPr>
          <a:xfrm>
            <a:off x="124238" y="2514600"/>
            <a:ext cx="2479812" cy="4343400"/>
          </a:xfrm>
          <a:custGeom>
            <a:avLst/>
            <a:gdLst>
              <a:gd name="connsiteX0" fmla="*/ 1239906 w 2479812"/>
              <a:gd name="connsiteY0" fmla="*/ 0 h 4343400"/>
              <a:gd name="connsiteX1" fmla="*/ 2479812 w 2479812"/>
              <a:gd name="connsiteY1" fmla="*/ 1239906 h 4343400"/>
              <a:gd name="connsiteX2" fmla="*/ 2479812 w 2479812"/>
              <a:gd name="connsiteY2" fmla="*/ 3361912 h 4343400"/>
              <a:gd name="connsiteX3" fmla="*/ 2028601 w 2479812"/>
              <a:gd name="connsiteY3" fmla="*/ 4318684 h 4343400"/>
              <a:gd name="connsiteX4" fmla="*/ 1995549 w 2479812"/>
              <a:gd name="connsiteY4" fmla="*/ 4343400 h 4343400"/>
              <a:gd name="connsiteX5" fmla="*/ 484263 w 2479812"/>
              <a:gd name="connsiteY5" fmla="*/ 4343400 h 4343400"/>
              <a:gd name="connsiteX6" fmla="*/ 451211 w 2479812"/>
              <a:gd name="connsiteY6" fmla="*/ 4318684 h 4343400"/>
              <a:gd name="connsiteX7" fmla="*/ 0 w 2479812"/>
              <a:gd name="connsiteY7" fmla="*/ 3361912 h 4343400"/>
              <a:gd name="connsiteX8" fmla="*/ 0 w 2479812"/>
              <a:gd name="connsiteY8" fmla="*/ 1239906 h 4343400"/>
              <a:gd name="connsiteX9" fmla="*/ 1239906 w 2479812"/>
              <a:gd name="connsiteY9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79812" h="4343400">
                <a:moveTo>
                  <a:pt x="1239906" y="0"/>
                </a:moveTo>
                <a:cubicBezTo>
                  <a:pt x="1924687" y="0"/>
                  <a:pt x="2479812" y="555125"/>
                  <a:pt x="2479812" y="1239906"/>
                </a:cubicBezTo>
                <a:lnTo>
                  <a:pt x="2479812" y="3361912"/>
                </a:lnTo>
                <a:cubicBezTo>
                  <a:pt x="2479812" y="3747102"/>
                  <a:pt x="2304167" y="4091267"/>
                  <a:pt x="2028601" y="4318684"/>
                </a:cubicBezTo>
                <a:lnTo>
                  <a:pt x="1995549" y="4343400"/>
                </a:lnTo>
                <a:lnTo>
                  <a:pt x="484263" y="4343400"/>
                </a:lnTo>
                <a:lnTo>
                  <a:pt x="451211" y="4318684"/>
                </a:lnTo>
                <a:cubicBezTo>
                  <a:pt x="175645" y="4091267"/>
                  <a:pt x="0" y="3747102"/>
                  <a:pt x="0" y="3361912"/>
                </a:cubicBezTo>
                <a:lnTo>
                  <a:pt x="0" y="1239906"/>
                </a:lnTo>
                <a:cubicBezTo>
                  <a:pt x="0" y="555125"/>
                  <a:pt x="555125" y="0"/>
                  <a:pt x="1239906" y="0"/>
                </a:cubicBezTo>
                <a:close/>
              </a:path>
            </a:pathLst>
          </a:custGeom>
          <a:solidFill>
            <a:srgbClr val="E36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1" name="Figura a mano libera 10">
            <a:extLst>
              <a:ext uri="{FF2B5EF4-FFF2-40B4-BE49-F238E27FC236}">
                <a16:creationId xmlns:a16="http://schemas.microsoft.com/office/drawing/2014/main" id="{848D3C3D-611B-6A6A-CF47-3B57235928D8}"/>
              </a:ext>
            </a:extLst>
          </p:cNvPr>
          <p:cNvSpPr/>
          <p:nvPr userDrawn="1"/>
        </p:nvSpPr>
        <p:spPr>
          <a:xfrm>
            <a:off x="2690034" y="1"/>
            <a:ext cx="2479812" cy="4452731"/>
          </a:xfrm>
          <a:custGeom>
            <a:avLst/>
            <a:gdLst>
              <a:gd name="connsiteX0" fmla="*/ 650062 w 2479812"/>
              <a:gd name="connsiteY0" fmla="*/ 0 h 4452731"/>
              <a:gd name="connsiteX1" fmla="*/ 1829750 w 2479812"/>
              <a:gd name="connsiteY1" fmla="*/ 0 h 4452731"/>
              <a:gd name="connsiteX2" fmla="*/ 1830919 w 2479812"/>
              <a:gd name="connsiteY2" fmla="*/ 563 h 4452731"/>
              <a:gd name="connsiteX3" fmla="*/ 2479812 w 2479812"/>
              <a:gd name="connsiteY3" fmla="*/ 1090819 h 4452731"/>
              <a:gd name="connsiteX4" fmla="*/ 2479812 w 2479812"/>
              <a:gd name="connsiteY4" fmla="*/ 3212825 h 4452731"/>
              <a:gd name="connsiteX5" fmla="*/ 1239906 w 2479812"/>
              <a:gd name="connsiteY5" fmla="*/ 4452731 h 4452731"/>
              <a:gd name="connsiteX6" fmla="*/ 0 w 2479812"/>
              <a:gd name="connsiteY6" fmla="*/ 3212825 h 4452731"/>
              <a:gd name="connsiteX7" fmla="*/ 0 w 2479812"/>
              <a:gd name="connsiteY7" fmla="*/ 1090819 h 4452731"/>
              <a:gd name="connsiteX8" fmla="*/ 648893 w 2479812"/>
              <a:gd name="connsiteY8" fmla="*/ 563 h 445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9812" h="4452731">
                <a:moveTo>
                  <a:pt x="650062" y="0"/>
                </a:moveTo>
                <a:lnTo>
                  <a:pt x="1829750" y="0"/>
                </a:lnTo>
                <a:lnTo>
                  <a:pt x="1830919" y="563"/>
                </a:lnTo>
                <a:cubicBezTo>
                  <a:pt x="2217429" y="210528"/>
                  <a:pt x="2479812" y="620032"/>
                  <a:pt x="2479812" y="1090819"/>
                </a:cubicBezTo>
                <a:lnTo>
                  <a:pt x="2479812" y="3212825"/>
                </a:lnTo>
                <a:cubicBezTo>
                  <a:pt x="2479812" y="3897606"/>
                  <a:pt x="1924687" y="4452731"/>
                  <a:pt x="1239906" y="4452731"/>
                </a:cubicBezTo>
                <a:cubicBezTo>
                  <a:pt x="555125" y="4452731"/>
                  <a:pt x="0" y="3897606"/>
                  <a:pt x="0" y="3212825"/>
                </a:cubicBezTo>
                <a:lnTo>
                  <a:pt x="0" y="1090819"/>
                </a:lnTo>
                <a:cubicBezTo>
                  <a:pt x="0" y="620032"/>
                  <a:pt x="262383" y="210528"/>
                  <a:pt x="648893" y="563"/>
                </a:cubicBezTo>
                <a:close/>
              </a:path>
            </a:pathLst>
          </a:custGeom>
          <a:solidFill>
            <a:srgbClr val="2245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7247212-9320-36E6-ED47-8E0C879345E7}"/>
              </a:ext>
            </a:extLst>
          </p:cNvPr>
          <p:cNvSpPr txBox="1"/>
          <p:nvPr userDrawn="1"/>
        </p:nvSpPr>
        <p:spPr>
          <a:xfrm>
            <a:off x="9059769" y="6540808"/>
            <a:ext cx="3071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2024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1129229-D299-98E9-297B-F4E2D3D053EB}"/>
              </a:ext>
            </a:extLst>
          </p:cNvPr>
          <p:cNvSpPr txBox="1"/>
          <p:nvPr userDrawn="1"/>
        </p:nvSpPr>
        <p:spPr>
          <a:xfrm>
            <a:off x="6096000" y="1165363"/>
            <a:ext cx="51104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>
                <a:solidFill>
                  <a:srgbClr val="22455E"/>
                </a:solidFill>
                <a:latin typeface="Anton" pitchFamily="2" charset="77"/>
              </a:rPr>
              <a:t>U7.</a:t>
            </a:r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 </a:t>
            </a:r>
          </a:p>
          <a:p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Le subordinate complementari e il periodo ipotetico</a:t>
            </a:r>
          </a:p>
        </p:txBody>
      </p:sp>
    </p:spTree>
    <p:extLst>
      <p:ext uri="{BB962C8B-B14F-4D97-AF65-F5344CB8AC3E}">
        <p14:creationId xmlns:p14="http://schemas.microsoft.com/office/powerpoint/2010/main" val="307435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757CD8-6E2C-E8CD-099C-ECE08083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7FEA1D-973E-2663-5C8C-97843F745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C810A9-0D66-2660-9FED-A9C5925C7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54D3C6-EB29-B66E-BB55-C983B6BF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991D1D-3AA6-7D57-ADF9-47DFC8EF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04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FAD6484-95E2-70CC-BC8E-8659E60AF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D46AE4-4D9A-3992-0F99-8097D55C8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0BB26C-1159-4FEE-D1B5-287142D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691BF-88C4-22D3-AB94-DAFA4881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C23DE9-CF8C-A78E-1E44-8D7EDADA1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98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364AEAAD-65C0-DBD3-44EA-19D4C6178E04}"/>
              </a:ext>
            </a:extLst>
          </p:cNvPr>
          <p:cNvSpPr/>
          <p:nvPr userDrawn="1"/>
        </p:nvSpPr>
        <p:spPr>
          <a:xfrm>
            <a:off x="2272" y="0"/>
            <a:ext cx="12281167" cy="6858000"/>
          </a:xfrm>
          <a:prstGeom prst="rect">
            <a:avLst/>
          </a:prstGeom>
          <a:solidFill>
            <a:srgbClr val="FCEF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F973A5E-C69D-2BEB-EEF3-F7A0162C37BA}"/>
              </a:ext>
            </a:extLst>
          </p:cNvPr>
          <p:cNvSpPr txBox="1"/>
          <p:nvPr userDrawn="1"/>
        </p:nvSpPr>
        <p:spPr>
          <a:xfrm>
            <a:off x="5677579" y="6493827"/>
            <a:ext cx="8368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AACB66BD-FA81-48B7-856A-C7F31C02201D}" type="slidenum">
              <a:rPr lang="it-IT" sz="1400" b="0" smtClean="0">
                <a:solidFill>
                  <a:schemeClr val="tx1"/>
                </a:solidFill>
                <a:effectLst/>
              </a:rPr>
              <a:pPr algn="ctr"/>
              <a:t>‹N›</a:t>
            </a:fld>
            <a:endParaRPr lang="it-IT" sz="1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9CD905-DFE3-74EE-E028-C294FA0BBFC4}"/>
              </a:ext>
            </a:extLst>
          </p:cNvPr>
          <p:cNvSpPr txBox="1"/>
          <p:nvPr userDrawn="1"/>
        </p:nvSpPr>
        <p:spPr>
          <a:xfrm>
            <a:off x="9059769" y="6540808"/>
            <a:ext cx="3071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2024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</a:t>
            </a:r>
          </a:p>
        </p:txBody>
      </p:sp>
      <p:sp>
        <p:nvSpPr>
          <p:cNvPr id="10" name="Figura a mano libera 9">
            <a:extLst>
              <a:ext uri="{FF2B5EF4-FFF2-40B4-BE49-F238E27FC236}">
                <a16:creationId xmlns:a16="http://schemas.microsoft.com/office/drawing/2014/main" id="{B3BE5C11-C836-DF74-06BE-63DA1542BEB2}"/>
              </a:ext>
            </a:extLst>
          </p:cNvPr>
          <p:cNvSpPr/>
          <p:nvPr userDrawn="1"/>
        </p:nvSpPr>
        <p:spPr>
          <a:xfrm>
            <a:off x="124236" y="4621694"/>
            <a:ext cx="2479814" cy="2236305"/>
          </a:xfrm>
          <a:custGeom>
            <a:avLst/>
            <a:gdLst>
              <a:gd name="connsiteX0" fmla="*/ 1239907 w 2479814"/>
              <a:gd name="connsiteY0" fmla="*/ 0 h 2236305"/>
              <a:gd name="connsiteX1" fmla="*/ 2479814 w 2479814"/>
              <a:gd name="connsiteY1" fmla="*/ 1239907 h 2236305"/>
              <a:gd name="connsiteX2" fmla="*/ 2028603 w 2479814"/>
              <a:gd name="connsiteY2" fmla="*/ 2196680 h 2236305"/>
              <a:gd name="connsiteX3" fmla="*/ 1975613 w 2479814"/>
              <a:gd name="connsiteY3" fmla="*/ 2236305 h 2236305"/>
              <a:gd name="connsiteX4" fmla="*/ 504201 w 2479814"/>
              <a:gd name="connsiteY4" fmla="*/ 2236305 h 2236305"/>
              <a:gd name="connsiteX5" fmla="*/ 451211 w 2479814"/>
              <a:gd name="connsiteY5" fmla="*/ 2196680 h 2236305"/>
              <a:gd name="connsiteX6" fmla="*/ 0 w 2479814"/>
              <a:gd name="connsiteY6" fmla="*/ 1239907 h 2236305"/>
              <a:gd name="connsiteX7" fmla="*/ 1239907 w 2479814"/>
              <a:gd name="connsiteY7" fmla="*/ 0 h 223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814" h="2236305">
                <a:moveTo>
                  <a:pt x="1239907" y="0"/>
                </a:moveTo>
                <a:cubicBezTo>
                  <a:pt x="1924689" y="0"/>
                  <a:pt x="2479814" y="555125"/>
                  <a:pt x="2479814" y="1239907"/>
                </a:cubicBezTo>
                <a:cubicBezTo>
                  <a:pt x="2479814" y="1625097"/>
                  <a:pt x="2304169" y="1969263"/>
                  <a:pt x="2028603" y="2196680"/>
                </a:cubicBezTo>
                <a:lnTo>
                  <a:pt x="1975613" y="2236305"/>
                </a:lnTo>
                <a:lnTo>
                  <a:pt x="504201" y="2236305"/>
                </a:lnTo>
                <a:lnTo>
                  <a:pt x="451211" y="2196680"/>
                </a:lnTo>
                <a:cubicBezTo>
                  <a:pt x="175645" y="1969263"/>
                  <a:pt x="0" y="1625097"/>
                  <a:pt x="0" y="1239907"/>
                </a:cubicBezTo>
                <a:cubicBezTo>
                  <a:pt x="0" y="555125"/>
                  <a:pt x="555125" y="0"/>
                  <a:pt x="1239907" y="0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1" name="Figura a mano libera 10">
            <a:extLst>
              <a:ext uri="{FF2B5EF4-FFF2-40B4-BE49-F238E27FC236}">
                <a16:creationId xmlns:a16="http://schemas.microsoft.com/office/drawing/2014/main" id="{D44EB7DB-4424-12CD-703A-9DEF29941F41}"/>
              </a:ext>
            </a:extLst>
          </p:cNvPr>
          <p:cNvSpPr/>
          <p:nvPr userDrawn="1"/>
        </p:nvSpPr>
        <p:spPr>
          <a:xfrm>
            <a:off x="124237" y="0"/>
            <a:ext cx="2479812" cy="4452731"/>
          </a:xfrm>
          <a:custGeom>
            <a:avLst/>
            <a:gdLst>
              <a:gd name="connsiteX0" fmla="*/ 650062 w 2479812"/>
              <a:gd name="connsiteY0" fmla="*/ 0 h 4452731"/>
              <a:gd name="connsiteX1" fmla="*/ 1829750 w 2479812"/>
              <a:gd name="connsiteY1" fmla="*/ 0 h 4452731"/>
              <a:gd name="connsiteX2" fmla="*/ 1830919 w 2479812"/>
              <a:gd name="connsiteY2" fmla="*/ 563 h 4452731"/>
              <a:gd name="connsiteX3" fmla="*/ 2479812 w 2479812"/>
              <a:gd name="connsiteY3" fmla="*/ 1090819 h 4452731"/>
              <a:gd name="connsiteX4" fmla="*/ 2479812 w 2479812"/>
              <a:gd name="connsiteY4" fmla="*/ 3212825 h 4452731"/>
              <a:gd name="connsiteX5" fmla="*/ 1239906 w 2479812"/>
              <a:gd name="connsiteY5" fmla="*/ 4452731 h 4452731"/>
              <a:gd name="connsiteX6" fmla="*/ 0 w 2479812"/>
              <a:gd name="connsiteY6" fmla="*/ 3212825 h 4452731"/>
              <a:gd name="connsiteX7" fmla="*/ 0 w 2479812"/>
              <a:gd name="connsiteY7" fmla="*/ 1090819 h 4452731"/>
              <a:gd name="connsiteX8" fmla="*/ 648893 w 2479812"/>
              <a:gd name="connsiteY8" fmla="*/ 563 h 445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9812" h="4452731">
                <a:moveTo>
                  <a:pt x="650062" y="0"/>
                </a:moveTo>
                <a:lnTo>
                  <a:pt x="1829750" y="0"/>
                </a:lnTo>
                <a:lnTo>
                  <a:pt x="1830919" y="563"/>
                </a:lnTo>
                <a:cubicBezTo>
                  <a:pt x="2217429" y="210528"/>
                  <a:pt x="2479812" y="620032"/>
                  <a:pt x="2479812" y="1090819"/>
                </a:cubicBezTo>
                <a:lnTo>
                  <a:pt x="2479812" y="3212825"/>
                </a:lnTo>
                <a:cubicBezTo>
                  <a:pt x="2479812" y="3897606"/>
                  <a:pt x="1924687" y="4452731"/>
                  <a:pt x="1239906" y="4452731"/>
                </a:cubicBezTo>
                <a:cubicBezTo>
                  <a:pt x="555125" y="4452731"/>
                  <a:pt x="0" y="3897606"/>
                  <a:pt x="0" y="3212825"/>
                </a:cubicBezTo>
                <a:lnTo>
                  <a:pt x="0" y="1090819"/>
                </a:lnTo>
                <a:cubicBezTo>
                  <a:pt x="0" y="620032"/>
                  <a:pt x="262383" y="210528"/>
                  <a:pt x="648893" y="563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F6A9EEEB-6CAB-3D3A-652E-C527161BAC7C}"/>
              </a:ext>
            </a:extLst>
          </p:cNvPr>
          <p:cNvSpPr/>
          <p:nvPr userDrawn="1"/>
        </p:nvSpPr>
        <p:spPr>
          <a:xfrm>
            <a:off x="2689679" y="0"/>
            <a:ext cx="2479814" cy="2330726"/>
          </a:xfrm>
          <a:custGeom>
            <a:avLst/>
            <a:gdLst>
              <a:gd name="connsiteX0" fmla="*/ 650060 w 2479814"/>
              <a:gd name="connsiteY0" fmla="*/ 0 h 2330726"/>
              <a:gd name="connsiteX1" fmla="*/ 1829754 w 2479814"/>
              <a:gd name="connsiteY1" fmla="*/ 0 h 2330726"/>
              <a:gd name="connsiteX2" fmla="*/ 1830921 w 2479814"/>
              <a:gd name="connsiteY2" fmla="*/ 562 h 2330726"/>
              <a:gd name="connsiteX3" fmla="*/ 2479814 w 2479814"/>
              <a:gd name="connsiteY3" fmla="*/ 1090819 h 2330726"/>
              <a:gd name="connsiteX4" fmla="*/ 1239907 w 2479814"/>
              <a:gd name="connsiteY4" fmla="*/ 2330726 h 2330726"/>
              <a:gd name="connsiteX5" fmla="*/ 0 w 2479814"/>
              <a:gd name="connsiteY5" fmla="*/ 1090819 h 2330726"/>
              <a:gd name="connsiteX6" fmla="*/ 648894 w 2479814"/>
              <a:gd name="connsiteY6" fmla="*/ 562 h 233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9814" h="2330726">
                <a:moveTo>
                  <a:pt x="650060" y="0"/>
                </a:moveTo>
                <a:lnTo>
                  <a:pt x="1829754" y="0"/>
                </a:lnTo>
                <a:lnTo>
                  <a:pt x="1830921" y="562"/>
                </a:lnTo>
                <a:cubicBezTo>
                  <a:pt x="2217431" y="210527"/>
                  <a:pt x="2479814" y="620031"/>
                  <a:pt x="2479814" y="1090819"/>
                </a:cubicBezTo>
                <a:cubicBezTo>
                  <a:pt x="2479814" y="1775601"/>
                  <a:pt x="1924689" y="2330726"/>
                  <a:pt x="1239907" y="2330726"/>
                </a:cubicBezTo>
                <a:cubicBezTo>
                  <a:pt x="555125" y="2330726"/>
                  <a:pt x="0" y="1775601"/>
                  <a:pt x="0" y="1090819"/>
                </a:cubicBezTo>
                <a:cubicBezTo>
                  <a:pt x="0" y="620031"/>
                  <a:pt x="262383" y="210527"/>
                  <a:pt x="648894" y="562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3" name="Figura a mano libera 12">
            <a:extLst>
              <a:ext uri="{FF2B5EF4-FFF2-40B4-BE49-F238E27FC236}">
                <a16:creationId xmlns:a16="http://schemas.microsoft.com/office/drawing/2014/main" id="{BA0E0ADF-096F-8668-551F-D503BD394711}"/>
              </a:ext>
            </a:extLst>
          </p:cNvPr>
          <p:cNvSpPr/>
          <p:nvPr userDrawn="1"/>
        </p:nvSpPr>
        <p:spPr>
          <a:xfrm>
            <a:off x="2689680" y="2514600"/>
            <a:ext cx="2479812" cy="4343400"/>
          </a:xfrm>
          <a:custGeom>
            <a:avLst/>
            <a:gdLst>
              <a:gd name="connsiteX0" fmla="*/ 1239906 w 2479812"/>
              <a:gd name="connsiteY0" fmla="*/ 0 h 4343400"/>
              <a:gd name="connsiteX1" fmla="*/ 2479812 w 2479812"/>
              <a:gd name="connsiteY1" fmla="*/ 1239906 h 4343400"/>
              <a:gd name="connsiteX2" fmla="*/ 2479812 w 2479812"/>
              <a:gd name="connsiteY2" fmla="*/ 3361912 h 4343400"/>
              <a:gd name="connsiteX3" fmla="*/ 2028601 w 2479812"/>
              <a:gd name="connsiteY3" fmla="*/ 4318684 h 4343400"/>
              <a:gd name="connsiteX4" fmla="*/ 1995549 w 2479812"/>
              <a:gd name="connsiteY4" fmla="*/ 4343400 h 4343400"/>
              <a:gd name="connsiteX5" fmla="*/ 484263 w 2479812"/>
              <a:gd name="connsiteY5" fmla="*/ 4343400 h 4343400"/>
              <a:gd name="connsiteX6" fmla="*/ 451211 w 2479812"/>
              <a:gd name="connsiteY6" fmla="*/ 4318684 h 4343400"/>
              <a:gd name="connsiteX7" fmla="*/ 0 w 2479812"/>
              <a:gd name="connsiteY7" fmla="*/ 3361912 h 4343400"/>
              <a:gd name="connsiteX8" fmla="*/ 0 w 2479812"/>
              <a:gd name="connsiteY8" fmla="*/ 1239906 h 4343400"/>
              <a:gd name="connsiteX9" fmla="*/ 1239906 w 2479812"/>
              <a:gd name="connsiteY9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79812" h="4343400">
                <a:moveTo>
                  <a:pt x="1239906" y="0"/>
                </a:moveTo>
                <a:cubicBezTo>
                  <a:pt x="1924687" y="0"/>
                  <a:pt x="2479812" y="555125"/>
                  <a:pt x="2479812" y="1239906"/>
                </a:cubicBezTo>
                <a:lnTo>
                  <a:pt x="2479812" y="3361912"/>
                </a:lnTo>
                <a:cubicBezTo>
                  <a:pt x="2479812" y="3747102"/>
                  <a:pt x="2304167" y="4091267"/>
                  <a:pt x="2028601" y="4318684"/>
                </a:cubicBezTo>
                <a:lnTo>
                  <a:pt x="1995549" y="4343400"/>
                </a:lnTo>
                <a:lnTo>
                  <a:pt x="484263" y="4343400"/>
                </a:lnTo>
                <a:lnTo>
                  <a:pt x="451211" y="4318684"/>
                </a:lnTo>
                <a:cubicBezTo>
                  <a:pt x="175645" y="4091267"/>
                  <a:pt x="0" y="3747102"/>
                  <a:pt x="0" y="3361912"/>
                </a:cubicBezTo>
                <a:lnTo>
                  <a:pt x="0" y="1239906"/>
                </a:lnTo>
                <a:cubicBezTo>
                  <a:pt x="0" y="555125"/>
                  <a:pt x="555125" y="0"/>
                  <a:pt x="1239906" y="0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pic>
        <p:nvPicPr>
          <p:cNvPr id="14" name="Immagine 13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707F16B5-90A1-4F9B-063F-350F34BD7E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903" y="6300539"/>
            <a:ext cx="393983" cy="420249"/>
          </a:xfrm>
          <a:prstGeom prst="rect">
            <a:avLst/>
          </a:prstGeom>
        </p:spPr>
      </p:pic>
      <p:grpSp>
        <p:nvGrpSpPr>
          <p:cNvPr id="15" name="Gruppo 14">
            <a:extLst>
              <a:ext uri="{FF2B5EF4-FFF2-40B4-BE49-F238E27FC236}">
                <a16:creationId xmlns:a16="http://schemas.microsoft.com/office/drawing/2014/main" id="{EE0E3888-272E-AE02-B1DD-5F4C216AE13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724303" y="180116"/>
            <a:ext cx="306213" cy="1740275"/>
            <a:chOff x="5828044" y="1074412"/>
            <a:chExt cx="535912" cy="3045666"/>
          </a:xfrm>
        </p:grpSpPr>
        <p:sp>
          <p:nvSpPr>
            <p:cNvPr id="16" name="Ovale 15">
              <a:extLst>
                <a:ext uri="{FF2B5EF4-FFF2-40B4-BE49-F238E27FC236}">
                  <a16:creationId xmlns:a16="http://schemas.microsoft.com/office/drawing/2014/main" id="{01CDF6DA-4DAB-8CB7-42ED-21E4AB44546C}"/>
                </a:ext>
              </a:extLst>
            </p:cNvPr>
            <p:cNvSpPr/>
            <p:nvPr userDrawn="1"/>
          </p:nvSpPr>
          <p:spPr>
            <a:xfrm>
              <a:off x="5828044" y="2633630"/>
              <a:ext cx="535912" cy="535912"/>
            </a:xfrm>
            <a:prstGeom prst="ellipse">
              <a:avLst/>
            </a:prstGeom>
            <a:solidFill>
              <a:srgbClr val="85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7" name="Rettangolo con angoli arrotondati 16">
              <a:extLst>
                <a:ext uri="{FF2B5EF4-FFF2-40B4-BE49-F238E27FC236}">
                  <a16:creationId xmlns:a16="http://schemas.microsoft.com/office/drawing/2014/main" id="{E720E9B6-53A6-73F2-5D4A-4123F5CCAE2C}"/>
                </a:ext>
              </a:extLst>
            </p:cNvPr>
            <p:cNvSpPr/>
            <p:nvPr userDrawn="1"/>
          </p:nvSpPr>
          <p:spPr>
            <a:xfrm>
              <a:off x="5864888" y="3293601"/>
              <a:ext cx="462225" cy="826477"/>
            </a:xfrm>
            <a:prstGeom prst="roundRect">
              <a:avLst>
                <a:gd name="adj" fmla="val 50000"/>
              </a:avLst>
            </a:prstGeom>
            <a:solidFill>
              <a:srgbClr val="2245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8" name="Rettangolo con angoli arrotondati 17">
              <a:extLst>
                <a:ext uri="{FF2B5EF4-FFF2-40B4-BE49-F238E27FC236}">
                  <a16:creationId xmlns:a16="http://schemas.microsoft.com/office/drawing/2014/main" id="{BCF4E5B3-840E-EA86-3CDA-0FD53F00FABE}"/>
                </a:ext>
              </a:extLst>
            </p:cNvPr>
            <p:cNvSpPr/>
            <p:nvPr userDrawn="1"/>
          </p:nvSpPr>
          <p:spPr>
            <a:xfrm>
              <a:off x="5864888" y="1700680"/>
              <a:ext cx="462225" cy="826477"/>
            </a:xfrm>
            <a:prstGeom prst="roundRect">
              <a:avLst>
                <a:gd name="adj" fmla="val 50000"/>
              </a:avLst>
            </a:prstGeom>
            <a:solidFill>
              <a:srgbClr val="E365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9" name="Ovale 18">
              <a:extLst>
                <a:ext uri="{FF2B5EF4-FFF2-40B4-BE49-F238E27FC236}">
                  <a16:creationId xmlns:a16="http://schemas.microsoft.com/office/drawing/2014/main" id="{8CA838AB-52FD-7013-8A22-91EF9B52F362}"/>
                </a:ext>
              </a:extLst>
            </p:cNvPr>
            <p:cNvSpPr/>
            <p:nvPr userDrawn="1"/>
          </p:nvSpPr>
          <p:spPr>
            <a:xfrm>
              <a:off x="5828044" y="1074412"/>
              <a:ext cx="535912" cy="535912"/>
            </a:xfrm>
            <a:prstGeom prst="ellipse">
              <a:avLst/>
            </a:prstGeom>
            <a:solidFill>
              <a:srgbClr val="2776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8874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773F54-7FBD-0AF9-AD37-29E527FD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2142BD-C628-45D8-A00B-2F256FF76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47A690-FDD1-406D-DF27-29388C14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41DD50-04CD-1AE3-2384-39170BC9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B669C0-B046-97FF-B262-D0E99F5C5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65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F06E69-0DAE-0550-029B-7F316BF1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D5BE6-6A4A-C6E1-E303-E7296A08C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5B13AA-919C-070F-40AF-EEF73D26A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B177DD-5864-7CFC-2BA8-0A63FE44B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AB60F5-1EDD-D55E-8FEA-297F602E7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4E9A5A-F2CD-403E-7AD8-182172D6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17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651AC2-B040-50BA-DE79-F22287D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02AF91-FFFD-F96A-D3AD-2D36D4B12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0FA5C8-3B0C-ED0B-FE84-A621607D7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78F1437-F1FB-DF3A-462D-E370B61D0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0ACE11-6B0B-A28A-9514-7DD4B48C5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B0E8887-8821-7F10-417C-03C9AC93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FACD692-8EFC-EB1B-049B-C1DB9BCA9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B834FF0-987D-66AC-A950-D989599F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93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EE425-601B-C6A3-170C-97E5EB97B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E666F8A-9727-8259-7FFF-FB4DADDB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A3B01F4-7D2F-1FF8-4287-ADB01D04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10EADE-341F-F63C-680A-8F67B1AF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47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501EDD9-B1E1-B1E0-B261-F80CB46A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6582D64-759B-91D0-AC1F-9B36EED3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F8FF6B2-430A-F11E-5CE2-F924C3D3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67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4B0B9-A8BF-E61E-8EC3-468D9779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14D787-9A08-8C03-44A0-8DA97C374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D969AD-C8EB-A27C-0571-CB92BF200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DE653F-BF1F-09D0-E534-3726E7EA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C9E7FA-4803-9EAD-94B5-0637C183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22DA8D-5743-32DF-42B4-8E5B2B0C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0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C16A5-053D-9CFF-5152-2653578D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16D8F40-F0FC-EDB5-65AB-49E6D05FD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BE438F-1FB7-80EB-1C16-02DD2F852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FD5B1A-8FB6-78FF-F5FA-512DC6E2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1834D2-C263-D964-F1A0-6E17A2C5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C649F6-3B6B-9DF6-D2E5-A57AD45A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22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174A2CE-25F8-739E-4021-2D251DB0E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B9C210-A040-A084-CFEC-3355EC327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FF9F22-6091-B755-19D1-EE4FD87A5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CADF00-42B2-94E8-78EC-D43B757BE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3EB088-8FEC-7CAA-D3CC-B923F6EDD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15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2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FE5F94-8F5F-F579-346B-FCEED2371B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 </a:t>
            </a:r>
            <a:r>
              <a:rPr lang="it-IT" sz="2400" b="1" dirty="0"/>
              <a:t>il fine o lo scopo dell’azione </a:t>
            </a:r>
            <a:r>
              <a:rPr lang="it-IT" sz="2400" dirty="0"/>
              <a:t>espressa nella reggente.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introdotta da: </a:t>
            </a:r>
            <a:r>
              <a:rPr lang="it-IT" sz="2400" b="1" dirty="0"/>
              <a:t>perché</a:t>
            </a:r>
            <a:r>
              <a:rPr lang="it-IT" sz="2400" dirty="0"/>
              <a:t>, </a:t>
            </a:r>
            <a:r>
              <a:rPr lang="it-IT" sz="2400" b="1" dirty="0"/>
              <a:t>affinché</a:t>
            </a:r>
            <a:r>
              <a:rPr lang="it-IT" sz="2400" dirty="0"/>
              <a:t>, </a:t>
            </a:r>
            <a:r>
              <a:rPr lang="it-IT" sz="2400" b="1" dirty="0"/>
              <a:t>per</a:t>
            </a:r>
            <a:r>
              <a:rPr lang="it-IT" sz="2400" dirty="0"/>
              <a:t>, </a:t>
            </a:r>
            <a:r>
              <a:rPr lang="it-IT" sz="2400" b="1" dirty="0"/>
              <a:t>di</a:t>
            </a:r>
            <a:r>
              <a:rPr lang="it-IT" sz="2400" dirty="0"/>
              <a:t>, </a:t>
            </a:r>
            <a:r>
              <a:rPr lang="it-IT" sz="2400" b="1" dirty="0"/>
              <a:t>da</a:t>
            </a:r>
            <a:r>
              <a:rPr lang="it-IT" sz="2400" dirty="0"/>
              <a:t>, </a:t>
            </a:r>
            <a:r>
              <a:rPr lang="it-IT" sz="2400" b="1" dirty="0"/>
              <a:t>con lo scopo di</a:t>
            </a:r>
            <a:r>
              <a:rPr lang="it-IT" sz="2400" dirty="0"/>
              <a:t>…</a:t>
            </a:r>
            <a:endParaRPr lang="it-IT" sz="2400" b="1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/>
              <a:t> Ho preparato una torta </a:t>
            </a:r>
            <a:r>
              <a:rPr lang="it-IT" sz="2400" dirty="0">
                <a:solidFill>
                  <a:srgbClr val="FF0000"/>
                </a:solidFill>
              </a:rPr>
              <a:t>per festeggiare il compleanno di Leonardo</a:t>
            </a:r>
            <a:r>
              <a:rPr lang="it-IT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/>
              <a:t>      </a:t>
            </a:r>
            <a:r>
              <a:rPr lang="it-IT" sz="2400" dirty="0"/>
              <a:t>Luca ha studiato molto </a:t>
            </a:r>
            <a:r>
              <a:rPr lang="it-IT" sz="2400" dirty="0">
                <a:solidFill>
                  <a:srgbClr val="FF0000"/>
                </a:solidFill>
              </a:rPr>
              <a:t>allo scopo di svolgere bene la verifica</a:t>
            </a:r>
            <a:r>
              <a:rPr lang="it-IT" sz="2400" dirty="0"/>
              <a:t>.</a:t>
            </a:r>
            <a:r>
              <a:rPr lang="it-IT" sz="2400" i="1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solidFill>
                  <a:srgbClr val="FF0000"/>
                </a:solidFill>
              </a:rPr>
              <a:t>      </a:t>
            </a:r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5BBA93-39CF-840F-FFED-840929DF5534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La proposizione finale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60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09CF3-260F-2C57-37EB-60986C7E37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 </a:t>
            </a:r>
            <a:r>
              <a:rPr lang="it-IT" sz="2400" b="1" dirty="0"/>
              <a:t>la causa di ciò che si svolge </a:t>
            </a:r>
            <a:r>
              <a:rPr lang="it-IT" sz="2400" dirty="0"/>
              <a:t>nella reggente.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introdotta da: </a:t>
            </a:r>
            <a:r>
              <a:rPr lang="it-IT" sz="2400" b="1" dirty="0"/>
              <a:t>perché</a:t>
            </a:r>
            <a:r>
              <a:rPr lang="it-IT" sz="2400" dirty="0"/>
              <a:t>, </a:t>
            </a:r>
            <a:r>
              <a:rPr lang="it-IT" sz="2400" b="1" dirty="0"/>
              <a:t>poiché</a:t>
            </a:r>
            <a:r>
              <a:rPr lang="it-IT" sz="2400" dirty="0"/>
              <a:t>, </a:t>
            </a:r>
            <a:r>
              <a:rPr lang="it-IT" sz="2400" b="1" dirty="0"/>
              <a:t>per</a:t>
            </a:r>
            <a:r>
              <a:rPr lang="it-IT" sz="2400" dirty="0"/>
              <a:t>, </a:t>
            </a:r>
            <a:r>
              <a:rPr lang="it-IT" sz="2400" b="1" dirty="0"/>
              <a:t>per il fatto di</a:t>
            </a:r>
            <a:r>
              <a:rPr lang="it-IT" sz="2400" dirty="0"/>
              <a:t>…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Non ho potuto chiamarti </a:t>
            </a:r>
            <a:r>
              <a:rPr lang="it-IT" sz="2400" dirty="0">
                <a:solidFill>
                  <a:srgbClr val="FF0000"/>
                </a:solidFill>
              </a:rPr>
              <a:t>perché il mio telefono è rotto</a:t>
            </a:r>
            <a:r>
              <a:rPr lang="it-IT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b="1" dirty="0"/>
              <a:t>      </a:t>
            </a:r>
            <a:r>
              <a:rPr lang="it-IT" sz="2400" dirty="0">
                <a:solidFill>
                  <a:srgbClr val="FF0000"/>
                </a:solidFill>
              </a:rPr>
              <a:t>Poiché fa molto caldo</a:t>
            </a:r>
            <a:r>
              <a:rPr lang="it-IT" sz="2400" dirty="0"/>
              <a:t>, ho bevuto l’aranciata tutta d’un sorso.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7036337-654A-8B34-3224-3D1DA2999019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La proposizione causale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9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6CDBC3-13E6-0294-D707-3EC38FBF652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Stabilisce un </a:t>
            </a:r>
            <a:r>
              <a:rPr lang="it-IT" sz="2400" b="1" dirty="0"/>
              <a:t>rapporto di tempo </a:t>
            </a:r>
            <a:r>
              <a:rPr lang="it-IT" sz="2400" dirty="0"/>
              <a:t>con la reggente.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Risponde alle domande </a:t>
            </a:r>
            <a:r>
              <a:rPr lang="it-IT" sz="2400" b="1" dirty="0"/>
              <a:t>quando? fino a quando? per quanto tempo? 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Quando siamo arrivati</a:t>
            </a:r>
            <a:r>
              <a:rPr lang="it-IT" sz="2400" dirty="0"/>
              <a:t>, la lezione era appena cominciata.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      Resteremo in Sardegna </a:t>
            </a:r>
            <a:r>
              <a:rPr lang="it-IT" sz="2400" dirty="0">
                <a:solidFill>
                  <a:srgbClr val="FF0000"/>
                </a:solidFill>
              </a:rPr>
              <a:t>fino a quando riapriranno le scuole</a:t>
            </a:r>
            <a:r>
              <a:rPr lang="it-IT" sz="2400" dirty="0"/>
              <a:t>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5CFE30E-03E7-1E55-3ACA-8AB06AE1D7FA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La proposizione temporale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51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704A49-D4B6-BE1D-C4BC-5B49DEB1D3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 </a:t>
            </a:r>
            <a:r>
              <a:rPr lang="it-IT" sz="2400" b="1" dirty="0"/>
              <a:t>la condizione da cui dipende il verificarsi di quanto si dice </a:t>
            </a:r>
            <a:r>
              <a:rPr lang="it-IT" sz="2400" dirty="0"/>
              <a:t>nella reggente.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introdotta dalla congiunzione </a:t>
            </a:r>
            <a:r>
              <a:rPr lang="it-IT" sz="2400" b="1" dirty="0"/>
              <a:t>se</a:t>
            </a:r>
            <a:r>
              <a:rPr lang="it-IT" sz="2400" dirty="0"/>
              <a:t> o da espressioni come </a:t>
            </a:r>
            <a:r>
              <a:rPr lang="it-IT" sz="2400" b="1" dirty="0"/>
              <a:t>nel caso che</a:t>
            </a:r>
            <a:r>
              <a:rPr lang="it-IT" sz="2400" dirty="0"/>
              <a:t>…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La proposizione condizionale e la frase da cui essa dipende formano un </a:t>
            </a:r>
            <a:r>
              <a:rPr lang="it-IT" sz="2400" b="1" dirty="0"/>
              <a:t>periodo ipotetico </a:t>
            </a:r>
            <a:r>
              <a:rPr lang="it-IT" sz="2400" dirty="0"/>
              <a:t>che può essere: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0000"/>
            </a:pPr>
            <a:r>
              <a:rPr lang="it-IT" dirty="0"/>
              <a:t>della </a:t>
            </a:r>
            <a:r>
              <a:rPr lang="it-IT" b="1" dirty="0"/>
              <a:t>realtà</a:t>
            </a:r>
            <a:r>
              <a:rPr lang="it-IT" dirty="0"/>
              <a:t>. </a:t>
            </a:r>
            <a:r>
              <a:rPr lang="it-IT" i="1" dirty="0">
                <a:solidFill>
                  <a:srgbClr val="FF0000"/>
                </a:solidFill>
              </a:rPr>
              <a:t>Es.</a:t>
            </a:r>
            <a:r>
              <a:rPr lang="it-IT" dirty="0">
                <a:solidFill>
                  <a:srgbClr val="FF0000"/>
                </a:solidFill>
              </a:rPr>
              <a:t> Se esci</a:t>
            </a:r>
            <a:r>
              <a:rPr lang="it-IT" dirty="0"/>
              <a:t>, chiudi la porta a chiave.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0000"/>
            </a:pPr>
            <a:r>
              <a:rPr lang="it-IT" dirty="0"/>
              <a:t>della </a:t>
            </a:r>
            <a:r>
              <a:rPr lang="it-IT" b="1" dirty="0"/>
              <a:t>possibilità</a:t>
            </a:r>
            <a:r>
              <a:rPr lang="it-IT" dirty="0"/>
              <a:t>. </a:t>
            </a:r>
            <a:r>
              <a:rPr lang="it-IT" i="1" dirty="0">
                <a:solidFill>
                  <a:srgbClr val="FF0000"/>
                </a:solidFill>
              </a:rPr>
              <a:t>Es.</a:t>
            </a:r>
            <a:r>
              <a:rPr lang="it-IT" dirty="0">
                <a:solidFill>
                  <a:srgbClr val="FF0000"/>
                </a:solidFill>
              </a:rPr>
              <a:t> Se sapessi la risposta</a:t>
            </a:r>
            <a:r>
              <a:rPr lang="it-IT" dirty="0"/>
              <a:t>, consegnerei la verifica.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0000"/>
            </a:pPr>
            <a:r>
              <a:rPr lang="it-IT" dirty="0"/>
              <a:t>dell’</a:t>
            </a:r>
            <a:r>
              <a:rPr lang="it-IT" b="1" dirty="0"/>
              <a:t>irrealtà</a:t>
            </a:r>
            <a:r>
              <a:rPr lang="it-IT" dirty="0"/>
              <a:t>. </a:t>
            </a:r>
            <a:r>
              <a:rPr lang="it-IT" i="1" dirty="0">
                <a:solidFill>
                  <a:srgbClr val="FF0000"/>
                </a:solidFill>
              </a:rPr>
              <a:t>Es.</a:t>
            </a:r>
            <a:r>
              <a:rPr lang="it-IT" dirty="0">
                <a:solidFill>
                  <a:srgbClr val="FF0000"/>
                </a:solidFill>
              </a:rPr>
              <a:t> Se avesse piovuto</a:t>
            </a:r>
            <a:r>
              <a:rPr lang="it-IT" dirty="0"/>
              <a:t>, i fiumi non sarebbero secchi.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AB3F728-E7BB-2F89-7FE0-584FAD275964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La proposizione condizionale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60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C3462-1759-99CD-98D3-E30AA31A87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350357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b="1" dirty="0"/>
              <a:t>Completa il senso della reggente </a:t>
            </a:r>
            <a:r>
              <a:rPr lang="it-IT" sz="2400" dirty="0"/>
              <a:t>precisando il significato di un nome.</a:t>
            </a:r>
            <a:endParaRPr lang="it-IT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introdotta da un </a:t>
            </a:r>
            <a:r>
              <a:rPr lang="it-IT" sz="2400" b="1" dirty="0"/>
              <a:t>pronome relativo</a:t>
            </a:r>
            <a:r>
              <a:rPr lang="it-IT" sz="2400" dirty="0"/>
              <a:t>, a volte preceduto da una </a:t>
            </a:r>
            <a:r>
              <a:rPr lang="it-IT" sz="2400" b="1" dirty="0"/>
              <a:t>preposizione</a:t>
            </a:r>
            <a:r>
              <a:rPr lang="it-IT" sz="2400" dirty="0"/>
              <a:t>.</a:t>
            </a:r>
            <a:endParaRPr lang="it-IT" sz="2400" b="1" dirty="0"/>
          </a:p>
          <a:p>
            <a:pPr marL="0" indent="0" defTabSz="36000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/>
              <a:t> La strada </a:t>
            </a:r>
            <a:r>
              <a:rPr lang="it-IT" sz="2400" dirty="0">
                <a:solidFill>
                  <a:srgbClr val="FF0000"/>
                </a:solidFill>
              </a:rPr>
              <a:t>che porta al laghetto </a:t>
            </a:r>
            <a:r>
              <a:rPr lang="it-IT" sz="2400" dirty="0"/>
              <a:t>è molto stretta. (la subordinata relativa precisa 	di quale strada si parla)</a:t>
            </a:r>
          </a:p>
          <a:p>
            <a:pPr marL="0" indent="0" defTabSz="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      Il film </a:t>
            </a:r>
            <a:r>
              <a:rPr lang="it-IT" sz="2400" dirty="0">
                <a:solidFill>
                  <a:srgbClr val="FF0000"/>
                </a:solidFill>
              </a:rPr>
              <a:t>di cui stai parlando </a:t>
            </a:r>
            <a:r>
              <a:rPr lang="it-IT" sz="2400" dirty="0"/>
              <a:t>è bellissimo! (la subordinata relativa precisa </a:t>
            </a:r>
            <a:r>
              <a:rPr lang="it-IT" sz="2400"/>
              <a:t>di quale 	film </a:t>
            </a:r>
            <a:r>
              <a:rPr lang="it-IT" sz="2400" dirty="0"/>
              <a:t>si tratta)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4100795-0AAE-829C-C6D1-CE5D048339AF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La subordinata relativa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417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329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Anton</vt:lpstr>
      <vt:lpstr>Arial</vt:lpstr>
      <vt:lpstr>Avenir Next Condensed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NOME</dc:title>
  <dc:creator>Stefania Faiello</dc:creator>
  <cp:lastModifiedBy>Martina Beccherle</cp:lastModifiedBy>
  <cp:revision>14</cp:revision>
  <dcterms:created xsi:type="dcterms:W3CDTF">2023-11-10T10:58:11Z</dcterms:created>
  <dcterms:modified xsi:type="dcterms:W3CDTF">2024-05-16T08:12:33Z</dcterms:modified>
</cp:coreProperties>
</file>