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9DA351B2-CD13-B799-599A-4F52CF75E5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CA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0E75611F-73A8-7ADE-C565-4C557503026C}"/>
              </a:ext>
            </a:extLst>
          </p:cNvPr>
          <p:cNvSpPr/>
          <p:nvPr userDrawn="1"/>
        </p:nvSpPr>
        <p:spPr>
          <a:xfrm>
            <a:off x="124237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277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C9128A30-3FC6-CCAB-1E32-8509473014CB}"/>
              </a:ext>
            </a:extLst>
          </p:cNvPr>
          <p:cNvSpPr/>
          <p:nvPr userDrawn="1"/>
        </p:nvSpPr>
        <p:spPr>
          <a:xfrm>
            <a:off x="2690033" y="4621695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85B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84394DB4-E0BA-1A29-F201-C27B070918B9}"/>
              </a:ext>
            </a:extLst>
          </p:cNvPr>
          <p:cNvSpPr/>
          <p:nvPr userDrawn="1"/>
        </p:nvSpPr>
        <p:spPr>
          <a:xfrm>
            <a:off x="124238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E36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2512B766-E7D4-194B-72AF-3ED0D099844A}"/>
              </a:ext>
            </a:extLst>
          </p:cNvPr>
          <p:cNvSpPr/>
          <p:nvPr userDrawn="1"/>
        </p:nvSpPr>
        <p:spPr>
          <a:xfrm>
            <a:off x="2690034" y="1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224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A984E90-985D-111E-876E-BC6EFA148255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07AA9D-05FC-8259-2684-9E9BD6032642}"/>
              </a:ext>
            </a:extLst>
          </p:cNvPr>
          <p:cNvSpPr txBox="1"/>
          <p:nvPr userDrawn="1"/>
        </p:nvSpPr>
        <p:spPr>
          <a:xfrm>
            <a:off x="6675495" y="1536174"/>
            <a:ext cx="43481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>
                <a:solidFill>
                  <a:srgbClr val="22455E"/>
                </a:solidFill>
                <a:latin typeface="Anton" pitchFamily="2" charset="77"/>
              </a:rPr>
              <a:t>U5.</a:t>
            </a:r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La frase complessa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o periodo</a:t>
            </a:r>
          </a:p>
        </p:txBody>
      </p:sp>
    </p:spTree>
    <p:extLst>
      <p:ext uri="{BB962C8B-B14F-4D97-AF65-F5344CB8AC3E}">
        <p14:creationId xmlns:p14="http://schemas.microsoft.com/office/powerpoint/2010/main" val="30743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57CD8-6E2C-E8CD-099C-ECE08083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7FEA1D-973E-2663-5C8C-97843F745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810A9-0D66-2660-9FED-A9C5925C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4D3C6-EB29-B66E-BB55-C983B6B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91D1D-3AA6-7D57-ADF9-47DFC8EF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0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FAD6484-95E2-70CC-BC8E-8659E60AF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D46AE4-4D9A-3992-0F99-8097D55C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0BB26C-1159-4FEE-D1B5-287142D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691BF-88C4-22D3-AB94-DAFA4881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C23DE9-CF8C-A78E-1E44-8D7EDADA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98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2CA334CC-97AD-3C84-04FB-22BA44CA0D00}"/>
              </a:ext>
            </a:extLst>
          </p:cNvPr>
          <p:cNvSpPr/>
          <p:nvPr userDrawn="1"/>
        </p:nvSpPr>
        <p:spPr>
          <a:xfrm>
            <a:off x="2272" y="0"/>
            <a:ext cx="12281167" cy="6858000"/>
          </a:xfrm>
          <a:prstGeom prst="rect">
            <a:avLst/>
          </a:prstGeom>
          <a:solidFill>
            <a:srgbClr val="FCEF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4495CB-327F-A355-91B1-2BE83CB45DBF}"/>
              </a:ext>
            </a:extLst>
          </p:cNvPr>
          <p:cNvSpPr txBox="1"/>
          <p:nvPr userDrawn="1"/>
        </p:nvSpPr>
        <p:spPr>
          <a:xfrm>
            <a:off x="5677579" y="6493827"/>
            <a:ext cx="8368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AACB66BD-FA81-48B7-856A-C7F31C02201D}" type="slidenum">
              <a:rPr lang="it-IT" sz="1400" b="0" smtClean="0">
                <a:solidFill>
                  <a:schemeClr val="tx1"/>
                </a:solidFill>
                <a:effectLst/>
              </a:rPr>
              <a:pPr algn="ctr"/>
              <a:t>‹N›</a:t>
            </a:fld>
            <a:endParaRPr lang="it-IT" sz="1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F111211-3017-6A6B-6C6A-262928528FA5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32BFF670-4868-8F66-34E6-287CA2C8A545}"/>
              </a:ext>
            </a:extLst>
          </p:cNvPr>
          <p:cNvSpPr/>
          <p:nvPr userDrawn="1"/>
        </p:nvSpPr>
        <p:spPr>
          <a:xfrm>
            <a:off x="124236" y="4621694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0BF51290-1531-9932-896C-A4717FF63C3E}"/>
              </a:ext>
            </a:extLst>
          </p:cNvPr>
          <p:cNvSpPr/>
          <p:nvPr userDrawn="1"/>
        </p:nvSpPr>
        <p:spPr>
          <a:xfrm>
            <a:off x="124237" y="0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3D9550D0-14B7-6F71-EB18-2E67542C6C81}"/>
              </a:ext>
            </a:extLst>
          </p:cNvPr>
          <p:cNvSpPr/>
          <p:nvPr userDrawn="1"/>
        </p:nvSpPr>
        <p:spPr>
          <a:xfrm>
            <a:off x="2689679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67E7C0BA-0116-D73B-92A1-BD3A3374C283}"/>
              </a:ext>
            </a:extLst>
          </p:cNvPr>
          <p:cNvSpPr/>
          <p:nvPr userDrawn="1"/>
        </p:nvSpPr>
        <p:spPr>
          <a:xfrm>
            <a:off x="2689680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14" name="Immagine 13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AC321E6B-EE50-33E0-7FCB-DADD25733A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903" y="6300539"/>
            <a:ext cx="393983" cy="420249"/>
          </a:xfrm>
          <a:prstGeom prst="rect">
            <a:avLst/>
          </a:prstGeom>
        </p:spPr>
      </p:pic>
      <p:grpSp>
        <p:nvGrpSpPr>
          <p:cNvPr id="15" name="Gruppo 14">
            <a:extLst>
              <a:ext uri="{FF2B5EF4-FFF2-40B4-BE49-F238E27FC236}">
                <a16:creationId xmlns:a16="http://schemas.microsoft.com/office/drawing/2014/main" id="{3AACBEE1-4535-5FB8-33BF-CCF95124F68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724303" y="180116"/>
            <a:ext cx="306213" cy="1740275"/>
            <a:chOff x="5828044" y="1074412"/>
            <a:chExt cx="535912" cy="3045666"/>
          </a:xfrm>
        </p:grpSpPr>
        <p:sp>
          <p:nvSpPr>
            <p:cNvPr id="16" name="Ovale 15">
              <a:extLst>
                <a:ext uri="{FF2B5EF4-FFF2-40B4-BE49-F238E27FC236}">
                  <a16:creationId xmlns:a16="http://schemas.microsoft.com/office/drawing/2014/main" id="{52587CFA-3F85-80EF-24C0-C53A00CDF2DA}"/>
                </a:ext>
              </a:extLst>
            </p:cNvPr>
            <p:cNvSpPr/>
            <p:nvPr userDrawn="1"/>
          </p:nvSpPr>
          <p:spPr>
            <a:xfrm>
              <a:off x="5828044" y="2633630"/>
              <a:ext cx="535912" cy="535912"/>
            </a:xfrm>
            <a:prstGeom prst="ellipse">
              <a:avLst/>
            </a:prstGeom>
            <a:solidFill>
              <a:srgbClr val="85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51420788-D64A-099D-9A24-B310B9EC123F}"/>
                </a:ext>
              </a:extLst>
            </p:cNvPr>
            <p:cNvSpPr/>
            <p:nvPr userDrawn="1"/>
          </p:nvSpPr>
          <p:spPr>
            <a:xfrm>
              <a:off x="5864888" y="3293601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2245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Rettangolo con angoli arrotondati 17">
              <a:extLst>
                <a:ext uri="{FF2B5EF4-FFF2-40B4-BE49-F238E27FC236}">
                  <a16:creationId xmlns:a16="http://schemas.microsoft.com/office/drawing/2014/main" id="{69B2BCB7-FDE8-8691-E99B-BDDAB8B12A0F}"/>
                </a:ext>
              </a:extLst>
            </p:cNvPr>
            <p:cNvSpPr/>
            <p:nvPr userDrawn="1"/>
          </p:nvSpPr>
          <p:spPr>
            <a:xfrm>
              <a:off x="5864888" y="1700680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E365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9" name="Ovale 18">
              <a:extLst>
                <a:ext uri="{FF2B5EF4-FFF2-40B4-BE49-F238E27FC236}">
                  <a16:creationId xmlns:a16="http://schemas.microsoft.com/office/drawing/2014/main" id="{FB459D64-4B03-E9D3-24AA-33AAA7FFE617}"/>
                </a:ext>
              </a:extLst>
            </p:cNvPr>
            <p:cNvSpPr/>
            <p:nvPr userDrawn="1"/>
          </p:nvSpPr>
          <p:spPr>
            <a:xfrm>
              <a:off x="5828044" y="1074412"/>
              <a:ext cx="535912" cy="535912"/>
            </a:xfrm>
            <a:prstGeom prst="ellipse">
              <a:avLst/>
            </a:prstGeom>
            <a:solidFill>
              <a:srgbClr val="277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874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73F54-7FBD-0AF9-AD37-29E527FD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2142BD-C628-45D8-A00B-2F256FF7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7A690-FDD1-406D-DF27-29388C14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1DD50-04CD-1AE3-2384-39170BC9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669C0-B046-97FF-B262-D0E99F5C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65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06E69-0DAE-0550-029B-7F316BF1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D5BE6-6A4A-C6E1-E303-E7296A08C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5B13AA-919C-070F-40AF-EEF73D26A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B177DD-5864-7CFC-2BA8-0A63FE44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AB60F5-1EDD-D55E-8FEA-297F602E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4E9A5A-F2CD-403E-7AD8-182172D6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17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51AC2-B040-50BA-DE79-F22287D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2AF91-FFFD-F96A-D3AD-2D36D4B1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FA5C8-3B0C-ED0B-FE84-A621607D7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8F1437-F1FB-DF3A-462D-E370B61D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0ACE11-6B0B-A28A-9514-7DD4B48C5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0E8887-8821-7F10-417C-03C9AC93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ACD692-8EFC-EB1B-049B-C1DB9BCA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834FF0-987D-66AC-A950-D989599F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3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EE425-601B-C6A3-170C-97E5EB97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E666F8A-9727-8259-7FFF-FB4DADDB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3B01F4-7D2F-1FF8-4287-ADB01D04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10EADE-341F-F63C-680A-8F67B1AF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4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01EDD9-B1E1-B1E0-B261-F80CB46A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6582D64-759B-91D0-AC1F-9B36EED3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8FF6B2-430A-F11E-5CE2-F924C3D3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67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4B0B9-A8BF-E61E-8EC3-468D9779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4D787-9A08-8C03-44A0-8DA97C374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D969AD-C8EB-A27C-0571-CB92BF200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DE653F-BF1F-09D0-E534-3726E7E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C9E7FA-4803-9EAD-94B5-0637C183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22DA8D-5743-32DF-42B4-8E5B2B0C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C16A5-053D-9CFF-5152-2653578D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6D8F40-F0FC-EDB5-65AB-49E6D05FD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BE438F-1FB7-80EB-1C16-02DD2F85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FD5B1A-8FB6-78FF-F5FA-512DC6E2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1834D2-C263-D964-F1A0-6E17A2C5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C649F6-3B6B-9DF6-D2E5-A57AD45A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2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74A2CE-25F8-739E-4021-2D251DB0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9C210-A040-A084-CFEC-3355EC32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F9F22-6091-B755-19D1-EE4FD87A5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CADF00-42B2-94E8-78EC-D43B757BE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3EB088-8FEC-7CAA-D3CC-B923F6EDD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1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2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FE5F94-8F5F-F579-346B-FCEED2371B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30393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un </a:t>
            </a:r>
            <a:r>
              <a:rPr lang="it-IT" sz="2400" b="1" dirty="0"/>
              <a:t>pensiero di senso compiuto </a:t>
            </a:r>
            <a:r>
              <a:rPr lang="it-IT" sz="2400" dirty="0"/>
              <a:t>costituito da una o più frasi collegate fra loro.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separato dal resto del discorso da un </a:t>
            </a:r>
            <a:r>
              <a:rPr lang="it-IT" sz="2400" b="1" dirty="0"/>
              <a:t>segno di punteggiatura forte </a:t>
            </a:r>
            <a:r>
              <a:rPr lang="it-IT" sz="2400" dirty="0"/>
              <a:t>(punto, punto interrogativo, punto esclamativo).</a:t>
            </a:r>
            <a:endParaRPr lang="it-IT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Può essere costituito da </a:t>
            </a:r>
            <a:r>
              <a:rPr lang="it-IT" sz="2400" b="1" dirty="0"/>
              <a:t>una sola frase </a:t>
            </a:r>
            <a:r>
              <a:rPr lang="it-IT" sz="2400" dirty="0"/>
              <a:t>o da </a:t>
            </a:r>
            <a:r>
              <a:rPr lang="it-IT" sz="2400" b="1" dirty="0"/>
              <a:t>più frasi</a:t>
            </a:r>
            <a:r>
              <a:rPr lang="it-IT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L’uccellino</a:t>
            </a:r>
            <a:r>
              <a:rPr lang="it-IT" sz="2400" dirty="0">
                <a:solidFill>
                  <a:srgbClr val="FF0000"/>
                </a:solidFill>
              </a:rPr>
              <a:t> canta </a:t>
            </a:r>
            <a:r>
              <a:rPr lang="it-IT" sz="2400" dirty="0"/>
              <a:t>sul ramo dell’albero. (1 frase)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</a:t>
            </a:r>
            <a:r>
              <a:rPr lang="it-IT" sz="2400" dirty="0"/>
              <a:t>Mentre</a:t>
            </a:r>
            <a:r>
              <a:rPr lang="it-IT" sz="2400" dirty="0">
                <a:solidFill>
                  <a:srgbClr val="FF0000"/>
                </a:solidFill>
              </a:rPr>
              <a:t> viaggia, </a:t>
            </a:r>
            <a:r>
              <a:rPr lang="it-IT" sz="2400" dirty="0"/>
              <a:t>Luca</a:t>
            </a:r>
            <a:r>
              <a:rPr lang="it-IT" sz="2400" dirty="0">
                <a:solidFill>
                  <a:srgbClr val="FF0000"/>
                </a:solidFill>
              </a:rPr>
              <a:t> scatta </a:t>
            </a:r>
            <a:r>
              <a:rPr lang="it-IT" sz="2400" dirty="0"/>
              <a:t>delle belle fotografie ai paesaggi che </a:t>
            </a:r>
            <a:r>
              <a:rPr lang="it-IT" sz="2400" dirty="0">
                <a:solidFill>
                  <a:srgbClr val="FF0000"/>
                </a:solidFill>
              </a:rPr>
              <a:t>ammira. 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      </a:t>
            </a:r>
            <a:r>
              <a:rPr lang="it-IT" sz="2400" dirty="0"/>
              <a:t>(più frasi)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</a:t>
            </a:r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B67CC29-7405-F508-84EC-32DC59575510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periodo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0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09CF3-260F-2C57-37EB-60986C7E3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7209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La proposizione indipendente è costituita da </a:t>
            </a:r>
            <a:r>
              <a:rPr lang="it-IT" sz="2400" b="1" dirty="0"/>
              <a:t>una sola frase </a:t>
            </a:r>
            <a:r>
              <a:rPr lang="it-IT" sz="2400" dirty="0"/>
              <a:t>e può esprimere: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un’informazione. </a:t>
            </a: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Il treno è in ritardo.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una domanda o un dubbio. </a:t>
            </a: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Dove andate in vacanza?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un’esclamazione. </a:t>
            </a: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Che bello vederti!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un ordine. </a:t>
            </a: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Lavatevi le mani!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00A7216-B862-3E1E-0118-0F67F781002C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indipendente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CDBC3-13E6-0294-D707-3EC38FBF65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8994422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la </a:t>
            </a:r>
            <a:r>
              <a:rPr lang="it-IT" sz="2400" b="1" dirty="0"/>
              <a:t>frase più importante</a:t>
            </a:r>
            <a:r>
              <a:rPr lang="it-IT" sz="2400" dirty="0"/>
              <a:t>, che può anche esistere da sola, all’interno di un periodo formato da più frasi collegate fra loro.</a:t>
            </a:r>
            <a:endParaRPr lang="it-IT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Domani sarà bel tempo </a:t>
            </a:r>
            <a:r>
              <a:rPr lang="it-IT" sz="2400" b="1" dirty="0"/>
              <a:t>e</a:t>
            </a:r>
            <a:r>
              <a:rPr lang="it-IT" sz="2400" dirty="0"/>
              <a:t> faremo una passeggiata in montagna.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Ho letto il libro </a:t>
            </a:r>
            <a:r>
              <a:rPr lang="it-IT" sz="2400" b="1" dirty="0"/>
              <a:t>ma</a:t>
            </a:r>
            <a:r>
              <a:rPr lang="it-IT" sz="2400" dirty="0"/>
              <a:t> non mi è piaciuto.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1E9DFC-48E1-C05C-DC3F-E9956BD55A0B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proposizione principale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51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04A49-D4B6-BE1D-C4BC-5B49DEB1D3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Le frasi coordinate sono legate a un’altra frase del periodo poste sullo </a:t>
            </a:r>
            <a:r>
              <a:rPr lang="it-IT" sz="2400" b="1" dirty="0"/>
              <a:t>stesso piano </a:t>
            </a:r>
            <a:r>
              <a:rPr lang="it-IT" sz="2400" dirty="0"/>
              <a:t>fra loro spesso tramite </a:t>
            </a:r>
            <a:r>
              <a:rPr lang="it-IT" sz="2400" b="1" dirty="0"/>
              <a:t>congiunzioni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    Es. </a:t>
            </a:r>
            <a:r>
              <a:rPr lang="it-IT" sz="2400" dirty="0">
                <a:solidFill>
                  <a:srgbClr val="FF0000"/>
                </a:solidFill>
              </a:rPr>
              <a:t>Vuoi una fetta di torta </a:t>
            </a:r>
            <a:r>
              <a:rPr lang="it-IT" sz="2400" b="1" dirty="0"/>
              <a:t>o</a:t>
            </a:r>
            <a:r>
              <a:rPr lang="it-IT" sz="2400" dirty="0">
                <a:solidFill>
                  <a:srgbClr val="FF0000"/>
                </a:solidFill>
              </a:rPr>
              <a:t> preferisci mangiare dei pasticcini?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    Vuoi una fetta di torta = </a:t>
            </a:r>
            <a:r>
              <a:rPr lang="it-IT" sz="2400" dirty="0"/>
              <a:t>proposizione principale</a:t>
            </a:r>
            <a:br>
              <a:rPr lang="it-IT" sz="2400" dirty="0"/>
            </a:br>
            <a:r>
              <a:rPr lang="it-IT" sz="2400" dirty="0"/>
              <a:t>    </a:t>
            </a:r>
            <a:r>
              <a:rPr lang="it-IT" sz="2400" b="1" dirty="0"/>
              <a:t>o</a:t>
            </a:r>
            <a:r>
              <a:rPr lang="it-IT" sz="2400" dirty="0">
                <a:solidFill>
                  <a:srgbClr val="FF0000"/>
                </a:solidFill>
              </a:rPr>
              <a:t> preferisci mangiare dei pasticcini? = </a:t>
            </a:r>
            <a:r>
              <a:rPr lang="it-IT" sz="2400" dirty="0"/>
              <a:t>proposizione coordinata 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</a:pPr>
            <a:r>
              <a:rPr lang="it-IT" sz="2400" dirty="0"/>
              <a:t>Le frasi subordinate dipendono dalla principale.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 </a:t>
            </a:r>
            <a:r>
              <a:rPr lang="it-IT" sz="2400" dirty="0">
                <a:solidFill>
                  <a:srgbClr val="FF0000"/>
                </a:solidFill>
              </a:rPr>
              <a:t>Ho conosciuto Davide </a:t>
            </a:r>
            <a:r>
              <a:rPr lang="it-IT" sz="2400" b="1" dirty="0"/>
              <a:t>quando</a:t>
            </a:r>
            <a:r>
              <a:rPr lang="it-IT" sz="2400" dirty="0">
                <a:solidFill>
                  <a:srgbClr val="FF0000"/>
                </a:solidFill>
              </a:rPr>
              <a:t> frequentavamo la stessa scuola.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Ho conosciuto Davide = </a:t>
            </a:r>
            <a:r>
              <a:rPr lang="it-IT" sz="2400" dirty="0"/>
              <a:t>proposizione principale</a:t>
            </a:r>
            <a:br>
              <a:rPr lang="it-IT" sz="2400" dirty="0"/>
            </a:br>
            <a:r>
              <a:rPr lang="it-IT" sz="2400" b="1" dirty="0"/>
              <a:t>quando</a:t>
            </a:r>
            <a:r>
              <a:rPr lang="it-IT" sz="2400" dirty="0">
                <a:solidFill>
                  <a:srgbClr val="FF0000"/>
                </a:solidFill>
              </a:rPr>
              <a:t> frequentavamo la stessa scuola </a:t>
            </a:r>
            <a:r>
              <a:rPr lang="it-IT" sz="2400" dirty="0"/>
              <a:t>= proposizione subordinata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C772F0-FC86-1218-1AB7-832176AAD9A5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Frasi coordinate e frasi subordinate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C3462-1759-99CD-98D3-E30AA31A87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Le proposizioni esplicite sono quelle che contengono un </a:t>
            </a:r>
            <a:r>
              <a:rPr lang="it-IT" sz="2400" b="1" dirty="0"/>
              <a:t>verbo di modo finito.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    Es. </a:t>
            </a:r>
            <a:r>
              <a:rPr lang="it-IT" sz="2400" dirty="0">
                <a:solidFill>
                  <a:srgbClr val="FF0000"/>
                </a:solidFill>
              </a:rPr>
              <a:t>Se guardate</a:t>
            </a:r>
            <a:r>
              <a:rPr lang="it-IT" sz="2400" dirty="0"/>
              <a:t> il cielo con attenzione, potrete vedere la stella polare.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</a:pPr>
            <a:r>
              <a:rPr lang="it-IT" sz="2400" dirty="0"/>
              <a:t>Le proposizioni implicite sono quelle che contengono un verbo di modo indefinito.</a:t>
            </a:r>
            <a:endParaRPr lang="it-IT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    Es.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Guardando</a:t>
            </a:r>
            <a:r>
              <a:rPr lang="it-IT" sz="2400" dirty="0"/>
              <a:t> il cielo con attenzione, potrete vedere la stella polare.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DB7A74-7706-4AAA-B3F6-AA7D329D738C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Proposizioni esplicite e implicite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17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348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Anton</vt:lpstr>
      <vt:lpstr>Arial</vt:lpstr>
      <vt:lpstr>Avenir Next Condensed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NOME</dc:title>
  <dc:creator>Stefania Faiello</dc:creator>
  <cp:lastModifiedBy>Martina Beccherle</cp:lastModifiedBy>
  <cp:revision>16</cp:revision>
  <dcterms:created xsi:type="dcterms:W3CDTF">2023-11-10T10:58:11Z</dcterms:created>
  <dcterms:modified xsi:type="dcterms:W3CDTF">2024-05-16T07:37:36Z</dcterms:modified>
</cp:coreProperties>
</file>