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7E58CA51-A367-1C38-F29A-114CA3E21EE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BCA5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igura a mano libera 7">
            <a:extLst>
              <a:ext uri="{FF2B5EF4-FFF2-40B4-BE49-F238E27FC236}">
                <a16:creationId xmlns:a16="http://schemas.microsoft.com/office/drawing/2014/main" id="{CCEDCDA9-0D1A-ED50-5D4C-0A3B6CEA3FFB}"/>
              </a:ext>
            </a:extLst>
          </p:cNvPr>
          <p:cNvSpPr/>
          <p:nvPr userDrawn="1"/>
        </p:nvSpPr>
        <p:spPr>
          <a:xfrm>
            <a:off x="124237" y="0"/>
            <a:ext cx="2479814" cy="2330726"/>
          </a:xfrm>
          <a:custGeom>
            <a:avLst/>
            <a:gdLst>
              <a:gd name="connsiteX0" fmla="*/ 650060 w 2479814"/>
              <a:gd name="connsiteY0" fmla="*/ 0 h 2330726"/>
              <a:gd name="connsiteX1" fmla="*/ 1829754 w 2479814"/>
              <a:gd name="connsiteY1" fmla="*/ 0 h 2330726"/>
              <a:gd name="connsiteX2" fmla="*/ 1830921 w 2479814"/>
              <a:gd name="connsiteY2" fmla="*/ 562 h 2330726"/>
              <a:gd name="connsiteX3" fmla="*/ 2479814 w 2479814"/>
              <a:gd name="connsiteY3" fmla="*/ 1090819 h 2330726"/>
              <a:gd name="connsiteX4" fmla="*/ 1239907 w 2479814"/>
              <a:gd name="connsiteY4" fmla="*/ 2330726 h 2330726"/>
              <a:gd name="connsiteX5" fmla="*/ 0 w 2479814"/>
              <a:gd name="connsiteY5" fmla="*/ 1090819 h 2330726"/>
              <a:gd name="connsiteX6" fmla="*/ 648894 w 2479814"/>
              <a:gd name="connsiteY6" fmla="*/ 562 h 2330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79814" h="2330726">
                <a:moveTo>
                  <a:pt x="650060" y="0"/>
                </a:moveTo>
                <a:lnTo>
                  <a:pt x="1829754" y="0"/>
                </a:lnTo>
                <a:lnTo>
                  <a:pt x="1830921" y="562"/>
                </a:lnTo>
                <a:cubicBezTo>
                  <a:pt x="2217431" y="210527"/>
                  <a:pt x="2479814" y="620031"/>
                  <a:pt x="2479814" y="1090819"/>
                </a:cubicBezTo>
                <a:cubicBezTo>
                  <a:pt x="2479814" y="1775601"/>
                  <a:pt x="1924689" y="2330726"/>
                  <a:pt x="1239907" y="2330726"/>
                </a:cubicBezTo>
                <a:cubicBezTo>
                  <a:pt x="555125" y="2330726"/>
                  <a:pt x="0" y="1775601"/>
                  <a:pt x="0" y="1090819"/>
                </a:cubicBezTo>
                <a:cubicBezTo>
                  <a:pt x="0" y="620031"/>
                  <a:pt x="262383" y="210527"/>
                  <a:pt x="648894" y="562"/>
                </a:cubicBezTo>
                <a:close/>
              </a:path>
            </a:pathLst>
          </a:custGeom>
          <a:solidFill>
            <a:srgbClr val="2776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/>
          </a:p>
        </p:txBody>
      </p:sp>
      <p:sp>
        <p:nvSpPr>
          <p:cNvPr id="9" name="Figura a mano libera 8">
            <a:extLst>
              <a:ext uri="{FF2B5EF4-FFF2-40B4-BE49-F238E27FC236}">
                <a16:creationId xmlns:a16="http://schemas.microsoft.com/office/drawing/2014/main" id="{70D8583C-A93B-6745-BD50-99E083B8512B}"/>
              </a:ext>
            </a:extLst>
          </p:cNvPr>
          <p:cNvSpPr/>
          <p:nvPr userDrawn="1"/>
        </p:nvSpPr>
        <p:spPr>
          <a:xfrm>
            <a:off x="2690033" y="4621695"/>
            <a:ext cx="2479814" cy="2236305"/>
          </a:xfrm>
          <a:custGeom>
            <a:avLst/>
            <a:gdLst>
              <a:gd name="connsiteX0" fmla="*/ 1239907 w 2479814"/>
              <a:gd name="connsiteY0" fmla="*/ 0 h 2236305"/>
              <a:gd name="connsiteX1" fmla="*/ 2479814 w 2479814"/>
              <a:gd name="connsiteY1" fmla="*/ 1239907 h 2236305"/>
              <a:gd name="connsiteX2" fmla="*/ 2028603 w 2479814"/>
              <a:gd name="connsiteY2" fmla="*/ 2196680 h 2236305"/>
              <a:gd name="connsiteX3" fmla="*/ 1975613 w 2479814"/>
              <a:gd name="connsiteY3" fmla="*/ 2236305 h 2236305"/>
              <a:gd name="connsiteX4" fmla="*/ 504201 w 2479814"/>
              <a:gd name="connsiteY4" fmla="*/ 2236305 h 2236305"/>
              <a:gd name="connsiteX5" fmla="*/ 451211 w 2479814"/>
              <a:gd name="connsiteY5" fmla="*/ 2196680 h 2236305"/>
              <a:gd name="connsiteX6" fmla="*/ 0 w 2479814"/>
              <a:gd name="connsiteY6" fmla="*/ 1239907 h 2236305"/>
              <a:gd name="connsiteX7" fmla="*/ 1239907 w 2479814"/>
              <a:gd name="connsiteY7" fmla="*/ 0 h 2236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9814" h="2236305">
                <a:moveTo>
                  <a:pt x="1239907" y="0"/>
                </a:moveTo>
                <a:cubicBezTo>
                  <a:pt x="1924689" y="0"/>
                  <a:pt x="2479814" y="555125"/>
                  <a:pt x="2479814" y="1239907"/>
                </a:cubicBezTo>
                <a:cubicBezTo>
                  <a:pt x="2479814" y="1625097"/>
                  <a:pt x="2304169" y="1969263"/>
                  <a:pt x="2028603" y="2196680"/>
                </a:cubicBezTo>
                <a:lnTo>
                  <a:pt x="1975613" y="2236305"/>
                </a:lnTo>
                <a:lnTo>
                  <a:pt x="504201" y="2236305"/>
                </a:lnTo>
                <a:lnTo>
                  <a:pt x="451211" y="2196680"/>
                </a:lnTo>
                <a:cubicBezTo>
                  <a:pt x="175645" y="1969263"/>
                  <a:pt x="0" y="1625097"/>
                  <a:pt x="0" y="1239907"/>
                </a:cubicBezTo>
                <a:cubicBezTo>
                  <a:pt x="0" y="555125"/>
                  <a:pt x="555125" y="0"/>
                  <a:pt x="1239907" y="0"/>
                </a:cubicBezTo>
                <a:close/>
              </a:path>
            </a:pathLst>
          </a:custGeom>
          <a:solidFill>
            <a:srgbClr val="85BD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/>
          </a:p>
        </p:txBody>
      </p:sp>
      <p:sp>
        <p:nvSpPr>
          <p:cNvPr id="10" name="Figura a mano libera 9">
            <a:extLst>
              <a:ext uri="{FF2B5EF4-FFF2-40B4-BE49-F238E27FC236}">
                <a16:creationId xmlns:a16="http://schemas.microsoft.com/office/drawing/2014/main" id="{4AE6BF31-70C0-E4F4-B617-953150BD99D5}"/>
              </a:ext>
            </a:extLst>
          </p:cNvPr>
          <p:cNvSpPr/>
          <p:nvPr userDrawn="1"/>
        </p:nvSpPr>
        <p:spPr>
          <a:xfrm>
            <a:off x="124238" y="2514600"/>
            <a:ext cx="2479812" cy="4343400"/>
          </a:xfrm>
          <a:custGeom>
            <a:avLst/>
            <a:gdLst>
              <a:gd name="connsiteX0" fmla="*/ 1239906 w 2479812"/>
              <a:gd name="connsiteY0" fmla="*/ 0 h 4343400"/>
              <a:gd name="connsiteX1" fmla="*/ 2479812 w 2479812"/>
              <a:gd name="connsiteY1" fmla="*/ 1239906 h 4343400"/>
              <a:gd name="connsiteX2" fmla="*/ 2479812 w 2479812"/>
              <a:gd name="connsiteY2" fmla="*/ 3361912 h 4343400"/>
              <a:gd name="connsiteX3" fmla="*/ 2028601 w 2479812"/>
              <a:gd name="connsiteY3" fmla="*/ 4318684 h 4343400"/>
              <a:gd name="connsiteX4" fmla="*/ 1995549 w 2479812"/>
              <a:gd name="connsiteY4" fmla="*/ 4343400 h 4343400"/>
              <a:gd name="connsiteX5" fmla="*/ 484263 w 2479812"/>
              <a:gd name="connsiteY5" fmla="*/ 4343400 h 4343400"/>
              <a:gd name="connsiteX6" fmla="*/ 451211 w 2479812"/>
              <a:gd name="connsiteY6" fmla="*/ 4318684 h 4343400"/>
              <a:gd name="connsiteX7" fmla="*/ 0 w 2479812"/>
              <a:gd name="connsiteY7" fmla="*/ 3361912 h 4343400"/>
              <a:gd name="connsiteX8" fmla="*/ 0 w 2479812"/>
              <a:gd name="connsiteY8" fmla="*/ 1239906 h 4343400"/>
              <a:gd name="connsiteX9" fmla="*/ 1239906 w 2479812"/>
              <a:gd name="connsiteY9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79812" h="4343400">
                <a:moveTo>
                  <a:pt x="1239906" y="0"/>
                </a:moveTo>
                <a:cubicBezTo>
                  <a:pt x="1924687" y="0"/>
                  <a:pt x="2479812" y="555125"/>
                  <a:pt x="2479812" y="1239906"/>
                </a:cubicBezTo>
                <a:lnTo>
                  <a:pt x="2479812" y="3361912"/>
                </a:lnTo>
                <a:cubicBezTo>
                  <a:pt x="2479812" y="3747102"/>
                  <a:pt x="2304167" y="4091267"/>
                  <a:pt x="2028601" y="4318684"/>
                </a:cubicBezTo>
                <a:lnTo>
                  <a:pt x="1995549" y="4343400"/>
                </a:lnTo>
                <a:lnTo>
                  <a:pt x="484263" y="4343400"/>
                </a:lnTo>
                <a:lnTo>
                  <a:pt x="451211" y="4318684"/>
                </a:lnTo>
                <a:cubicBezTo>
                  <a:pt x="175645" y="4091267"/>
                  <a:pt x="0" y="3747102"/>
                  <a:pt x="0" y="3361912"/>
                </a:cubicBezTo>
                <a:lnTo>
                  <a:pt x="0" y="1239906"/>
                </a:lnTo>
                <a:cubicBezTo>
                  <a:pt x="0" y="555125"/>
                  <a:pt x="555125" y="0"/>
                  <a:pt x="1239906" y="0"/>
                </a:cubicBezTo>
                <a:close/>
              </a:path>
            </a:pathLst>
          </a:custGeom>
          <a:solidFill>
            <a:srgbClr val="E365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0DABFA8-0318-3AA2-3E16-5CF47FB1CD22}"/>
              </a:ext>
            </a:extLst>
          </p:cNvPr>
          <p:cNvSpPr txBox="1"/>
          <p:nvPr userDrawn="1"/>
        </p:nvSpPr>
        <p:spPr>
          <a:xfrm>
            <a:off x="6197600" y="1536174"/>
            <a:ext cx="54562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b="1" dirty="0">
                <a:solidFill>
                  <a:srgbClr val="22455E"/>
                </a:solidFill>
                <a:latin typeface="Anton" pitchFamily="2" charset="77"/>
              </a:rPr>
              <a:t>U4.</a:t>
            </a:r>
            <a:r>
              <a:rPr lang="it-IT" sz="6000" b="1" dirty="0">
                <a:solidFill>
                  <a:srgbClr val="27767C"/>
                </a:solidFill>
                <a:latin typeface="Anton" pitchFamily="2" charset="77"/>
              </a:rPr>
              <a:t> </a:t>
            </a:r>
          </a:p>
          <a:p>
            <a:r>
              <a:rPr lang="it-IT" sz="6000" b="1" dirty="0">
                <a:solidFill>
                  <a:srgbClr val="27767C"/>
                </a:solidFill>
                <a:latin typeface="Anton" pitchFamily="2" charset="77"/>
              </a:rPr>
              <a:t>I complementi </a:t>
            </a:r>
          </a:p>
          <a:p>
            <a:r>
              <a:rPr lang="it-IT" sz="6000" b="1" dirty="0">
                <a:solidFill>
                  <a:srgbClr val="27767C"/>
                </a:solidFill>
                <a:latin typeface="Anton" pitchFamily="2" charset="77"/>
              </a:rPr>
              <a:t>indiretti – </a:t>
            </a:r>
          </a:p>
          <a:p>
            <a:r>
              <a:rPr lang="it-IT" sz="6000" b="1" dirty="0">
                <a:solidFill>
                  <a:srgbClr val="27767C"/>
                </a:solidFill>
                <a:latin typeface="Anton" pitchFamily="2" charset="77"/>
              </a:rPr>
              <a:t>Secondo gruppo</a:t>
            </a:r>
          </a:p>
        </p:txBody>
      </p:sp>
      <p:sp>
        <p:nvSpPr>
          <p:cNvPr id="12" name="Figura a mano libera 11">
            <a:extLst>
              <a:ext uri="{FF2B5EF4-FFF2-40B4-BE49-F238E27FC236}">
                <a16:creationId xmlns:a16="http://schemas.microsoft.com/office/drawing/2014/main" id="{152D842C-F476-0DA2-E115-27FA69C27A7A}"/>
              </a:ext>
            </a:extLst>
          </p:cNvPr>
          <p:cNvSpPr/>
          <p:nvPr userDrawn="1"/>
        </p:nvSpPr>
        <p:spPr>
          <a:xfrm>
            <a:off x="2690034" y="1"/>
            <a:ext cx="2479812" cy="4452731"/>
          </a:xfrm>
          <a:custGeom>
            <a:avLst/>
            <a:gdLst>
              <a:gd name="connsiteX0" fmla="*/ 650062 w 2479812"/>
              <a:gd name="connsiteY0" fmla="*/ 0 h 4452731"/>
              <a:gd name="connsiteX1" fmla="*/ 1829750 w 2479812"/>
              <a:gd name="connsiteY1" fmla="*/ 0 h 4452731"/>
              <a:gd name="connsiteX2" fmla="*/ 1830919 w 2479812"/>
              <a:gd name="connsiteY2" fmla="*/ 563 h 4452731"/>
              <a:gd name="connsiteX3" fmla="*/ 2479812 w 2479812"/>
              <a:gd name="connsiteY3" fmla="*/ 1090819 h 4452731"/>
              <a:gd name="connsiteX4" fmla="*/ 2479812 w 2479812"/>
              <a:gd name="connsiteY4" fmla="*/ 3212825 h 4452731"/>
              <a:gd name="connsiteX5" fmla="*/ 1239906 w 2479812"/>
              <a:gd name="connsiteY5" fmla="*/ 4452731 h 4452731"/>
              <a:gd name="connsiteX6" fmla="*/ 0 w 2479812"/>
              <a:gd name="connsiteY6" fmla="*/ 3212825 h 4452731"/>
              <a:gd name="connsiteX7" fmla="*/ 0 w 2479812"/>
              <a:gd name="connsiteY7" fmla="*/ 1090819 h 4452731"/>
              <a:gd name="connsiteX8" fmla="*/ 648893 w 2479812"/>
              <a:gd name="connsiteY8" fmla="*/ 563 h 4452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79812" h="4452731">
                <a:moveTo>
                  <a:pt x="650062" y="0"/>
                </a:moveTo>
                <a:lnTo>
                  <a:pt x="1829750" y="0"/>
                </a:lnTo>
                <a:lnTo>
                  <a:pt x="1830919" y="563"/>
                </a:lnTo>
                <a:cubicBezTo>
                  <a:pt x="2217429" y="210528"/>
                  <a:pt x="2479812" y="620032"/>
                  <a:pt x="2479812" y="1090819"/>
                </a:cubicBezTo>
                <a:lnTo>
                  <a:pt x="2479812" y="3212825"/>
                </a:lnTo>
                <a:cubicBezTo>
                  <a:pt x="2479812" y="3897606"/>
                  <a:pt x="1924687" y="4452731"/>
                  <a:pt x="1239906" y="4452731"/>
                </a:cubicBezTo>
                <a:cubicBezTo>
                  <a:pt x="555125" y="4452731"/>
                  <a:pt x="0" y="3897606"/>
                  <a:pt x="0" y="3212825"/>
                </a:cubicBezTo>
                <a:lnTo>
                  <a:pt x="0" y="1090819"/>
                </a:lnTo>
                <a:cubicBezTo>
                  <a:pt x="0" y="620032"/>
                  <a:pt x="262383" y="210528"/>
                  <a:pt x="648893" y="563"/>
                </a:cubicBezTo>
                <a:close/>
              </a:path>
            </a:pathLst>
          </a:custGeom>
          <a:solidFill>
            <a:srgbClr val="2245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/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B9D473AC-B9AD-C965-0EE4-B91DD1D5AD91}"/>
              </a:ext>
            </a:extLst>
          </p:cNvPr>
          <p:cNvSpPr txBox="1"/>
          <p:nvPr userDrawn="1"/>
        </p:nvSpPr>
        <p:spPr>
          <a:xfrm>
            <a:off x="9059769" y="6540808"/>
            <a:ext cx="30719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2024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</a:t>
            </a:r>
          </a:p>
        </p:txBody>
      </p:sp>
    </p:spTree>
    <p:extLst>
      <p:ext uri="{BB962C8B-B14F-4D97-AF65-F5344CB8AC3E}">
        <p14:creationId xmlns:p14="http://schemas.microsoft.com/office/powerpoint/2010/main" val="3074352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757CD8-6E2C-E8CD-099C-ECE080834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D7FEA1D-973E-2663-5C8C-97843F7459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C810A9-0D66-2660-9FED-A9C5925C7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154D3C6-EB29-B66E-BB55-C983B6BFE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9991D1D-3AA6-7D57-ADF9-47DFC8EFD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4043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FAD6484-95E2-70CC-BC8E-8659E60AF8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1D46AE4-4D9A-3992-0F99-8097D55C81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0BB26C-1159-4FEE-D1B5-287142DA2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7691BF-88C4-22D3-AB94-DAFA48819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C23DE9-CF8C-A78E-1E44-8D7EDADA1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1982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5054CBC2-4C7F-4720-F506-B0E1F8C8C9AB}"/>
              </a:ext>
            </a:extLst>
          </p:cNvPr>
          <p:cNvSpPr/>
          <p:nvPr userDrawn="1"/>
        </p:nvSpPr>
        <p:spPr>
          <a:xfrm>
            <a:off x="2272" y="0"/>
            <a:ext cx="12281167" cy="6858000"/>
          </a:xfrm>
          <a:prstGeom prst="rect">
            <a:avLst/>
          </a:prstGeom>
          <a:solidFill>
            <a:srgbClr val="FCEFD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79AA682-5E66-62C9-EF01-87CA3D5614FF}"/>
              </a:ext>
            </a:extLst>
          </p:cNvPr>
          <p:cNvSpPr txBox="1"/>
          <p:nvPr userDrawn="1"/>
        </p:nvSpPr>
        <p:spPr>
          <a:xfrm>
            <a:off x="5677579" y="6493827"/>
            <a:ext cx="83684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fld id="{AACB66BD-FA81-48B7-856A-C7F31C02201D}" type="slidenum">
              <a:rPr lang="it-IT" sz="1400" b="0" smtClean="0">
                <a:solidFill>
                  <a:schemeClr val="tx1"/>
                </a:solidFill>
                <a:effectLst/>
              </a:rPr>
              <a:pPr algn="ctr"/>
              <a:t>‹N›</a:t>
            </a:fld>
            <a:endParaRPr lang="it-IT" sz="14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C5EDFF43-759A-18C8-9CF2-0B2DCA616267}"/>
              </a:ext>
            </a:extLst>
          </p:cNvPr>
          <p:cNvSpPr txBox="1"/>
          <p:nvPr userDrawn="1"/>
        </p:nvSpPr>
        <p:spPr>
          <a:xfrm>
            <a:off x="9059769" y="6540808"/>
            <a:ext cx="30719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© 2024 S. Lattes &amp; C. Editori </a:t>
            </a:r>
            <a:r>
              <a:rPr lang="it-IT" sz="1200" dirty="0" err="1">
                <a:solidFill>
                  <a:schemeClr val="bg1">
                    <a:lumMod val="50000"/>
                    <a:alpha val="30000"/>
                  </a:schemeClr>
                </a:solidFill>
              </a:rPr>
              <a:t>SpA</a:t>
            </a:r>
            <a:r>
              <a:rPr lang="it-IT" sz="1200" dirty="0">
                <a:solidFill>
                  <a:schemeClr val="bg1">
                    <a:lumMod val="50000"/>
                    <a:alpha val="30000"/>
                  </a:schemeClr>
                </a:solidFill>
              </a:rPr>
              <a:t> Torino</a:t>
            </a:r>
          </a:p>
        </p:txBody>
      </p:sp>
      <p:sp>
        <p:nvSpPr>
          <p:cNvPr id="10" name="Figura a mano libera 9">
            <a:extLst>
              <a:ext uri="{FF2B5EF4-FFF2-40B4-BE49-F238E27FC236}">
                <a16:creationId xmlns:a16="http://schemas.microsoft.com/office/drawing/2014/main" id="{2D2CF529-F39D-16DA-CB4F-A67EB2924338}"/>
              </a:ext>
            </a:extLst>
          </p:cNvPr>
          <p:cNvSpPr/>
          <p:nvPr userDrawn="1"/>
        </p:nvSpPr>
        <p:spPr>
          <a:xfrm>
            <a:off x="124236" y="4621694"/>
            <a:ext cx="2479814" cy="2236305"/>
          </a:xfrm>
          <a:custGeom>
            <a:avLst/>
            <a:gdLst>
              <a:gd name="connsiteX0" fmla="*/ 1239907 w 2479814"/>
              <a:gd name="connsiteY0" fmla="*/ 0 h 2236305"/>
              <a:gd name="connsiteX1" fmla="*/ 2479814 w 2479814"/>
              <a:gd name="connsiteY1" fmla="*/ 1239907 h 2236305"/>
              <a:gd name="connsiteX2" fmla="*/ 2028603 w 2479814"/>
              <a:gd name="connsiteY2" fmla="*/ 2196680 h 2236305"/>
              <a:gd name="connsiteX3" fmla="*/ 1975613 w 2479814"/>
              <a:gd name="connsiteY3" fmla="*/ 2236305 h 2236305"/>
              <a:gd name="connsiteX4" fmla="*/ 504201 w 2479814"/>
              <a:gd name="connsiteY4" fmla="*/ 2236305 h 2236305"/>
              <a:gd name="connsiteX5" fmla="*/ 451211 w 2479814"/>
              <a:gd name="connsiteY5" fmla="*/ 2196680 h 2236305"/>
              <a:gd name="connsiteX6" fmla="*/ 0 w 2479814"/>
              <a:gd name="connsiteY6" fmla="*/ 1239907 h 2236305"/>
              <a:gd name="connsiteX7" fmla="*/ 1239907 w 2479814"/>
              <a:gd name="connsiteY7" fmla="*/ 0 h 2236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79814" h="2236305">
                <a:moveTo>
                  <a:pt x="1239907" y="0"/>
                </a:moveTo>
                <a:cubicBezTo>
                  <a:pt x="1924689" y="0"/>
                  <a:pt x="2479814" y="555125"/>
                  <a:pt x="2479814" y="1239907"/>
                </a:cubicBezTo>
                <a:cubicBezTo>
                  <a:pt x="2479814" y="1625097"/>
                  <a:pt x="2304169" y="1969263"/>
                  <a:pt x="2028603" y="2196680"/>
                </a:cubicBezTo>
                <a:lnTo>
                  <a:pt x="1975613" y="2236305"/>
                </a:lnTo>
                <a:lnTo>
                  <a:pt x="504201" y="2236305"/>
                </a:lnTo>
                <a:lnTo>
                  <a:pt x="451211" y="2196680"/>
                </a:lnTo>
                <a:cubicBezTo>
                  <a:pt x="175645" y="1969263"/>
                  <a:pt x="0" y="1625097"/>
                  <a:pt x="0" y="1239907"/>
                </a:cubicBezTo>
                <a:cubicBezTo>
                  <a:pt x="0" y="555125"/>
                  <a:pt x="555125" y="0"/>
                  <a:pt x="1239907" y="0"/>
                </a:cubicBezTo>
                <a:close/>
              </a:path>
            </a:pathLst>
          </a:custGeom>
          <a:solidFill>
            <a:srgbClr val="FACA5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/>
          </a:p>
        </p:txBody>
      </p:sp>
      <p:sp>
        <p:nvSpPr>
          <p:cNvPr id="11" name="Figura a mano libera 10">
            <a:extLst>
              <a:ext uri="{FF2B5EF4-FFF2-40B4-BE49-F238E27FC236}">
                <a16:creationId xmlns:a16="http://schemas.microsoft.com/office/drawing/2014/main" id="{82877E06-5268-00E4-5155-F59E6C2F5182}"/>
              </a:ext>
            </a:extLst>
          </p:cNvPr>
          <p:cNvSpPr/>
          <p:nvPr userDrawn="1"/>
        </p:nvSpPr>
        <p:spPr>
          <a:xfrm>
            <a:off x="124237" y="0"/>
            <a:ext cx="2479812" cy="4452731"/>
          </a:xfrm>
          <a:custGeom>
            <a:avLst/>
            <a:gdLst>
              <a:gd name="connsiteX0" fmla="*/ 650062 w 2479812"/>
              <a:gd name="connsiteY0" fmla="*/ 0 h 4452731"/>
              <a:gd name="connsiteX1" fmla="*/ 1829750 w 2479812"/>
              <a:gd name="connsiteY1" fmla="*/ 0 h 4452731"/>
              <a:gd name="connsiteX2" fmla="*/ 1830919 w 2479812"/>
              <a:gd name="connsiteY2" fmla="*/ 563 h 4452731"/>
              <a:gd name="connsiteX3" fmla="*/ 2479812 w 2479812"/>
              <a:gd name="connsiteY3" fmla="*/ 1090819 h 4452731"/>
              <a:gd name="connsiteX4" fmla="*/ 2479812 w 2479812"/>
              <a:gd name="connsiteY4" fmla="*/ 3212825 h 4452731"/>
              <a:gd name="connsiteX5" fmla="*/ 1239906 w 2479812"/>
              <a:gd name="connsiteY5" fmla="*/ 4452731 h 4452731"/>
              <a:gd name="connsiteX6" fmla="*/ 0 w 2479812"/>
              <a:gd name="connsiteY6" fmla="*/ 3212825 h 4452731"/>
              <a:gd name="connsiteX7" fmla="*/ 0 w 2479812"/>
              <a:gd name="connsiteY7" fmla="*/ 1090819 h 4452731"/>
              <a:gd name="connsiteX8" fmla="*/ 648893 w 2479812"/>
              <a:gd name="connsiteY8" fmla="*/ 563 h 4452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79812" h="4452731">
                <a:moveTo>
                  <a:pt x="650062" y="0"/>
                </a:moveTo>
                <a:lnTo>
                  <a:pt x="1829750" y="0"/>
                </a:lnTo>
                <a:lnTo>
                  <a:pt x="1830919" y="563"/>
                </a:lnTo>
                <a:cubicBezTo>
                  <a:pt x="2217429" y="210528"/>
                  <a:pt x="2479812" y="620032"/>
                  <a:pt x="2479812" y="1090819"/>
                </a:cubicBezTo>
                <a:lnTo>
                  <a:pt x="2479812" y="3212825"/>
                </a:lnTo>
                <a:cubicBezTo>
                  <a:pt x="2479812" y="3897606"/>
                  <a:pt x="1924687" y="4452731"/>
                  <a:pt x="1239906" y="4452731"/>
                </a:cubicBezTo>
                <a:cubicBezTo>
                  <a:pt x="555125" y="4452731"/>
                  <a:pt x="0" y="3897606"/>
                  <a:pt x="0" y="3212825"/>
                </a:cubicBezTo>
                <a:lnTo>
                  <a:pt x="0" y="1090819"/>
                </a:lnTo>
                <a:cubicBezTo>
                  <a:pt x="0" y="620032"/>
                  <a:pt x="262383" y="210528"/>
                  <a:pt x="648893" y="563"/>
                </a:cubicBezTo>
                <a:close/>
              </a:path>
            </a:pathLst>
          </a:custGeom>
          <a:solidFill>
            <a:srgbClr val="FACA5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 dirty="0"/>
          </a:p>
        </p:txBody>
      </p:sp>
      <p:sp>
        <p:nvSpPr>
          <p:cNvPr id="12" name="Figura a mano libera 11">
            <a:extLst>
              <a:ext uri="{FF2B5EF4-FFF2-40B4-BE49-F238E27FC236}">
                <a16:creationId xmlns:a16="http://schemas.microsoft.com/office/drawing/2014/main" id="{21BD67DB-E836-8E88-5C13-D22715F9EAE7}"/>
              </a:ext>
            </a:extLst>
          </p:cNvPr>
          <p:cNvSpPr/>
          <p:nvPr userDrawn="1"/>
        </p:nvSpPr>
        <p:spPr>
          <a:xfrm>
            <a:off x="2689679" y="0"/>
            <a:ext cx="2479814" cy="2330726"/>
          </a:xfrm>
          <a:custGeom>
            <a:avLst/>
            <a:gdLst>
              <a:gd name="connsiteX0" fmla="*/ 650060 w 2479814"/>
              <a:gd name="connsiteY0" fmla="*/ 0 h 2330726"/>
              <a:gd name="connsiteX1" fmla="*/ 1829754 w 2479814"/>
              <a:gd name="connsiteY1" fmla="*/ 0 h 2330726"/>
              <a:gd name="connsiteX2" fmla="*/ 1830921 w 2479814"/>
              <a:gd name="connsiteY2" fmla="*/ 562 h 2330726"/>
              <a:gd name="connsiteX3" fmla="*/ 2479814 w 2479814"/>
              <a:gd name="connsiteY3" fmla="*/ 1090819 h 2330726"/>
              <a:gd name="connsiteX4" fmla="*/ 1239907 w 2479814"/>
              <a:gd name="connsiteY4" fmla="*/ 2330726 h 2330726"/>
              <a:gd name="connsiteX5" fmla="*/ 0 w 2479814"/>
              <a:gd name="connsiteY5" fmla="*/ 1090819 h 2330726"/>
              <a:gd name="connsiteX6" fmla="*/ 648894 w 2479814"/>
              <a:gd name="connsiteY6" fmla="*/ 562 h 2330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79814" h="2330726">
                <a:moveTo>
                  <a:pt x="650060" y="0"/>
                </a:moveTo>
                <a:lnTo>
                  <a:pt x="1829754" y="0"/>
                </a:lnTo>
                <a:lnTo>
                  <a:pt x="1830921" y="562"/>
                </a:lnTo>
                <a:cubicBezTo>
                  <a:pt x="2217431" y="210527"/>
                  <a:pt x="2479814" y="620031"/>
                  <a:pt x="2479814" y="1090819"/>
                </a:cubicBezTo>
                <a:cubicBezTo>
                  <a:pt x="2479814" y="1775601"/>
                  <a:pt x="1924689" y="2330726"/>
                  <a:pt x="1239907" y="2330726"/>
                </a:cubicBezTo>
                <a:cubicBezTo>
                  <a:pt x="555125" y="2330726"/>
                  <a:pt x="0" y="1775601"/>
                  <a:pt x="0" y="1090819"/>
                </a:cubicBezTo>
                <a:cubicBezTo>
                  <a:pt x="0" y="620031"/>
                  <a:pt x="262383" y="210527"/>
                  <a:pt x="648894" y="562"/>
                </a:cubicBezTo>
                <a:close/>
              </a:path>
            </a:pathLst>
          </a:custGeom>
          <a:solidFill>
            <a:srgbClr val="FACA5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/>
          </a:p>
        </p:txBody>
      </p:sp>
      <p:sp>
        <p:nvSpPr>
          <p:cNvPr id="13" name="Figura a mano libera 12">
            <a:extLst>
              <a:ext uri="{FF2B5EF4-FFF2-40B4-BE49-F238E27FC236}">
                <a16:creationId xmlns:a16="http://schemas.microsoft.com/office/drawing/2014/main" id="{DC300BDF-CD98-5746-9AC3-C6431CD38A2F}"/>
              </a:ext>
            </a:extLst>
          </p:cNvPr>
          <p:cNvSpPr/>
          <p:nvPr userDrawn="1"/>
        </p:nvSpPr>
        <p:spPr>
          <a:xfrm>
            <a:off x="2689680" y="2514600"/>
            <a:ext cx="2479812" cy="4343400"/>
          </a:xfrm>
          <a:custGeom>
            <a:avLst/>
            <a:gdLst>
              <a:gd name="connsiteX0" fmla="*/ 1239906 w 2479812"/>
              <a:gd name="connsiteY0" fmla="*/ 0 h 4343400"/>
              <a:gd name="connsiteX1" fmla="*/ 2479812 w 2479812"/>
              <a:gd name="connsiteY1" fmla="*/ 1239906 h 4343400"/>
              <a:gd name="connsiteX2" fmla="*/ 2479812 w 2479812"/>
              <a:gd name="connsiteY2" fmla="*/ 3361912 h 4343400"/>
              <a:gd name="connsiteX3" fmla="*/ 2028601 w 2479812"/>
              <a:gd name="connsiteY3" fmla="*/ 4318684 h 4343400"/>
              <a:gd name="connsiteX4" fmla="*/ 1995549 w 2479812"/>
              <a:gd name="connsiteY4" fmla="*/ 4343400 h 4343400"/>
              <a:gd name="connsiteX5" fmla="*/ 484263 w 2479812"/>
              <a:gd name="connsiteY5" fmla="*/ 4343400 h 4343400"/>
              <a:gd name="connsiteX6" fmla="*/ 451211 w 2479812"/>
              <a:gd name="connsiteY6" fmla="*/ 4318684 h 4343400"/>
              <a:gd name="connsiteX7" fmla="*/ 0 w 2479812"/>
              <a:gd name="connsiteY7" fmla="*/ 3361912 h 4343400"/>
              <a:gd name="connsiteX8" fmla="*/ 0 w 2479812"/>
              <a:gd name="connsiteY8" fmla="*/ 1239906 h 4343400"/>
              <a:gd name="connsiteX9" fmla="*/ 1239906 w 2479812"/>
              <a:gd name="connsiteY9" fmla="*/ 0 h 434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79812" h="4343400">
                <a:moveTo>
                  <a:pt x="1239906" y="0"/>
                </a:moveTo>
                <a:cubicBezTo>
                  <a:pt x="1924687" y="0"/>
                  <a:pt x="2479812" y="555125"/>
                  <a:pt x="2479812" y="1239906"/>
                </a:cubicBezTo>
                <a:lnTo>
                  <a:pt x="2479812" y="3361912"/>
                </a:lnTo>
                <a:cubicBezTo>
                  <a:pt x="2479812" y="3747102"/>
                  <a:pt x="2304167" y="4091267"/>
                  <a:pt x="2028601" y="4318684"/>
                </a:cubicBezTo>
                <a:lnTo>
                  <a:pt x="1995549" y="4343400"/>
                </a:lnTo>
                <a:lnTo>
                  <a:pt x="484263" y="4343400"/>
                </a:lnTo>
                <a:lnTo>
                  <a:pt x="451211" y="4318684"/>
                </a:lnTo>
                <a:cubicBezTo>
                  <a:pt x="175645" y="4091267"/>
                  <a:pt x="0" y="3747102"/>
                  <a:pt x="0" y="3361912"/>
                </a:cubicBezTo>
                <a:lnTo>
                  <a:pt x="0" y="1239906"/>
                </a:lnTo>
                <a:cubicBezTo>
                  <a:pt x="0" y="555125"/>
                  <a:pt x="555125" y="0"/>
                  <a:pt x="1239906" y="0"/>
                </a:cubicBezTo>
                <a:close/>
              </a:path>
            </a:pathLst>
          </a:custGeom>
          <a:solidFill>
            <a:srgbClr val="FACA5E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t-IT" dirty="0"/>
          </a:p>
        </p:txBody>
      </p:sp>
      <p:pic>
        <p:nvPicPr>
          <p:cNvPr id="14" name="Immagine 13" descr="Immagine che contiene Carattere, Elementi grafici, logo, grafica&#10;&#10;Descrizione generata automaticamente">
            <a:extLst>
              <a:ext uri="{FF2B5EF4-FFF2-40B4-BE49-F238E27FC236}">
                <a16:creationId xmlns:a16="http://schemas.microsoft.com/office/drawing/2014/main" id="{F7C77EAB-BC5B-E5C8-7751-8FCD84139CE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3903" y="6300539"/>
            <a:ext cx="393983" cy="420249"/>
          </a:xfrm>
          <a:prstGeom prst="rect">
            <a:avLst/>
          </a:prstGeom>
        </p:spPr>
      </p:pic>
      <p:grpSp>
        <p:nvGrpSpPr>
          <p:cNvPr id="15" name="Gruppo 14">
            <a:extLst>
              <a:ext uri="{FF2B5EF4-FFF2-40B4-BE49-F238E27FC236}">
                <a16:creationId xmlns:a16="http://schemas.microsoft.com/office/drawing/2014/main" id="{9533834F-E3AE-8E6B-07FB-BB2975BD1B93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1724303" y="180116"/>
            <a:ext cx="306213" cy="1740275"/>
            <a:chOff x="5828044" y="1074412"/>
            <a:chExt cx="535912" cy="3045666"/>
          </a:xfrm>
        </p:grpSpPr>
        <p:sp>
          <p:nvSpPr>
            <p:cNvPr id="16" name="Ovale 15">
              <a:extLst>
                <a:ext uri="{FF2B5EF4-FFF2-40B4-BE49-F238E27FC236}">
                  <a16:creationId xmlns:a16="http://schemas.microsoft.com/office/drawing/2014/main" id="{507FD519-F9D8-A6A6-E9F2-72C927B1F946}"/>
                </a:ext>
              </a:extLst>
            </p:cNvPr>
            <p:cNvSpPr/>
            <p:nvPr userDrawn="1"/>
          </p:nvSpPr>
          <p:spPr>
            <a:xfrm>
              <a:off x="5828044" y="2633630"/>
              <a:ext cx="535912" cy="535912"/>
            </a:xfrm>
            <a:prstGeom prst="ellipse">
              <a:avLst/>
            </a:prstGeom>
            <a:solidFill>
              <a:srgbClr val="85BD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7" name="Rettangolo con angoli arrotondati 16">
              <a:extLst>
                <a:ext uri="{FF2B5EF4-FFF2-40B4-BE49-F238E27FC236}">
                  <a16:creationId xmlns:a16="http://schemas.microsoft.com/office/drawing/2014/main" id="{A4BD4949-5B31-2B12-D2D0-401556FA85B8}"/>
                </a:ext>
              </a:extLst>
            </p:cNvPr>
            <p:cNvSpPr/>
            <p:nvPr userDrawn="1"/>
          </p:nvSpPr>
          <p:spPr>
            <a:xfrm>
              <a:off x="5864888" y="3293601"/>
              <a:ext cx="462225" cy="826477"/>
            </a:xfrm>
            <a:prstGeom prst="roundRect">
              <a:avLst>
                <a:gd name="adj" fmla="val 50000"/>
              </a:avLst>
            </a:prstGeom>
            <a:solidFill>
              <a:srgbClr val="2245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8" name="Rettangolo con angoli arrotondati 17">
              <a:extLst>
                <a:ext uri="{FF2B5EF4-FFF2-40B4-BE49-F238E27FC236}">
                  <a16:creationId xmlns:a16="http://schemas.microsoft.com/office/drawing/2014/main" id="{594300C2-E099-9F3F-F613-D1140B67AB5B}"/>
                </a:ext>
              </a:extLst>
            </p:cNvPr>
            <p:cNvSpPr/>
            <p:nvPr userDrawn="1"/>
          </p:nvSpPr>
          <p:spPr>
            <a:xfrm>
              <a:off x="5864888" y="1700680"/>
              <a:ext cx="462225" cy="826477"/>
            </a:xfrm>
            <a:prstGeom prst="roundRect">
              <a:avLst>
                <a:gd name="adj" fmla="val 50000"/>
              </a:avLst>
            </a:prstGeom>
            <a:solidFill>
              <a:srgbClr val="E365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  <p:sp>
          <p:nvSpPr>
            <p:cNvPr id="19" name="Ovale 18">
              <a:extLst>
                <a:ext uri="{FF2B5EF4-FFF2-40B4-BE49-F238E27FC236}">
                  <a16:creationId xmlns:a16="http://schemas.microsoft.com/office/drawing/2014/main" id="{0AEA3E6D-87BE-CC77-2998-D48712D2CD46}"/>
                </a:ext>
              </a:extLst>
            </p:cNvPr>
            <p:cNvSpPr/>
            <p:nvPr userDrawn="1"/>
          </p:nvSpPr>
          <p:spPr>
            <a:xfrm>
              <a:off x="5828044" y="1074412"/>
              <a:ext cx="535912" cy="535912"/>
            </a:xfrm>
            <a:prstGeom prst="ellipse">
              <a:avLst/>
            </a:prstGeom>
            <a:solidFill>
              <a:srgbClr val="27767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28874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773F54-7FBD-0AF9-AD37-29E527FDD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12142BD-C628-45D8-A00B-2F256FF76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47A690-FDD1-406D-DF27-29388C148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B41DD50-04CD-1AE3-2384-39170BC97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B669C0-B046-97FF-B262-D0E99F5C5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6659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F06E69-0DAE-0550-029B-7F316BF16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DD5BE6-6A4A-C6E1-E303-E7296A08C1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B5B13AA-919C-070F-40AF-EEF73D26A4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1B177DD-5864-7CFC-2BA8-0A63FE44B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EAB60F5-1EDD-D55E-8FEA-297F602E7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54E9A5A-F2CD-403E-7AD8-182172D63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179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651AC2-B040-50BA-DE79-F22287DB7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602AF91-FFFD-F96A-D3AD-2D36D4B12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30FA5C8-3B0C-ED0B-FE84-A621607D7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78F1437-F1FB-DF3A-462D-E370B61D0F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20ACE11-6B0B-A28A-9514-7DD4B48C50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B0E8887-8821-7F10-417C-03C9AC933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FACD692-8EFC-EB1B-049B-C1DB9BCA9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B834FF0-987D-66AC-A950-D989599FB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993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1EE425-601B-C6A3-170C-97E5EB97B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E666F8A-9727-8259-7FFF-FB4DADDB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A3B01F4-7D2F-1FF8-4287-ADB01D043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010EADE-341F-F63C-680A-8F67B1AF9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947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501EDD9-B1E1-B1E0-B261-F80CB46A8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6582D64-759B-91D0-AC1F-9B36EED31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F8FF6B2-430A-F11E-5CE2-F924C3D30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1671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94B0B9-A8BF-E61E-8EC3-468D97797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14D787-9A08-8C03-44A0-8DA97C374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9D969AD-C8EB-A27C-0571-CB92BF200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EDE653F-BF1F-09D0-E534-3726E7EA6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BC9E7FA-4803-9EAD-94B5-0637C1834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B22DA8D-5743-32DF-42B4-8E5B2B0C9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5029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DC16A5-053D-9CFF-5152-2653578D9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16D8F40-F0FC-EDB5-65AB-49E6D05FD4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0BE438F-1FB7-80EB-1C16-02DD2F852A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9FD5B1A-8FB6-78FF-F5FA-512DC6E27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D1834D2-C263-D964-F1A0-6E17A2C5F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6C649F6-3B6B-9DF6-D2E5-A57AD45A6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9220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174A2CE-25F8-739E-4021-2D251DB0E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5B9C210-A040-A084-CFEC-3355EC327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FF9F22-6091-B755-19D1-EE4FD87A5F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A003B-05B8-4ED7-963C-BAAB1923A197}" type="datetimeFigureOut">
              <a:rPr lang="it-IT" smtClean="0"/>
              <a:t>16/05/24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CADF00-42B2-94E8-78EC-D43B757BE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3EB088-8FEC-7CAA-D3CC-B923F6EDD1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407F4-0A1F-43D7-BA0E-FDA529150C4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157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26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FE5F94-8F5F-F579-346B-FCEED2371BE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Indica </a:t>
            </a:r>
            <a:r>
              <a:rPr lang="it-IT" sz="2400" b="1" dirty="0"/>
              <a:t>la causa </a:t>
            </a:r>
            <a:r>
              <a:rPr lang="it-IT" sz="2400" dirty="0"/>
              <a:t>per cui si verifica o non si verifica quello che è detto dal verbo.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Risponde alle domande </a:t>
            </a:r>
            <a:r>
              <a:rPr lang="it-IT" sz="2400" b="1" dirty="0"/>
              <a:t>per che causa? per quale motivo?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È introdotto dalle preposizioni </a:t>
            </a:r>
            <a:r>
              <a:rPr lang="it-IT" sz="2400" b="1" dirty="0"/>
              <a:t>per</a:t>
            </a:r>
            <a:r>
              <a:rPr lang="it-IT" sz="2400" dirty="0"/>
              <a:t>, </a:t>
            </a:r>
            <a:r>
              <a:rPr lang="it-IT" sz="2400" b="1" dirty="0"/>
              <a:t>di</a:t>
            </a:r>
            <a:r>
              <a:rPr lang="it-IT" sz="2400" dirty="0"/>
              <a:t>, </a:t>
            </a:r>
            <a:r>
              <a:rPr lang="it-IT" sz="2400" b="1" dirty="0"/>
              <a:t>da</a:t>
            </a:r>
            <a:r>
              <a:rPr lang="it-IT" sz="2400" dirty="0"/>
              <a:t> semplici o articolate o da espressioni come </a:t>
            </a:r>
            <a:r>
              <a:rPr lang="it-IT" sz="2400" b="1" dirty="0"/>
              <a:t>a causa di</a:t>
            </a:r>
            <a:r>
              <a:rPr lang="it-IT" sz="24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400" i="1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i="1" dirty="0"/>
              <a:t> </a:t>
            </a:r>
            <a:r>
              <a:rPr lang="it-IT" sz="2400" dirty="0">
                <a:solidFill>
                  <a:srgbClr val="FF0000"/>
                </a:solidFill>
              </a:rPr>
              <a:t>Per la mancanza </a:t>
            </a:r>
            <a:r>
              <a:rPr lang="it-IT" sz="2400" dirty="0"/>
              <a:t>di pioggia i fiumi sono senza acqua.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>
                <a:solidFill>
                  <a:srgbClr val="FF0000"/>
                </a:solidFill>
              </a:rPr>
              <a:t>      A causa del traffico </a:t>
            </a:r>
            <a:r>
              <a:rPr lang="it-IT" sz="2400" dirty="0"/>
              <a:t>siamo arrivati tardi.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DD3C2E2-8EAF-6D0E-349D-221F46D45D8A}"/>
              </a:ext>
            </a:extLst>
          </p:cNvPr>
          <p:cNvSpPr txBox="1"/>
          <p:nvPr/>
        </p:nvSpPr>
        <p:spPr>
          <a:xfrm>
            <a:off x="838200" y="1095474"/>
            <a:ext cx="5860551" cy="523220"/>
          </a:xfrm>
          <a:prstGeom prst="rect">
            <a:avLst/>
          </a:prstGeom>
          <a:noFill/>
        </p:spPr>
        <p:txBody>
          <a:bodyPr wrap="square" rIns="360000" rtlCol="0">
            <a:spAutoFit/>
          </a:bodyPr>
          <a:lstStyle/>
          <a:p>
            <a:r>
              <a:rPr lang="it-IT" sz="2800" b="1" dirty="0">
                <a:solidFill>
                  <a:srgbClr val="22455E"/>
                </a:solidFill>
                <a:latin typeface="Avenir Next Condensed" panose="020B0506020202020204" pitchFamily="34" charset="0"/>
                <a:cs typeface="Calibri" panose="020F0502020204030204" pitchFamily="34" charset="0"/>
              </a:rPr>
              <a:t>Il complemento di causa</a:t>
            </a:r>
            <a:endParaRPr lang="it-IT" sz="1400" b="1" dirty="0">
              <a:solidFill>
                <a:srgbClr val="22455E"/>
              </a:solidFill>
              <a:latin typeface="Avenir Next Condensed" panose="020B0506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609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D09CF3-260F-2C57-37EB-60986C7E37F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988802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Indica </a:t>
            </a:r>
            <a:r>
              <a:rPr lang="it-IT" sz="2400" b="1" dirty="0"/>
              <a:t>il fine </a:t>
            </a:r>
            <a:r>
              <a:rPr lang="it-IT" sz="2400" dirty="0"/>
              <a:t>per cui si compie l’azione.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Risponde alle domande </a:t>
            </a:r>
            <a:r>
              <a:rPr lang="it-IT" sz="2400" b="1" dirty="0"/>
              <a:t>con che scopo? per quale fine?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È introdotto dalla preposizione </a:t>
            </a:r>
            <a:r>
              <a:rPr lang="it-IT" sz="2400" b="1" dirty="0"/>
              <a:t>per</a:t>
            </a:r>
            <a:r>
              <a:rPr lang="it-IT" sz="2400" dirty="0"/>
              <a:t>, </a:t>
            </a:r>
            <a:r>
              <a:rPr lang="it-IT" sz="2400" b="1" dirty="0"/>
              <a:t>a</a:t>
            </a:r>
            <a:r>
              <a:rPr lang="it-IT" sz="2400" dirty="0"/>
              <a:t> semplici o articolate, o da espressioni come </a:t>
            </a:r>
            <a:r>
              <a:rPr lang="it-IT" sz="2400" b="1" dirty="0"/>
              <a:t>allo scopo di</a:t>
            </a:r>
            <a:r>
              <a:rPr lang="it-IT" sz="24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it-IT" sz="2400" i="1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i="1" dirty="0"/>
              <a:t> </a:t>
            </a:r>
            <a:r>
              <a:rPr lang="it-IT" sz="2400" dirty="0"/>
              <a:t>Ho comprato un abito elegante </a:t>
            </a:r>
            <a:r>
              <a:rPr lang="it-IT" sz="2400" dirty="0">
                <a:solidFill>
                  <a:srgbClr val="FF0000"/>
                </a:solidFill>
              </a:rPr>
              <a:t>per la festa</a:t>
            </a:r>
            <a:r>
              <a:rPr lang="it-IT" sz="2400" dirty="0"/>
              <a:t>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/>
              <a:t>      La mamma ha preparato il pollo </a:t>
            </a:r>
            <a:r>
              <a:rPr lang="it-IT" sz="2400" dirty="0">
                <a:solidFill>
                  <a:srgbClr val="FF0000"/>
                </a:solidFill>
              </a:rPr>
              <a:t>per il pranzo</a:t>
            </a:r>
            <a:r>
              <a:rPr lang="it-IT" sz="2400" dirty="0"/>
              <a:t>.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4A50B16-D91B-47DB-F2C9-BD707746F8CB}"/>
              </a:ext>
            </a:extLst>
          </p:cNvPr>
          <p:cNvSpPr txBox="1"/>
          <p:nvPr/>
        </p:nvSpPr>
        <p:spPr>
          <a:xfrm>
            <a:off x="838200" y="1095474"/>
            <a:ext cx="5860551" cy="523220"/>
          </a:xfrm>
          <a:prstGeom prst="rect">
            <a:avLst/>
          </a:prstGeom>
          <a:noFill/>
        </p:spPr>
        <p:txBody>
          <a:bodyPr wrap="square" rIns="360000" rtlCol="0">
            <a:spAutoFit/>
          </a:bodyPr>
          <a:lstStyle/>
          <a:p>
            <a:r>
              <a:rPr lang="it-IT" sz="2800" b="1" dirty="0">
                <a:solidFill>
                  <a:srgbClr val="22455E"/>
                </a:solidFill>
                <a:latin typeface="Avenir Next Condensed" panose="020B0506020202020204" pitchFamily="34" charset="0"/>
                <a:cs typeface="Calibri" panose="020F0502020204030204" pitchFamily="34" charset="0"/>
              </a:rPr>
              <a:t>Il complemento di fine</a:t>
            </a:r>
            <a:endParaRPr lang="it-IT" sz="1400" b="1" dirty="0">
              <a:solidFill>
                <a:srgbClr val="22455E"/>
              </a:solidFill>
              <a:latin typeface="Avenir Next Condensed" panose="020B0506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91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6CDBC3-13E6-0294-D707-3EC38FBF652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Indica </a:t>
            </a:r>
            <a:r>
              <a:rPr lang="it-IT" sz="2400" b="1" dirty="0"/>
              <a:t>lo strumento </a:t>
            </a:r>
            <a:r>
              <a:rPr lang="it-IT" sz="2400" dirty="0"/>
              <a:t>con cui si compie l’azione.</a:t>
            </a:r>
            <a:endParaRPr lang="it-IT" sz="2400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Risponde alle domande </a:t>
            </a:r>
            <a:r>
              <a:rPr lang="it-IT" sz="2400" b="1" dirty="0"/>
              <a:t>con che mezzo?</a:t>
            </a:r>
            <a:r>
              <a:rPr lang="it-IT" sz="2400" dirty="0"/>
              <a:t>, </a:t>
            </a:r>
            <a:r>
              <a:rPr lang="it-IT" sz="2400" b="1" dirty="0"/>
              <a:t>per mezzo di che cosa? </a:t>
            </a:r>
            <a:endParaRPr lang="it-IT" sz="24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È introdotto dalle preposizioni </a:t>
            </a:r>
            <a:r>
              <a:rPr lang="it-IT" sz="2400" b="1" dirty="0"/>
              <a:t>con</a:t>
            </a:r>
            <a:r>
              <a:rPr lang="it-IT" sz="2400" dirty="0"/>
              <a:t>, </a:t>
            </a:r>
            <a:r>
              <a:rPr lang="it-IT" sz="2400" b="1" dirty="0"/>
              <a:t>per</a:t>
            </a:r>
            <a:r>
              <a:rPr lang="it-IT" sz="2400" dirty="0"/>
              <a:t>, </a:t>
            </a:r>
            <a:r>
              <a:rPr lang="it-IT" sz="2400" b="1" dirty="0"/>
              <a:t>a </a:t>
            </a:r>
            <a:r>
              <a:rPr lang="it-IT" sz="2400" dirty="0"/>
              <a:t>o da espressioni come </a:t>
            </a:r>
            <a:r>
              <a:rPr lang="it-IT" sz="2400" b="1" dirty="0"/>
              <a:t>grazie a.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400" b="1" i="1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i="1" dirty="0">
                <a:solidFill>
                  <a:srgbClr val="FF0000"/>
                </a:solidFill>
              </a:rPr>
              <a:t>Es. </a:t>
            </a:r>
            <a:r>
              <a:rPr lang="it-IT" sz="2400" dirty="0"/>
              <a:t>Vado a scuola </a:t>
            </a:r>
            <a:r>
              <a:rPr lang="it-IT" sz="2400" dirty="0">
                <a:solidFill>
                  <a:srgbClr val="FF0000"/>
                </a:solidFill>
              </a:rPr>
              <a:t>con il treno</a:t>
            </a:r>
            <a:r>
              <a:rPr lang="it-IT" sz="24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>
                <a:solidFill>
                  <a:srgbClr val="FF0000"/>
                </a:solidFill>
              </a:rPr>
              <a:t>      Grazie al suo impegno </a:t>
            </a:r>
            <a:r>
              <a:rPr lang="it-IT" sz="2400" dirty="0"/>
              <a:t>Giulio ha raggiunto ottimi risultati.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FBD1BFE-163A-6D67-8AC7-631751694DD7}"/>
              </a:ext>
            </a:extLst>
          </p:cNvPr>
          <p:cNvSpPr txBox="1"/>
          <p:nvPr/>
        </p:nvSpPr>
        <p:spPr>
          <a:xfrm>
            <a:off x="838200" y="1095474"/>
            <a:ext cx="5860551" cy="523220"/>
          </a:xfrm>
          <a:prstGeom prst="rect">
            <a:avLst/>
          </a:prstGeom>
          <a:noFill/>
        </p:spPr>
        <p:txBody>
          <a:bodyPr wrap="square" rIns="360000" rtlCol="0">
            <a:spAutoFit/>
          </a:bodyPr>
          <a:lstStyle/>
          <a:p>
            <a:r>
              <a:rPr lang="it-IT" sz="2800" b="1" dirty="0">
                <a:solidFill>
                  <a:srgbClr val="22455E"/>
                </a:solidFill>
                <a:latin typeface="Avenir Next Condensed" panose="020B0506020202020204" pitchFamily="34" charset="0"/>
                <a:cs typeface="Calibri" panose="020F0502020204030204" pitchFamily="34" charset="0"/>
              </a:rPr>
              <a:t>Il complemento di mezzo</a:t>
            </a:r>
            <a:endParaRPr lang="it-IT" sz="1400" b="1" dirty="0">
              <a:solidFill>
                <a:srgbClr val="22455E"/>
              </a:solidFill>
              <a:latin typeface="Avenir Next Condensed" panose="020B0506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518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704A49-D4B6-BE1D-C4BC-5B49DEB1D3C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8983894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Indica </a:t>
            </a:r>
            <a:r>
              <a:rPr lang="it-IT" sz="2400" b="1" dirty="0"/>
              <a:t>il modo </a:t>
            </a:r>
            <a:r>
              <a:rPr lang="it-IT" sz="2400" dirty="0"/>
              <a:t>in cui si svolge un’azione.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Risponde alle domande </a:t>
            </a:r>
            <a:r>
              <a:rPr lang="it-IT" sz="2400" b="1" dirty="0"/>
              <a:t>come? in che modo?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È introdotto dalle preposizioni </a:t>
            </a:r>
            <a:r>
              <a:rPr lang="it-IT" sz="2400" b="1" dirty="0"/>
              <a:t>in</a:t>
            </a:r>
            <a:r>
              <a:rPr lang="it-IT" sz="2400" dirty="0"/>
              <a:t>, </a:t>
            </a:r>
            <a:r>
              <a:rPr lang="it-IT" sz="2400" b="1" dirty="0"/>
              <a:t>a</a:t>
            </a:r>
            <a:r>
              <a:rPr lang="it-IT" sz="2400" dirty="0"/>
              <a:t> o da espressioni come </a:t>
            </a:r>
            <a:r>
              <a:rPr lang="it-IT" sz="2400" b="1" dirty="0"/>
              <a:t>in modo</a:t>
            </a:r>
            <a:r>
              <a:rPr lang="it-IT" sz="2400" dirty="0"/>
              <a:t>; può essere anche un </a:t>
            </a:r>
            <a:r>
              <a:rPr lang="it-IT" sz="2400" b="1" dirty="0"/>
              <a:t>avverbio</a:t>
            </a:r>
            <a:r>
              <a:rPr lang="it-IT" sz="24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it-IT" sz="2400" i="1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/>
              <a:t>Il medico è arrivato </a:t>
            </a:r>
            <a:r>
              <a:rPr lang="it-IT" sz="2400" dirty="0">
                <a:solidFill>
                  <a:srgbClr val="FF0000"/>
                </a:solidFill>
              </a:rPr>
              <a:t>in ritardo.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>
                <a:solidFill>
                  <a:srgbClr val="FF0000"/>
                </a:solidFill>
              </a:rPr>
              <a:t>      </a:t>
            </a:r>
            <a:r>
              <a:rPr lang="it-IT" sz="2400" dirty="0"/>
              <a:t>Parlate </a:t>
            </a:r>
            <a:r>
              <a:rPr lang="it-IT" sz="2400" dirty="0">
                <a:solidFill>
                  <a:srgbClr val="FF0000"/>
                </a:solidFill>
              </a:rPr>
              <a:t>a voce bassa</a:t>
            </a:r>
            <a:r>
              <a:rPr lang="it-IT" sz="2400" dirty="0"/>
              <a:t>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E416D3C-AB5D-2EDF-D58A-E0FDF95F5EB9}"/>
              </a:ext>
            </a:extLst>
          </p:cNvPr>
          <p:cNvSpPr txBox="1"/>
          <p:nvPr/>
        </p:nvSpPr>
        <p:spPr>
          <a:xfrm>
            <a:off x="838200" y="1095474"/>
            <a:ext cx="5860551" cy="523220"/>
          </a:xfrm>
          <a:prstGeom prst="rect">
            <a:avLst/>
          </a:prstGeom>
          <a:noFill/>
        </p:spPr>
        <p:txBody>
          <a:bodyPr wrap="square" rIns="360000" rtlCol="0">
            <a:spAutoFit/>
          </a:bodyPr>
          <a:lstStyle/>
          <a:p>
            <a:r>
              <a:rPr lang="it-IT" sz="2800" b="1" dirty="0">
                <a:solidFill>
                  <a:srgbClr val="22455E"/>
                </a:solidFill>
                <a:latin typeface="Avenir Next Condensed" panose="020B0506020202020204" pitchFamily="34" charset="0"/>
                <a:cs typeface="Calibri" panose="020F0502020204030204" pitchFamily="34" charset="0"/>
              </a:rPr>
              <a:t>Il complemento di modo</a:t>
            </a:r>
            <a:endParaRPr lang="it-IT" sz="1400" b="1" dirty="0">
              <a:solidFill>
                <a:srgbClr val="22455E"/>
              </a:solidFill>
              <a:latin typeface="Avenir Next Condensed" panose="020B0506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602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3C3462-1759-99CD-98D3-E30AA31A876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124326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Indicano la </a:t>
            </a:r>
            <a:r>
              <a:rPr lang="it-IT" sz="2400" b="1" dirty="0"/>
              <a:t>persona</a:t>
            </a:r>
            <a:r>
              <a:rPr lang="it-IT" sz="2400" dirty="0"/>
              <a:t> (</a:t>
            </a:r>
            <a:r>
              <a:rPr lang="it-IT" sz="2400" b="1" dirty="0"/>
              <a:t>compagnia</a:t>
            </a:r>
            <a:r>
              <a:rPr lang="it-IT" sz="2400" dirty="0"/>
              <a:t>) o la </a:t>
            </a:r>
            <a:r>
              <a:rPr lang="it-IT" sz="2400" b="1" dirty="0"/>
              <a:t>cosa</a:t>
            </a:r>
            <a:r>
              <a:rPr lang="it-IT" sz="2400" dirty="0"/>
              <a:t> (</a:t>
            </a:r>
            <a:r>
              <a:rPr lang="it-IT" sz="2400" b="1" dirty="0"/>
              <a:t>unione</a:t>
            </a:r>
            <a:r>
              <a:rPr lang="it-IT" sz="2400" dirty="0"/>
              <a:t>) con cui </a:t>
            </a:r>
            <a:r>
              <a:rPr lang="it-IT" sz="2400" b="1" dirty="0"/>
              <a:t>ci si trova </a:t>
            </a:r>
            <a:r>
              <a:rPr lang="it-IT" sz="2400" dirty="0"/>
              <a:t>quando si svolge un’azione.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Rispondono alle domande </a:t>
            </a:r>
            <a:r>
              <a:rPr lang="it-IT" sz="2400" b="1" dirty="0"/>
              <a:t>insieme a chi? insieme a che cosa?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Sono introdotti dalla preposizione </a:t>
            </a:r>
            <a:r>
              <a:rPr lang="it-IT" sz="2400" b="1" dirty="0"/>
              <a:t>con</a:t>
            </a:r>
            <a:r>
              <a:rPr lang="it-IT" sz="2400" dirty="0"/>
              <a:t> o dall’espressione </a:t>
            </a:r>
            <a:r>
              <a:rPr lang="it-IT" sz="2400" b="1" dirty="0"/>
              <a:t>insieme a</a:t>
            </a:r>
            <a:r>
              <a:rPr lang="it-IT" sz="2400" dirty="0"/>
              <a:t>.</a:t>
            </a:r>
            <a:endParaRPr lang="it-IT" sz="2400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it-IT" sz="2400" b="1" i="1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i="1" dirty="0"/>
              <a:t> </a:t>
            </a:r>
            <a:r>
              <a:rPr lang="it-IT" sz="2400" dirty="0"/>
              <a:t>Ho passato una bella giornata </a:t>
            </a:r>
            <a:r>
              <a:rPr lang="it-IT" sz="2400" dirty="0">
                <a:solidFill>
                  <a:srgbClr val="FF0000"/>
                </a:solidFill>
              </a:rPr>
              <a:t>con Martina</a:t>
            </a:r>
            <a:r>
              <a:rPr lang="it-IT" sz="2400" dirty="0"/>
              <a:t>. (compagnia)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/>
              <a:t>      </a:t>
            </a:r>
            <a:r>
              <a:rPr lang="it-IT" sz="2400" dirty="0">
                <a:solidFill>
                  <a:srgbClr val="FF0000"/>
                </a:solidFill>
              </a:rPr>
              <a:t>Insieme al romanzo </a:t>
            </a:r>
            <a:r>
              <a:rPr lang="it-IT" sz="2400" dirty="0"/>
              <a:t>regalano anche un segnalibro. (unione)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891E5D1-31DD-12A9-4A3A-04AFF7C1DAA5}"/>
              </a:ext>
            </a:extLst>
          </p:cNvPr>
          <p:cNvSpPr txBox="1"/>
          <p:nvPr/>
        </p:nvSpPr>
        <p:spPr>
          <a:xfrm>
            <a:off x="838200" y="1095474"/>
            <a:ext cx="7699625" cy="523220"/>
          </a:xfrm>
          <a:prstGeom prst="rect">
            <a:avLst/>
          </a:prstGeom>
          <a:noFill/>
        </p:spPr>
        <p:txBody>
          <a:bodyPr wrap="square" rIns="360000" rtlCol="0">
            <a:spAutoFit/>
          </a:bodyPr>
          <a:lstStyle/>
          <a:p>
            <a:r>
              <a:rPr lang="it-IT" sz="2800" b="1" dirty="0">
                <a:solidFill>
                  <a:srgbClr val="22455E"/>
                </a:solidFill>
                <a:latin typeface="Avenir Next Condensed" panose="020B0506020202020204" pitchFamily="34" charset="0"/>
                <a:cs typeface="Calibri" panose="020F0502020204030204" pitchFamily="34" charset="0"/>
              </a:rPr>
              <a:t>Il complemento di compagnia e di unione</a:t>
            </a:r>
            <a:endParaRPr lang="it-IT" sz="1400" b="1" dirty="0">
              <a:solidFill>
                <a:srgbClr val="22455E"/>
              </a:solidFill>
              <a:latin typeface="Avenir Next Condensed" panose="020B0506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417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641D92-80BE-D5C0-3F41-2F98FF883DD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Indica il </a:t>
            </a:r>
            <a:r>
              <a:rPr lang="it-IT" sz="2400" b="1" dirty="0"/>
              <a:t>materiale </a:t>
            </a:r>
            <a:r>
              <a:rPr lang="it-IT" sz="2400" dirty="0"/>
              <a:t>di cui è fatto un oggetto.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Risponde alla domanda </a:t>
            </a:r>
            <a:r>
              <a:rPr lang="it-IT" sz="2400" b="1" dirty="0"/>
              <a:t>fatto di che cosa? di che materiale?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È introdotto dalla preposizione </a:t>
            </a:r>
            <a:r>
              <a:rPr lang="it-IT" sz="2400" b="1" dirty="0"/>
              <a:t>di.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it-IT" sz="2400" b="1" i="1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i="1" dirty="0">
                <a:solidFill>
                  <a:srgbClr val="FF0000"/>
                </a:solidFill>
              </a:rPr>
              <a:t>Es.</a:t>
            </a:r>
            <a:r>
              <a:rPr lang="it-IT" sz="2400" i="1" dirty="0"/>
              <a:t> </a:t>
            </a:r>
            <a:r>
              <a:rPr lang="it-IT" sz="2400" dirty="0"/>
              <a:t>Mi hanno regalato una collana </a:t>
            </a:r>
            <a:r>
              <a:rPr lang="it-IT" sz="2400" dirty="0">
                <a:solidFill>
                  <a:srgbClr val="FF0000"/>
                </a:solidFill>
              </a:rPr>
              <a:t>d’argento</a:t>
            </a:r>
            <a:r>
              <a:rPr lang="it-IT" sz="2400" dirty="0"/>
              <a:t>.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endParaRPr lang="it-IT" sz="24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CF600CD-737F-DF09-8ED2-BEE7862C1657}"/>
              </a:ext>
            </a:extLst>
          </p:cNvPr>
          <p:cNvSpPr txBox="1"/>
          <p:nvPr/>
        </p:nvSpPr>
        <p:spPr>
          <a:xfrm>
            <a:off x="838200" y="1095474"/>
            <a:ext cx="5860551" cy="523220"/>
          </a:xfrm>
          <a:prstGeom prst="rect">
            <a:avLst/>
          </a:prstGeom>
          <a:noFill/>
        </p:spPr>
        <p:txBody>
          <a:bodyPr wrap="square" rIns="360000" rtlCol="0">
            <a:spAutoFit/>
          </a:bodyPr>
          <a:lstStyle/>
          <a:p>
            <a:r>
              <a:rPr lang="it-IT" sz="2800" b="1" dirty="0">
                <a:solidFill>
                  <a:srgbClr val="22455E"/>
                </a:solidFill>
                <a:latin typeface="Avenir Next Condensed" panose="020B0506020202020204" pitchFamily="34" charset="0"/>
                <a:cs typeface="Calibri" panose="020F0502020204030204" pitchFamily="34" charset="0"/>
              </a:rPr>
              <a:t>Il complemento di materia</a:t>
            </a:r>
            <a:endParaRPr lang="it-IT" sz="1400" b="1" dirty="0">
              <a:solidFill>
                <a:srgbClr val="22455E"/>
              </a:solidFill>
              <a:latin typeface="Avenir Next Condensed" panose="020B0506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111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25A5CE-0EB4-899C-6722-184971312E6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9353764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400" dirty="0"/>
              <a:t>Indicano una quantità numerica precisa o generica e possono esprimere </a:t>
            </a:r>
            <a:r>
              <a:rPr lang="it-IT" sz="2400" b="1" dirty="0"/>
              <a:t>un peso</a:t>
            </a:r>
            <a:r>
              <a:rPr lang="it-IT" sz="2400" dirty="0"/>
              <a:t>, </a:t>
            </a:r>
            <a:r>
              <a:rPr lang="it-IT" sz="2400" b="1" dirty="0"/>
              <a:t>una misura</a:t>
            </a:r>
            <a:r>
              <a:rPr lang="it-IT" sz="2400" dirty="0"/>
              <a:t>, </a:t>
            </a:r>
            <a:r>
              <a:rPr lang="it-IT" sz="2400" b="1" dirty="0"/>
              <a:t>una distanza</a:t>
            </a:r>
            <a:r>
              <a:rPr lang="it-IT" sz="2400" dirty="0"/>
              <a:t>, </a:t>
            </a:r>
            <a:r>
              <a:rPr lang="it-IT" sz="2400" b="1" dirty="0"/>
              <a:t>un prezzo</a:t>
            </a:r>
            <a:r>
              <a:rPr lang="it-IT" sz="24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it-IT" sz="2400" i="1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i="1" dirty="0">
                <a:solidFill>
                  <a:srgbClr val="FF0000"/>
                </a:solidFill>
              </a:rPr>
              <a:t>Es. </a:t>
            </a:r>
            <a:r>
              <a:rPr lang="it-IT" sz="2400" dirty="0"/>
              <a:t>Mio fratello pesa </a:t>
            </a:r>
            <a:r>
              <a:rPr lang="it-IT" sz="2400" dirty="0">
                <a:solidFill>
                  <a:srgbClr val="FF0000"/>
                </a:solidFill>
              </a:rPr>
              <a:t>30 chili</a:t>
            </a:r>
            <a:r>
              <a:rPr lang="it-IT" sz="24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/>
              <a:t>      Il terreno del nonno si estende </a:t>
            </a:r>
            <a:r>
              <a:rPr lang="it-IT" sz="2400" dirty="0">
                <a:solidFill>
                  <a:srgbClr val="FF0000"/>
                </a:solidFill>
              </a:rPr>
              <a:t>per 5 ettari</a:t>
            </a:r>
            <a:r>
              <a:rPr lang="it-IT" sz="24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/>
              <a:t>      La piscina si trova </a:t>
            </a:r>
            <a:r>
              <a:rPr lang="it-IT" sz="2400" dirty="0">
                <a:solidFill>
                  <a:srgbClr val="FF0000"/>
                </a:solidFill>
              </a:rPr>
              <a:t>a poca distanza </a:t>
            </a:r>
            <a:r>
              <a:rPr lang="it-IT" sz="2400" dirty="0"/>
              <a:t>dal bar.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400" dirty="0"/>
              <a:t>      Quel dipinto vale </a:t>
            </a:r>
            <a:r>
              <a:rPr lang="it-IT" sz="2400" dirty="0">
                <a:solidFill>
                  <a:srgbClr val="FF0000"/>
                </a:solidFill>
              </a:rPr>
              <a:t>un milione </a:t>
            </a:r>
            <a:r>
              <a:rPr lang="it-IT" sz="2400" dirty="0"/>
              <a:t>di dollari.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0F5C050-7A61-196D-F65A-4790A805E950}"/>
              </a:ext>
            </a:extLst>
          </p:cNvPr>
          <p:cNvSpPr txBox="1"/>
          <p:nvPr/>
        </p:nvSpPr>
        <p:spPr>
          <a:xfrm>
            <a:off x="838200" y="1095474"/>
            <a:ext cx="5860551" cy="523220"/>
          </a:xfrm>
          <a:prstGeom prst="rect">
            <a:avLst/>
          </a:prstGeom>
          <a:noFill/>
        </p:spPr>
        <p:txBody>
          <a:bodyPr wrap="square" rIns="360000" rtlCol="0">
            <a:spAutoFit/>
          </a:bodyPr>
          <a:lstStyle/>
          <a:p>
            <a:r>
              <a:rPr lang="it-IT" sz="2800" b="1" dirty="0">
                <a:solidFill>
                  <a:srgbClr val="22455E"/>
                </a:solidFill>
                <a:latin typeface="Avenir Next Condensed" panose="020B0506020202020204" pitchFamily="34" charset="0"/>
                <a:cs typeface="Calibri" panose="020F0502020204030204" pitchFamily="34" charset="0"/>
              </a:rPr>
              <a:t>I complementi di quantità</a:t>
            </a:r>
            <a:endParaRPr lang="it-IT" sz="1400" b="1" dirty="0">
              <a:solidFill>
                <a:srgbClr val="22455E"/>
              </a:solidFill>
              <a:latin typeface="Avenir Next Condensed" panose="020B0506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8019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443</Words>
  <Application>Microsoft Macintosh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Anton</vt:lpstr>
      <vt:lpstr>Arial</vt:lpstr>
      <vt:lpstr>Avenir Next Condensed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NOME</dc:title>
  <dc:creator>Stefania Faiello</dc:creator>
  <cp:lastModifiedBy>Martina Beccherle</cp:lastModifiedBy>
  <cp:revision>14</cp:revision>
  <dcterms:created xsi:type="dcterms:W3CDTF">2023-11-10T10:58:11Z</dcterms:created>
  <dcterms:modified xsi:type="dcterms:W3CDTF">2024-05-16T07:35:06Z</dcterms:modified>
</cp:coreProperties>
</file>