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07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>
            <a:extLst>
              <a:ext uri="{FF2B5EF4-FFF2-40B4-BE49-F238E27FC236}">
                <a16:creationId xmlns:a16="http://schemas.microsoft.com/office/drawing/2014/main" id="{95471907-5F42-8DB9-65A1-0B47BE3BF22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BCA5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igura a mano libera 7">
            <a:extLst>
              <a:ext uri="{FF2B5EF4-FFF2-40B4-BE49-F238E27FC236}">
                <a16:creationId xmlns:a16="http://schemas.microsoft.com/office/drawing/2014/main" id="{A176288C-4B55-4A61-F69D-DAC36CB4BF10}"/>
              </a:ext>
            </a:extLst>
          </p:cNvPr>
          <p:cNvSpPr/>
          <p:nvPr userDrawn="1"/>
        </p:nvSpPr>
        <p:spPr>
          <a:xfrm>
            <a:off x="124237" y="0"/>
            <a:ext cx="2479814" cy="2330726"/>
          </a:xfrm>
          <a:custGeom>
            <a:avLst/>
            <a:gdLst>
              <a:gd name="connsiteX0" fmla="*/ 650060 w 2479814"/>
              <a:gd name="connsiteY0" fmla="*/ 0 h 2330726"/>
              <a:gd name="connsiteX1" fmla="*/ 1829754 w 2479814"/>
              <a:gd name="connsiteY1" fmla="*/ 0 h 2330726"/>
              <a:gd name="connsiteX2" fmla="*/ 1830921 w 2479814"/>
              <a:gd name="connsiteY2" fmla="*/ 562 h 2330726"/>
              <a:gd name="connsiteX3" fmla="*/ 2479814 w 2479814"/>
              <a:gd name="connsiteY3" fmla="*/ 1090819 h 2330726"/>
              <a:gd name="connsiteX4" fmla="*/ 1239907 w 2479814"/>
              <a:gd name="connsiteY4" fmla="*/ 2330726 h 2330726"/>
              <a:gd name="connsiteX5" fmla="*/ 0 w 2479814"/>
              <a:gd name="connsiteY5" fmla="*/ 1090819 h 2330726"/>
              <a:gd name="connsiteX6" fmla="*/ 648894 w 2479814"/>
              <a:gd name="connsiteY6" fmla="*/ 562 h 2330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79814" h="2330726">
                <a:moveTo>
                  <a:pt x="650060" y="0"/>
                </a:moveTo>
                <a:lnTo>
                  <a:pt x="1829754" y="0"/>
                </a:lnTo>
                <a:lnTo>
                  <a:pt x="1830921" y="562"/>
                </a:lnTo>
                <a:cubicBezTo>
                  <a:pt x="2217431" y="210527"/>
                  <a:pt x="2479814" y="620031"/>
                  <a:pt x="2479814" y="1090819"/>
                </a:cubicBezTo>
                <a:cubicBezTo>
                  <a:pt x="2479814" y="1775601"/>
                  <a:pt x="1924689" y="2330726"/>
                  <a:pt x="1239907" y="2330726"/>
                </a:cubicBezTo>
                <a:cubicBezTo>
                  <a:pt x="555125" y="2330726"/>
                  <a:pt x="0" y="1775601"/>
                  <a:pt x="0" y="1090819"/>
                </a:cubicBezTo>
                <a:cubicBezTo>
                  <a:pt x="0" y="620031"/>
                  <a:pt x="262383" y="210527"/>
                  <a:pt x="648894" y="562"/>
                </a:cubicBezTo>
                <a:close/>
              </a:path>
            </a:pathLst>
          </a:custGeom>
          <a:solidFill>
            <a:srgbClr val="2776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t-IT"/>
          </a:p>
        </p:txBody>
      </p:sp>
      <p:sp>
        <p:nvSpPr>
          <p:cNvPr id="9" name="Figura a mano libera 8">
            <a:extLst>
              <a:ext uri="{FF2B5EF4-FFF2-40B4-BE49-F238E27FC236}">
                <a16:creationId xmlns:a16="http://schemas.microsoft.com/office/drawing/2014/main" id="{B59DD07A-540F-B010-E096-7344CF574B1F}"/>
              </a:ext>
            </a:extLst>
          </p:cNvPr>
          <p:cNvSpPr/>
          <p:nvPr userDrawn="1"/>
        </p:nvSpPr>
        <p:spPr>
          <a:xfrm>
            <a:off x="2690033" y="4621695"/>
            <a:ext cx="2479814" cy="2236305"/>
          </a:xfrm>
          <a:custGeom>
            <a:avLst/>
            <a:gdLst>
              <a:gd name="connsiteX0" fmla="*/ 1239907 w 2479814"/>
              <a:gd name="connsiteY0" fmla="*/ 0 h 2236305"/>
              <a:gd name="connsiteX1" fmla="*/ 2479814 w 2479814"/>
              <a:gd name="connsiteY1" fmla="*/ 1239907 h 2236305"/>
              <a:gd name="connsiteX2" fmla="*/ 2028603 w 2479814"/>
              <a:gd name="connsiteY2" fmla="*/ 2196680 h 2236305"/>
              <a:gd name="connsiteX3" fmla="*/ 1975613 w 2479814"/>
              <a:gd name="connsiteY3" fmla="*/ 2236305 h 2236305"/>
              <a:gd name="connsiteX4" fmla="*/ 504201 w 2479814"/>
              <a:gd name="connsiteY4" fmla="*/ 2236305 h 2236305"/>
              <a:gd name="connsiteX5" fmla="*/ 451211 w 2479814"/>
              <a:gd name="connsiteY5" fmla="*/ 2196680 h 2236305"/>
              <a:gd name="connsiteX6" fmla="*/ 0 w 2479814"/>
              <a:gd name="connsiteY6" fmla="*/ 1239907 h 2236305"/>
              <a:gd name="connsiteX7" fmla="*/ 1239907 w 2479814"/>
              <a:gd name="connsiteY7" fmla="*/ 0 h 2236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9814" h="2236305">
                <a:moveTo>
                  <a:pt x="1239907" y="0"/>
                </a:moveTo>
                <a:cubicBezTo>
                  <a:pt x="1924689" y="0"/>
                  <a:pt x="2479814" y="555125"/>
                  <a:pt x="2479814" y="1239907"/>
                </a:cubicBezTo>
                <a:cubicBezTo>
                  <a:pt x="2479814" y="1625097"/>
                  <a:pt x="2304169" y="1969263"/>
                  <a:pt x="2028603" y="2196680"/>
                </a:cubicBezTo>
                <a:lnTo>
                  <a:pt x="1975613" y="2236305"/>
                </a:lnTo>
                <a:lnTo>
                  <a:pt x="504201" y="2236305"/>
                </a:lnTo>
                <a:lnTo>
                  <a:pt x="451211" y="2196680"/>
                </a:lnTo>
                <a:cubicBezTo>
                  <a:pt x="175645" y="1969263"/>
                  <a:pt x="0" y="1625097"/>
                  <a:pt x="0" y="1239907"/>
                </a:cubicBezTo>
                <a:cubicBezTo>
                  <a:pt x="0" y="555125"/>
                  <a:pt x="555125" y="0"/>
                  <a:pt x="1239907" y="0"/>
                </a:cubicBezTo>
                <a:close/>
              </a:path>
            </a:pathLst>
          </a:custGeom>
          <a:solidFill>
            <a:srgbClr val="85BD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t-IT"/>
          </a:p>
        </p:txBody>
      </p:sp>
      <p:sp>
        <p:nvSpPr>
          <p:cNvPr id="10" name="Figura a mano libera 9">
            <a:extLst>
              <a:ext uri="{FF2B5EF4-FFF2-40B4-BE49-F238E27FC236}">
                <a16:creationId xmlns:a16="http://schemas.microsoft.com/office/drawing/2014/main" id="{9821A9BD-A6DC-4ABA-4DDD-2CF29B2FD328}"/>
              </a:ext>
            </a:extLst>
          </p:cNvPr>
          <p:cNvSpPr/>
          <p:nvPr userDrawn="1"/>
        </p:nvSpPr>
        <p:spPr>
          <a:xfrm>
            <a:off x="124238" y="2514600"/>
            <a:ext cx="2479812" cy="4343400"/>
          </a:xfrm>
          <a:custGeom>
            <a:avLst/>
            <a:gdLst>
              <a:gd name="connsiteX0" fmla="*/ 1239906 w 2479812"/>
              <a:gd name="connsiteY0" fmla="*/ 0 h 4343400"/>
              <a:gd name="connsiteX1" fmla="*/ 2479812 w 2479812"/>
              <a:gd name="connsiteY1" fmla="*/ 1239906 h 4343400"/>
              <a:gd name="connsiteX2" fmla="*/ 2479812 w 2479812"/>
              <a:gd name="connsiteY2" fmla="*/ 3361912 h 4343400"/>
              <a:gd name="connsiteX3" fmla="*/ 2028601 w 2479812"/>
              <a:gd name="connsiteY3" fmla="*/ 4318684 h 4343400"/>
              <a:gd name="connsiteX4" fmla="*/ 1995549 w 2479812"/>
              <a:gd name="connsiteY4" fmla="*/ 4343400 h 4343400"/>
              <a:gd name="connsiteX5" fmla="*/ 484263 w 2479812"/>
              <a:gd name="connsiteY5" fmla="*/ 4343400 h 4343400"/>
              <a:gd name="connsiteX6" fmla="*/ 451211 w 2479812"/>
              <a:gd name="connsiteY6" fmla="*/ 4318684 h 4343400"/>
              <a:gd name="connsiteX7" fmla="*/ 0 w 2479812"/>
              <a:gd name="connsiteY7" fmla="*/ 3361912 h 4343400"/>
              <a:gd name="connsiteX8" fmla="*/ 0 w 2479812"/>
              <a:gd name="connsiteY8" fmla="*/ 1239906 h 4343400"/>
              <a:gd name="connsiteX9" fmla="*/ 1239906 w 2479812"/>
              <a:gd name="connsiteY9" fmla="*/ 0 h 434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79812" h="4343400">
                <a:moveTo>
                  <a:pt x="1239906" y="0"/>
                </a:moveTo>
                <a:cubicBezTo>
                  <a:pt x="1924687" y="0"/>
                  <a:pt x="2479812" y="555125"/>
                  <a:pt x="2479812" y="1239906"/>
                </a:cubicBezTo>
                <a:lnTo>
                  <a:pt x="2479812" y="3361912"/>
                </a:lnTo>
                <a:cubicBezTo>
                  <a:pt x="2479812" y="3747102"/>
                  <a:pt x="2304167" y="4091267"/>
                  <a:pt x="2028601" y="4318684"/>
                </a:cubicBezTo>
                <a:lnTo>
                  <a:pt x="1995549" y="4343400"/>
                </a:lnTo>
                <a:lnTo>
                  <a:pt x="484263" y="4343400"/>
                </a:lnTo>
                <a:lnTo>
                  <a:pt x="451211" y="4318684"/>
                </a:lnTo>
                <a:cubicBezTo>
                  <a:pt x="175645" y="4091267"/>
                  <a:pt x="0" y="3747102"/>
                  <a:pt x="0" y="3361912"/>
                </a:cubicBezTo>
                <a:lnTo>
                  <a:pt x="0" y="1239906"/>
                </a:lnTo>
                <a:cubicBezTo>
                  <a:pt x="0" y="555125"/>
                  <a:pt x="555125" y="0"/>
                  <a:pt x="1239906" y="0"/>
                </a:cubicBezTo>
                <a:close/>
              </a:path>
            </a:pathLst>
          </a:custGeom>
          <a:solidFill>
            <a:srgbClr val="E365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t-IT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F8F2FA8-5243-234B-45B6-C3196667968E}"/>
              </a:ext>
            </a:extLst>
          </p:cNvPr>
          <p:cNvSpPr txBox="1"/>
          <p:nvPr userDrawn="1"/>
        </p:nvSpPr>
        <p:spPr>
          <a:xfrm>
            <a:off x="6692202" y="1536174"/>
            <a:ext cx="496161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0" b="1" dirty="0">
                <a:solidFill>
                  <a:srgbClr val="22455E"/>
                </a:solidFill>
                <a:latin typeface="Anton" pitchFamily="2" charset="77"/>
              </a:rPr>
              <a:t>U3.</a:t>
            </a:r>
            <a:r>
              <a:rPr lang="it-IT" sz="6000" b="1" dirty="0">
                <a:solidFill>
                  <a:srgbClr val="27767C"/>
                </a:solidFill>
                <a:latin typeface="Anton" pitchFamily="2" charset="77"/>
              </a:rPr>
              <a:t> </a:t>
            </a:r>
          </a:p>
          <a:p>
            <a:r>
              <a:rPr lang="it-IT" sz="6000" b="1" dirty="0">
                <a:solidFill>
                  <a:srgbClr val="27767C"/>
                </a:solidFill>
                <a:latin typeface="Anton" pitchFamily="2" charset="77"/>
              </a:rPr>
              <a:t>I complementi </a:t>
            </a:r>
          </a:p>
          <a:p>
            <a:r>
              <a:rPr lang="it-IT" sz="6000" b="1" dirty="0">
                <a:solidFill>
                  <a:srgbClr val="27767C"/>
                </a:solidFill>
                <a:latin typeface="Anton" pitchFamily="2" charset="77"/>
              </a:rPr>
              <a:t>indiretti – </a:t>
            </a:r>
          </a:p>
          <a:p>
            <a:r>
              <a:rPr lang="it-IT" sz="6000" b="1" dirty="0">
                <a:solidFill>
                  <a:srgbClr val="27767C"/>
                </a:solidFill>
                <a:latin typeface="Anton" pitchFamily="2" charset="77"/>
              </a:rPr>
              <a:t>Primo gruppo</a:t>
            </a:r>
          </a:p>
        </p:txBody>
      </p:sp>
      <p:sp>
        <p:nvSpPr>
          <p:cNvPr id="12" name="Figura a mano libera 11">
            <a:extLst>
              <a:ext uri="{FF2B5EF4-FFF2-40B4-BE49-F238E27FC236}">
                <a16:creationId xmlns:a16="http://schemas.microsoft.com/office/drawing/2014/main" id="{E67FDF8A-D262-E978-056F-1D57622ABBBF}"/>
              </a:ext>
            </a:extLst>
          </p:cNvPr>
          <p:cNvSpPr/>
          <p:nvPr userDrawn="1"/>
        </p:nvSpPr>
        <p:spPr>
          <a:xfrm>
            <a:off x="2690034" y="1"/>
            <a:ext cx="2479812" cy="4452731"/>
          </a:xfrm>
          <a:custGeom>
            <a:avLst/>
            <a:gdLst>
              <a:gd name="connsiteX0" fmla="*/ 650062 w 2479812"/>
              <a:gd name="connsiteY0" fmla="*/ 0 h 4452731"/>
              <a:gd name="connsiteX1" fmla="*/ 1829750 w 2479812"/>
              <a:gd name="connsiteY1" fmla="*/ 0 h 4452731"/>
              <a:gd name="connsiteX2" fmla="*/ 1830919 w 2479812"/>
              <a:gd name="connsiteY2" fmla="*/ 563 h 4452731"/>
              <a:gd name="connsiteX3" fmla="*/ 2479812 w 2479812"/>
              <a:gd name="connsiteY3" fmla="*/ 1090819 h 4452731"/>
              <a:gd name="connsiteX4" fmla="*/ 2479812 w 2479812"/>
              <a:gd name="connsiteY4" fmla="*/ 3212825 h 4452731"/>
              <a:gd name="connsiteX5" fmla="*/ 1239906 w 2479812"/>
              <a:gd name="connsiteY5" fmla="*/ 4452731 h 4452731"/>
              <a:gd name="connsiteX6" fmla="*/ 0 w 2479812"/>
              <a:gd name="connsiteY6" fmla="*/ 3212825 h 4452731"/>
              <a:gd name="connsiteX7" fmla="*/ 0 w 2479812"/>
              <a:gd name="connsiteY7" fmla="*/ 1090819 h 4452731"/>
              <a:gd name="connsiteX8" fmla="*/ 648893 w 2479812"/>
              <a:gd name="connsiteY8" fmla="*/ 563 h 4452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79812" h="4452731">
                <a:moveTo>
                  <a:pt x="650062" y="0"/>
                </a:moveTo>
                <a:lnTo>
                  <a:pt x="1829750" y="0"/>
                </a:lnTo>
                <a:lnTo>
                  <a:pt x="1830919" y="563"/>
                </a:lnTo>
                <a:cubicBezTo>
                  <a:pt x="2217429" y="210528"/>
                  <a:pt x="2479812" y="620032"/>
                  <a:pt x="2479812" y="1090819"/>
                </a:cubicBezTo>
                <a:lnTo>
                  <a:pt x="2479812" y="3212825"/>
                </a:lnTo>
                <a:cubicBezTo>
                  <a:pt x="2479812" y="3897606"/>
                  <a:pt x="1924687" y="4452731"/>
                  <a:pt x="1239906" y="4452731"/>
                </a:cubicBezTo>
                <a:cubicBezTo>
                  <a:pt x="555125" y="4452731"/>
                  <a:pt x="0" y="3897606"/>
                  <a:pt x="0" y="3212825"/>
                </a:cubicBezTo>
                <a:lnTo>
                  <a:pt x="0" y="1090819"/>
                </a:lnTo>
                <a:cubicBezTo>
                  <a:pt x="0" y="620032"/>
                  <a:pt x="262383" y="210528"/>
                  <a:pt x="648893" y="563"/>
                </a:cubicBezTo>
                <a:close/>
              </a:path>
            </a:pathLst>
          </a:custGeom>
          <a:solidFill>
            <a:srgbClr val="2245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t-IT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EA8EF236-C2C1-2052-7061-9103ED4275AA}"/>
              </a:ext>
            </a:extLst>
          </p:cNvPr>
          <p:cNvSpPr txBox="1"/>
          <p:nvPr userDrawn="1"/>
        </p:nvSpPr>
        <p:spPr>
          <a:xfrm>
            <a:off x="9059769" y="6540808"/>
            <a:ext cx="307194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© 2024 S. Lattes &amp; C. Editori </a:t>
            </a:r>
            <a:r>
              <a:rPr lang="it-IT" sz="1200" dirty="0" err="1">
                <a:solidFill>
                  <a:schemeClr val="bg1">
                    <a:lumMod val="50000"/>
                    <a:alpha val="30000"/>
                  </a:schemeClr>
                </a:solidFill>
              </a:rPr>
              <a:t>SpA</a:t>
            </a: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 Torino</a:t>
            </a:r>
          </a:p>
        </p:txBody>
      </p:sp>
    </p:spTree>
    <p:extLst>
      <p:ext uri="{BB962C8B-B14F-4D97-AF65-F5344CB8AC3E}">
        <p14:creationId xmlns:p14="http://schemas.microsoft.com/office/powerpoint/2010/main" val="3074352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757CD8-6E2C-E8CD-099C-ECE080834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D7FEA1D-973E-2663-5C8C-97843F7459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EC810A9-0D66-2660-9FED-A9C5925C7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003B-05B8-4ED7-963C-BAAB1923A197}" type="datetimeFigureOut">
              <a:rPr lang="it-IT" smtClean="0"/>
              <a:t>16/05/24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154D3C6-EB29-B66E-BB55-C983B6BFE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9991D1D-3AA6-7D57-ADF9-47DFC8EFD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07F4-0A1F-43D7-BA0E-FDA529150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4043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FAD6484-95E2-70CC-BC8E-8659E60AF8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1D46AE4-4D9A-3992-0F99-8097D55C81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0BB26C-1159-4FEE-D1B5-287142DA2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003B-05B8-4ED7-963C-BAAB1923A197}" type="datetimeFigureOut">
              <a:rPr lang="it-IT" smtClean="0"/>
              <a:t>16/05/24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7691BF-88C4-22D3-AB94-DAFA48819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1C23DE9-CF8C-A78E-1E44-8D7EDADA1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07F4-0A1F-43D7-BA0E-FDA529150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1982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>
            <a:extLst>
              <a:ext uri="{FF2B5EF4-FFF2-40B4-BE49-F238E27FC236}">
                <a16:creationId xmlns:a16="http://schemas.microsoft.com/office/drawing/2014/main" id="{95871978-EB3E-D975-669B-75D2C7719DDE}"/>
              </a:ext>
            </a:extLst>
          </p:cNvPr>
          <p:cNvSpPr/>
          <p:nvPr userDrawn="1"/>
        </p:nvSpPr>
        <p:spPr>
          <a:xfrm>
            <a:off x="2272" y="0"/>
            <a:ext cx="12281167" cy="6858000"/>
          </a:xfrm>
          <a:prstGeom prst="rect">
            <a:avLst/>
          </a:prstGeom>
          <a:solidFill>
            <a:srgbClr val="FCEFD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53D78FD-3D27-A1E9-023F-26B1BEB3F584}"/>
              </a:ext>
            </a:extLst>
          </p:cNvPr>
          <p:cNvSpPr txBox="1"/>
          <p:nvPr userDrawn="1"/>
        </p:nvSpPr>
        <p:spPr>
          <a:xfrm>
            <a:off x="5677579" y="6493827"/>
            <a:ext cx="83684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fld id="{AACB66BD-FA81-48B7-856A-C7F31C02201D}" type="slidenum">
              <a:rPr lang="it-IT" sz="1400" b="0" smtClean="0">
                <a:solidFill>
                  <a:schemeClr val="tx1"/>
                </a:solidFill>
                <a:effectLst/>
              </a:rPr>
              <a:pPr algn="ctr"/>
              <a:t>‹N›</a:t>
            </a:fld>
            <a:endParaRPr lang="it-IT" sz="14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B073DED7-0115-9F89-C938-93369020E95C}"/>
              </a:ext>
            </a:extLst>
          </p:cNvPr>
          <p:cNvSpPr txBox="1"/>
          <p:nvPr userDrawn="1"/>
        </p:nvSpPr>
        <p:spPr>
          <a:xfrm>
            <a:off x="9059769" y="6540808"/>
            <a:ext cx="307194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© 2024 S. Lattes &amp; C. Editori </a:t>
            </a:r>
            <a:r>
              <a:rPr lang="it-IT" sz="1200" dirty="0" err="1">
                <a:solidFill>
                  <a:schemeClr val="bg1">
                    <a:lumMod val="50000"/>
                    <a:alpha val="30000"/>
                  </a:schemeClr>
                </a:solidFill>
              </a:rPr>
              <a:t>SpA</a:t>
            </a: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 Torino</a:t>
            </a:r>
          </a:p>
        </p:txBody>
      </p:sp>
      <p:sp>
        <p:nvSpPr>
          <p:cNvPr id="10" name="Figura a mano libera 9">
            <a:extLst>
              <a:ext uri="{FF2B5EF4-FFF2-40B4-BE49-F238E27FC236}">
                <a16:creationId xmlns:a16="http://schemas.microsoft.com/office/drawing/2014/main" id="{66213A24-632C-6ADD-5569-82C8E0AF1BC4}"/>
              </a:ext>
            </a:extLst>
          </p:cNvPr>
          <p:cNvSpPr/>
          <p:nvPr userDrawn="1"/>
        </p:nvSpPr>
        <p:spPr>
          <a:xfrm>
            <a:off x="124236" y="4621694"/>
            <a:ext cx="2479814" cy="2236305"/>
          </a:xfrm>
          <a:custGeom>
            <a:avLst/>
            <a:gdLst>
              <a:gd name="connsiteX0" fmla="*/ 1239907 w 2479814"/>
              <a:gd name="connsiteY0" fmla="*/ 0 h 2236305"/>
              <a:gd name="connsiteX1" fmla="*/ 2479814 w 2479814"/>
              <a:gd name="connsiteY1" fmla="*/ 1239907 h 2236305"/>
              <a:gd name="connsiteX2" fmla="*/ 2028603 w 2479814"/>
              <a:gd name="connsiteY2" fmla="*/ 2196680 h 2236305"/>
              <a:gd name="connsiteX3" fmla="*/ 1975613 w 2479814"/>
              <a:gd name="connsiteY3" fmla="*/ 2236305 h 2236305"/>
              <a:gd name="connsiteX4" fmla="*/ 504201 w 2479814"/>
              <a:gd name="connsiteY4" fmla="*/ 2236305 h 2236305"/>
              <a:gd name="connsiteX5" fmla="*/ 451211 w 2479814"/>
              <a:gd name="connsiteY5" fmla="*/ 2196680 h 2236305"/>
              <a:gd name="connsiteX6" fmla="*/ 0 w 2479814"/>
              <a:gd name="connsiteY6" fmla="*/ 1239907 h 2236305"/>
              <a:gd name="connsiteX7" fmla="*/ 1239907 w 2479814"/>
              <a:gd name="connsiteY7" fmla="*/ 0 h 2236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9814" h="2236305">
                <a:moveTo>
                  <a:pt x="1239907" y="0"/>
                </a:moveTo>
                <a:cubicBezTo>
                  <a:pt x="1924689" y="0"/>
                  <a:pt x="2479814" y="555125"/>
                  <a:pt x="2479814" y="1239907"/>
                </a:cubicBezTo>
                <a:cubicBezTo>
                  <a:pt x="2479814" y="1625097"/>
                  <a:pt x="2304169" y="1969263"/>
                  <a:pt x="2028603" y="2196680"/>
                </a:cubicBezTo>
                <a:lnTo>
                  <a:pt x="1975613" y="2236305"/>
                </a:lnTo>
                <a:lnTo>
                  <a:pt x="504201" y="2236305"/>
                </a:lnTo>
                <a:lnTo>
                  <a:pt x="451211" y="2196680"/>
                </a:lnTo>
                <a:cubicBezTo>
                  <a:pt x="175645" y="1969263"/>
                  <a:pt x="0" y="1625097"/>
                  <a:pt x="0" y="1239907"/>
                </a:cubicBezTo>
                <a:cubicBezTo>
                  <a:pt x="0" y="555125"/>
                  <a:pt x="555125" y="0"/>
                  <a:pt x="1239907" y="0"/>
                </a:cubicBezTo>
                <a:close/>
              </a:path>
            </a:pathLst>
          </a:custGeom>
          <a:solidFill>
            <a:srgbClr val="FACA5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t-IT"/>
          </a:p>
        </p:txBody>
      </p:sp>
      <p:sp>
        <p:nvSpPr>
          <p:cNvPr id="11" name="Figura a mano libera 10">
            <a:extLst>
              <a:ext uri="{FF2B5EF4-FFF2-40B4-BE49-F238E27FC236}">
                <a16:creationId xmlns:a16="http://schemas.microsoft.com/office/drawing/2014/main" id="{93759998-5B36-BB61-43E2-6B2EA484E46A}"/>
              </a:ext>
            </a:extLst>
          </p:cNvPr>
          <p:cNvSpPr/>
          <p:nvPr userDrawn="1"/>
        </p:nvSpPr>
        <p:spPr>
          <a:xfrm>
            <a:off x="124237" y="0"/>
            <a:ext cx="2479812" cy="4452731"/>
          </a:xfrm>
          <a:custGeom>
            <a:avLst/>
            <a:gdLst>
              <a:gd name="connsiteX0" fmla="*/ 650062 w 2479812"/>
              <a:gd name="connsiteY0" fmla="*/ 0 h 4452731"/>
              <a:gd name="connsiteX1" fmla="*/ 1829750 w 2479812"/>
              <a:gd name="connsiteY1" fmla="*/ 0 h 4452731"/>
              <a:gd name="connsiteX2" fmla="*/ 1830919 w 2479812"/>
              <a:gd name="connsiteY2" fmla="*/ 563 h 4452731"/>
              <a:gd name="connsiteX3" fmla="*/ 2479812 w 2479812"/>
              <a:gd name="connsiteY3" fmla="*/ 1090819 h 4452731"/>
              <a:gd name="connsiteX4" fmla="*/ 2479812 w 2479812"/>
              <a:gd name="connsiteY4" fmla="*/ 3212825 h 4452731"/>
              <a:gd name="connsiteX5" fmla="*/ 1239906 w 2479812"/>
              <a:gd name="connsiteY5" fmla="*/ 4452731 h 4452731"/>
              <a:gd name="connsiteX6" fmla="*/ 0 w 2479812"/>
              <a:gd name="connsiteY6" fmla="*/ 3212825 h 4452731"/>
              <a:gd name="connsiteX7" fmla="*/ 0 w 2479812"/>
              <a:gd name="connsiteY7" fmla="*/ 1090819 h 4452731"/>
              <a:gd name="connsiteX8" fmla="*/ 648893 w 2479812"/>
              <a:gd name="connsiteY8" fmla="*/ 563 h 4452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79812" h="4452731">
                <a:moveTo>
                  <a:pt x="650062" y="0"/>
                </a:moveTo>
                <a:lnTo>
                  <a:pt x="1829750" y="0"/>
                </a:lnTo>
                <a:lnTo>
                  <a:pt x="1830919" y="563"/>
                </a:lnTo>
                <a:cubicBezTo>
                  <a:pt x="2217429" y="210528"/>
                  <a:pt x="2479812" y="620032"/>
                  <a:pt x="2479812" y="1090819"/>
                </a:cubicBezTo>
                <a:lnTo>
                  <a:pt x="2479812" y="3212825"/>
                </a:lnTo>
                <a:cubicBezTo>
                  <a:pt x="2479812" y="3897606"/>
                  <a:pt x="1924687" y="4452731"/>
                  <a:pt x="1239906" y="4452731"/>
                </a:cubicBezTo>
                <a:cubicBezTo>
                  <a:pt x="555125" y="4452731"/>
                  <a:pt x="0" y="3897606"/>
                  <a:pt x="0" y="3212825"/>
                </a:cubicBezTo>
                <a:lnTo>
                  <a:pt x="0" y="1090819"/>
                </a:lnTo>
                <a:cubicBezTo>
                  <a:pt x="0" y="620032"/>
                  <a:pt x="262383" y="210528"/>
                  <a:pt x="648893" y="563"/>
                </a:cubicBezTo>
                <a:close/>
              </a:path>
            </a:pathLst>
          </a:custGeom>
          <a:solidFill>
            <a:srgbClr val="FACA5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t-IT" dirty="0"/>
          </a:p>
        </p:txBody>
      </p:sp>
      <p:sp>
        <p:nvSpPr>
          <p:cNvPr id="12" name="Figura a mano libera 11">
            <a:extLst>
              <a:ext uri="{FF2B5EF4-FFF2-40B4-BE49-F238E27FC236}">
                <a16:creationId xmlns:a16="http://schemas.microsoft.com/office/drawing/2014/main" id="{ABB4BAFF-263E-1AF1-1174-12E0445FB082}"/>
              </a:ext>
            </a:extLst>
          </p:cNvPr>
          <p:cNvSpPr/>
          <p:nvPr userDrawn="1"/>
        </p:nvSpPr>
        <p:spPr>
          <a:xfrm>
            <a:off x="2689679" y="0"/>
            <a:ext cx="2479814" cy="2330726"/>
          </a:xfrm>
          <a:custGeom>
            <a:avLst/>
            <a:gdLst>
              <a:gd name="connsiteX0" fmla="*/ 650060 w 2479814"/>
              <a:gd name="connsiteY0" fmla="*/ 0 h 2330726"/>
              <a:gd name="connsiteX1" fmla="*/ 1829754 w 2479814"/>
              <a:gd name="connsiteY1" fmla="*/ 0 h 2330726"/>
              <a:gd name="connsiteX2" fmla="*/ 1830921 w 2479814"/>
              <a:gd name="connsiteY2" fmla="*/ 562 h 2330726"/>
              <a:gd name="connsiteX3" fmla="*/ 2479814 w 2479814"/>
              <a:gd name="connsiteY3" fmla="*/ 1090819 h 2330726"/>
              <a:gd name="connsiteX4" fmla="*/ 1239907 w 2479814"/>
              <a:gd name="connsiteY4" fmla="*/ 2330726 h 2330726"/>
              <a:gd name="connsiteX5" fmla="*/ 0 w 2479814"/>
              <a:gd name="connsiteY5" fmla="*/ 1090819 h 2330726"/>
              <a:gd name="connsiteX6" fmla="*/ 648894 w 2479814"/>
              <a:gd name="connsiteY6" fmla="*/ 562 h 2330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79814" h="2330726">
                <a:moveTo>
                  <a:pt x="650060" y="0"/>
                </a:moveTo>
                <a:lnTo>
                  <a:pt x="1829754" y="0"/>
                </a:lnTo>
                <a:lnTo>
                  <a:pt x="1830921" y="562"/>
                </a:lnTo>
                <a:cubicBezTo>
                  <a:pt x="2217431" y="210527"/>
                  <a:pt x="2479814" y="620031"/>
                  <a:pt x="2479814" y="1090819"/>
                </a:cubicBezTo>
                <a:cubicBezTo>
                  <a:pt x="2479814" y="1775601"/>
                  <a:pt x="1924689" y="2330726"/>
                  <a:pt x="1239907" y="2330726"/>
                </a:cubicBezTo>
                <a:cubicBezTo>
                  <a:pt x="555125" y="2330726"/>
                  <a:pt x="0" y="1775601"/>
                  <a:pt x="0" y="1090819"/>
                </a:cubicBezTo>
                <a:cubicBezTo>
                  <a:pt x="0" y="620031"/>
                  <a:pt x="262383" y="210527"/>
                  <a:pt x="648894" y="562"/>
                </a:cubicBezTo>
                <a:close/>
              </a:path>
            </a:pathLst>
          </a:custGeom>
          <a:solidFill>
            <a:srgbClr val="FACA5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t-IT"/>
          </a:p>
        </p:txBody>
      </p:sp>
      <p:sp>
        <p:nvSpPr>
          <p:cNvPr id="13" name="Figura a mano libera 12">
            <a:extLst>
              <a:ext uri="{FF2B5EF4-FFF2-40B4-BE49-F238E27FC236}">
                <a16:creationId xmlns:a16="http://schemas.microsoft.com/office/drawing/2014/main" id="{E5E7FC0C-5797-68A2-D82A-767B9E3250A6}"/>
              </a:ext>
            </a:extLst>
          </p:cNvPr>
          <p:cNvSpPr/>
          <p:nvPr userDrawn="1"/>
        </p:nvSpPr>
        <p:spPr>
          <a:xfrm>
            <a:off x="2689680" y="2514600"/>
            <a:ext cx="2479812" cy="4343400"/>
          </a:xfrm>
          <a:custGeom>
            <a:avLst/>
            <a:gdLst>
              <a:gd name="connsiteX0" fmla="*/ 1239906 w 2479812"/>
              <a:gd name="connsiteY0" fmla="*/ 0 h 4343400"/>
              <a:gd name="connsiteX1" fmla="*/ 2479812 w 2479812"/>
              <a:gd name="connsiteY1" fmla="*/ 1239906 h 4343400"/>
              <a:gd name="connsiteX2" fmla="*/ 2479812 w 2479812"/>
              <a:gd name="connsiteY2" fmla="*/ 3361912 h 4343400"/>
              <a:gd name="connsiteX3" fmla="*/ 2028601 w 2479812"/>
              <a:gd name="connsiteY3" fmla="*/ 4318684 h 4343400"/>
              <a:gd name="connsiteX4" fmla="*/ 1995549 w 2479812"/>
              <a:gd name="connsiteY4" fmla="*/ 4343400 h 4343400"/>
              <a:gd name="connsiteX5" fmla="*/ 484263 w 2479812"/>
              <a:gd name="connsiteY5" fmla="*/ 4343400 h 4343400"/>
              <a:gd name="connsiteX6" fmla="*/ 451211 w 2479812"/>
              <a:gd name="connsiteY6" fmla="*/ 4318684 h 4343400"/>
              <a:gd name="connsiteX7" fmla="*/ 0 w 2479812"/>
              <a:gd name="connsiteY7" fmla="*/ 3361912 h 4343400"/>
              <a:gd name="connsiteX8" fmla="*/ 0 w 2479812"/>
              <a:gd name="connsiteY8" fmla="*/ 1239906 h 4343400"/>
              <a:gd name="connsiteX9" fmla="*/ 1239906 w 2479812"/>
              <a:gd name="connsiteY9" fmla="*/ 0 h 434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79812" h="4343400">
                <a:moveTo>
                  <a:pt x="1239906" y="0"/>
                </a:moveTo>
                <a:cubicBezTo>
                  <a:pt x="1924687" y="0"/>
                  <a:pt x="2479812" y="555125"/>
                  <a:pt x="2479812" y="1239906"/>
                </a:cubicBezTo>
                <a:lnTo>
                  <a:pt x="2479812" y="3361912"/>
                </a:lnTo>
                <a:cubicBezTo>
                  <a:pt x="2479812" y="3747102"/>
                  <a:pt x="2304167" y="4091267"/>
                  <a:pt x="2028601" y="4318684"/>
                </a:cubicBezTo>
                <a:lnTo>
                  <a:pt x="1995549" y="4343400"/>
                </a:lnTo>
                <a:lnTo>
                  <a:pt x="484263" y="4343400"/>
                </a:lnTo>
                <a:lnTo>
                  <a:pt x="451211" y="4318684"/>
                </a:lnTo>
                <a:cubicBezTo>
                  <a:pt x="175645" y="4091267"/>
                  <a:pt x="0" y="3747102"/>
                  <a:pt x="0" y="3361912"/>
                </a:cubicBezTo>
                <a:lnTo>
                  <a:pt x="0" y="1239906"/>
                </a:lnTo>
                <a:cubicBezTo>
                  <a:pt x="0" y="555125"/>
                  <a:pt x="555125" y="0"/>
                  <a:pt x="1239906" y="0"/>
                </a:cubicBezTo>
                <a:close/>
              </a:path>
            </a:pathLst>
          </a:custGeom>
          <a:solidFill>
            <a:srgbClr val="FACA5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t-IT" dirty="0"/>
          </a:p>
        </p:txBody>
      </p:sp>
      <p:pic>
        <p:nvPicPr>
          <p:cNvPr id="14" name="Immagine 13" descr="Immagine che contiene Carattere, Elementi grafici, logo, grafica&#10;&#10;Descrizione generata automaticamente">
            <a:extLst>
              <a:ext uri="{FF2B5EF4-FFF2-40B4-BE49-F238E27FC236}">
                <a16:creationId xmlns:a16="http://schemas.microsoft.com/office/drawing/2014/main" id="{DB618900-BA1D-6487-F576-F775ACE343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3903" y="6300539"/>
            <a:ext cx="393983" cy="420249"/>
          </a:xfrm>
          <a:prstGeom prst="rect">
            <a:avLst/>
          </a:prstGeom>
        </p:spPr>
      </p:pic>
      <p:grpSp>
        <p:nvGrpSpPr>
          <p:cNvPr id="15" name="Gruppo 14">
            <a:extLst>
              <a:ext uri="{FF2B5EF4-FFF2-40B4-BE49-F238E27FC236}">
                <a16:creationId xmlns:a16="http://schemas.microsoft.com/office/drawing/2014/main" id="{75994610-61D6-C1F5-7FA1-F306678EBA8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724303" y="180116"/>
            <a:ext cx="306213" cy="1740275"/>
            <a:chOff x="5828044" y="1074412"/>
            <a:chExt cx="535912" cy="3045666"/>
          </a:xfrm>
        </p:grpSpPr>
        <p:sp>
          <p:nvSpPr>
            <p:cNvPr id="16" name="Ovale 15">
              <a:extLst>
                <a:ext uri="{FF2B5EF4-FFF2-40B4-BE49-F238E27FC236}">
                  <a16:creationId xmlns:a16="http://schemas.microsoft.com/office/drawing/2014/main" id="{CF7E1A67-68C6-46E8-33F5-E123E06BAE32}"/>
                </a:ext>
              </a:extLst>
            </p:cNvPr>
            <p:cNvSpPr/>
            <p:nvPr userDrawn="1"/>
          </p:nvSpPr>
          <p:spPr>
            <a:xfrm>
              <a:off x="5828044" y="2633630"/>
              <a:ext cx="535912" cy="535912"/>
            </a:xfrm>
            <a:prstGeom prst="ellipse">
              <a:avLst/>
            </a:prstGeom>
            <a:solidFill>
              <a:srgbClr val="85BD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7" name="Rettangolo con angoli arrotondati 16">
              <a:extLst>
                <a:ext uri="{FF2B5EF4-FFF2-40B4-BE49-F238E27FC236}">
                  <a16:creationId xmlns:a16="http://schemas.microsoft.com/office/drawing/2014/main" id="{66B5DA49-F71E-DA13-0979-052A1DE34EE1}"/>
                </a:ext>
              </a:extLst>
            </p:cNvPr>
            <p:cNvSpPr/>
            <p:nvPr userDrawn="1"/>
          </p:nvSpPr>
          <p:spPr>
            <a:xfrm>
              <a:off x="5864888" y="3293601"/>
              <a:ext cx="462225" cy="826477"/>
            </a:xfrm>
            <a:prstGeom prst="roundRect">
              <a:avLst>
                <a:gd name="adj" fmla="val 50000"/>
              </a:avLst>
            </a:prstGeom>
            <a:solidFill>
              <a:srgbClr val="2245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8" name="Rettangolo con angoli arrotondati 17">
              <a:extLst>
                <a:ext uri="{FF2B5EF4-FFF2-40B4-BE49-F238E27FC236}">
                  <a16:creationId xmlns:a16="http://schemas.microsoft.com/office/drawing/2014/main" id="{B5C6F32A-8BBB-35EF-5FF4-FEA2B9EA59AD}"/>
                </a:ext>
              </a:extLst>
            </p:cNvPr>
            <p:cNvSpPr/>
            <p:nvPr userDrawn="1"/>
          </p:nvSpPr>
          <p:spPr>
            <a:xfrm>
              <a:off x="5864888" y="1700680"/>
              <a:ext cx="462225" cy="826477"/>
            </a:xfrm>
            <a:prstGeom prst="roundRect">
              <a:avLst>
                <a:gd name="adj" fmla="val 50000"/>
              </a:avLst>
            </a:prstGeom>
            <a:solidFill>
              <a:srgbClr val="E365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9" name="Ovale 18">
              <a:extLst>
                <a:ext uri="{FF2B5EF4-FFF2-40B4-BE49-F238E27FC236}">
                  <a16:creationId xmlns:a16="http://schemas.microsoft.com/office/drawing/2014/main" id="{970C82AF-132B-5A88-44F0-D639C6FB37D2}"/>
                </a:ext>
              </a:extLst>
            </p:cNvPr>
            <p:cNvSpPr/>
            <p:nvPr userDrawn="1"/>
          </p:nvSpPr>
          <p:spPr>
            <a:xfrm>
              <a:off x="5828044" y="1074412"/>
              <a:ext cx="535912" cy="535912"/>
            </a:xfrm>
            <a:prstGeom prst="ellipse">
              <a:avLst/>
            </a:prstGeom>
            <a:solidFill>
              <a:srgbClr val="2776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288748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773F54-7FBD-0AF9-AD37-29E527FDD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12142BD-C628-45D8-A00B-2F256FF76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847A690-FDD1-406D-DF27-29388C148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003B-05B8-4ED7-963C-BAAB1923A197}" type="datetimeFigureOut">
              <a:rPr lang="it-IT" smtClean="0"/>
              <a:t>16/05/24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B41DD50-04CD-1AE3-2384-39170BC97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1B669C0-B046-97FF-B262-D0E99F5C5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07F4-0A1F-43D7-BA0E-FDA529150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6659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F06E69-0DAE-0550-029B-7F316BF16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DD5BE6-6A4A-C6E1-E303-E7296A08C1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B5B13AA-919C-070F-40AF-EEF73D26A4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1B177DD-5864-7CFC-2BA8-0A63FE44B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003B-05B8-4ED7-963C-BAAB1923A197}" type="datetimeFigureOut">
              <a:rPr lang="it-IT" smtClean="0"/>
              <a:t>16/05/24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EAB60F5-1EDD-D55E-8FEA-297F602E7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54E9A5A-F2CD-403E-7AD8-182172D63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07F4-0A1F-43D7-BA0E-FDA529150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2179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651AC2-B040-50BA-DE79-F22287DB7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602AF91-FFFD-F96A-D3AD-2D36D4B123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30FA5C8-3B0C-ED0B-FE84-A621607D79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78F1437-F1FB-DF3A-462D-E370B61D0F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20ACE11-6B0B-A28A-9514-7DD4B48C50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B0E8887-8821-7F10-417C-03C9AC933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003B-05B8-4ED7-963C-BAAB1923A197}" type="datetimeFigureOut">
              <a:rPr lang="it-IT" smtClean="0"/>
              <a:t>16/05/24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FACD692-8EFC-EB1B-049B-C1DB9BCA9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B834FF0-987D-66AC-A950-D989599FB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07F4-0A1F-43D7-BA0E-FDA529150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993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1EE425-601B-C6A3-170C-97E5EB97B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E666F8A-9727-8259-7FFF-FB4DADDB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003B-05B8-4ED7-963C-BAAB1923A197}" type="datetimeFigureOut">
              <a:rPr lang="it-IT" smtClean="0"/>
              <a:t>16/05/24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A3B01F4-7D2F-1FF8-4287-ADB01D043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010EADE-341F-F63C-680A-8F67B1AF9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07F4-0A1F-43D7-BA0E-FDA529150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9471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501EDD9-B1E1-B1E0-B261-F80CB46A8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003B-05B8-4ED7-963C-BAAB1923A197}" type="datetimeFigureOut">
              <a:rPr lang="it-IT" smtClean="0"/>
              <a:t>16/05/24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6582D64-759B-91D0-AC1F-9B36EED3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F8FF6B2-430A-F11E-5CE2-F924C3D30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07F4-0A1F-43D7-BA0E-FDA529150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1671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94B0B9-A8BF-E61E-8EC3-468D97797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14D787-9A08-8C03-44A0-8DA97C374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9D969AD-C8EB-A27C-0571-CB92BF200D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EDE653F-BF1F-09D0-E534-3726E7EA6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003B-05B8-4ED7-963C-BAAB1923A197}" type="datetimeFigureOut">
              <a:rPr lang="it-IT" smtClean="0"/>
              <a:t>16/05/24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BC9E7FA-4803-9EAD-94B5-0637C1834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B22DA8D-5743-32DF-42B4-8E5B2B0C9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07F4-0A1F-43D7-BA0E-FDA529150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5029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DC16A5-053D-9CFF-5152-2653578D9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16D8F40-F0FC-EDB5-65AB-49E6D05FD4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0BE438F-1FB7-80EB-1C16-02DD2F852A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9FD5B1A-8FB6-78FF-F5FA-512DC6E27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003B-05B8-4ED7-963C-BAAB1923A197}" type="datetimeFigureOut">
              <a:rPr lang="it-IT" smtClean="0"/>
              <a:t>16/05/24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D1834D2-C263-D964-F1A0-6E17A2C5F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6C649F6-3B6B-9DF6-D2E5-A57AD45A6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07F4-0A1F-43D7-BA0E-FDA529150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9220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174A2CE-25F8-739E-4021-2D251DB0E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5B9C210-A040-A084-CFEC-3355EC3277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BFF9F22-6091-B755-19D1-EE4FD87A5F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A003B-05B8-4ED7-963C-BAAB1923A197}" type="datetimeFigureOut">
              <a:rPr lang="it-IT" smtClean="0"/>
              <a:t>16/05/24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9CADF00-42B2-94E8-78EC-D43B757BE1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E3EB088-8FEC-7CAA-D3CC-B923F6EDD1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407F4-0A1F-43D7-BA0E-FDA529150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1157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82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FE5F94-8F5F-F579-346B-FCEED2371BE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Risponde alle domande </a:t>
            </a:r>
            <a:r>
              <a:rPr lang="it-IT" sz="2400" b="1" dirty="0"/>
              <a:t>di chi? di che cosa?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È introdotto dalla preposizione </a:t>
            </a:r>
            <a:r>
              <a:rPr lang="it-IT" sz="2400" b="1" dirty="0"/>
              <a:t>di</a:t>
            </a:r>
            <a:r>
              <a:rPr lang="it-IT" sz="2400" dirty="0"/>
              <a:t>, semplice o articolata.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Indica </a:t>
            </a:r>
            <a:r>
              <a:rPr lang="it-IT" sz="2400" b="1" dirty="0"/>
              <a:t>a chi appartiene </a:t>
            </a:r>
            <a:r>
              <a:rPr lang="it-IT" sz="2400" dirty="0"/>
              <a:t>una cosa o un animale, precisa </a:t>
            </a:r>
            <a:r>
              <a:rPr lang="it-IT" sz="2400" b="1" dirty="0"/>
              <a:t>relazioni di parentela</a:t>
            </a:r>
            <a:r>
              <a:rPr lang="it-IT" sz="2400" dirty="0"/>
              <a:t>, indica </a:t>
            </a:r>
            <a:r>
              <a:rPr lang="it-IT" sz="2400" b="1" dirty="0"/>
              <a:t>l’autore di un’opera</a:t>
            </a:r>
            <a:r>
              <a:rPr lang="it-IT" sz="2400" dirty="0"/>
              <a:t>, spiega </a:t>
            </a:r>
            <a:r>
              <a:rPr lang="it-IT" sz="2400" b="1" dirty="0"/>
              <a:t>l’uso di un oggetto</a:t>
            </a:r>
            <a:r>
              <a:rPr lang="it-IT" sz="24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None/>
            </a:pPr>
            <a:r>
              <a:rPr lang="it-IT" sz="2400" i="1" dirty="0">
                <a:solidFill>
                  <a:srgbClr val="FF0000"/>
                </a:solidFill>
              </a:rPr>
              <a:t>Es.</a:t>
            </a:r>
            <a:r>
              <a:rPr lang="it-IT" sz="2400" dirty="0"/>
              <a:t> Lo zaino </a:t>
            </a:r>
            <a:r>
              <a:rPr lang="it-IT" sz="2400" dirty="0">
                <a:solidFill>
                  <a:srgbClr val="FF0000"/>
                </a:solidFill>
              </a:rPr>
              <a:t>di Fabio </a:t>
            </a:r>
            <a:r>
              <a:rPr lang="it-IT" sz="2400" dirty="0"/>
              <a:t>è pesante.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dirty="0">
                <a:solidFill>
                  <a:srgbClr val="FF0000"/>
                </a:solidFill>
              </a:rPr>
              <a:t>      </a:t>
            </a:r>
            <a:r>
              <a:rPr lang="it-IT" sz="2400" dirty="0"/>
              <a:t>Ho conosciuto la sorella </a:t>
            </a:r>
            <a:r>
              <a:rPr lang="it-IT" sz="2400" dirty="0">
                <a:solidFill>
                  <a:srgbClr val="FF0000"/>
                </a:solidFill>
              </a:rPr>
              <a:t>di Luisa.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dirty="0">
                <a:solidFill>
                  <a:srgbClr val="FF0000"/>
                </a:solidFill>
              </a:rPr>
              <a:t>      </a:t>
            </a:r>
            <a:r>
              <a:rPr lang="it-IT" sz="2400" dirty="0"/>
              <a:t>Durante la gita abbiamo ammirato la Venere </a:t>
            </a:r>
            <a:r>
              <a:rPr lang="it-IT" sz="2400" dirty="0">
                <a:solidFill>
                  <a:srgbClr val="FF0000"/>
                </a:solidFill>
              </a:rPr>
              <a:t>di Botticelli.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dirty="0">
                <a:solidFill>
                  <a:srgbClr val="FF0000"/>
                </a:solidFill>
              </a:rPr>
              <a:t>      </a:t>
            </a:r>
            <a:r>
              <a:rPr lang="it-IT" sz="2400" dirty="0"/>
              <a:t>La scatola </a:t>
            </a:r>
            <a:r>
              <a:rPr lang="it-IT" sz="2400" dirty="0">
                <a:solidFill>
                  <a:srgbClr val="FF0000"/>
                </a:solidFill>
              </a:rPr>
              <a:t>dei biscotti </a:t>
            </a:r>
            <a:r>
              <a:rPr lang="it-IT" sz="2400" dirty="0"/>
              <a:t>è di latta.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499A8CD-54BE-BF4C-6B9A-ECFDE46A1824}"/>
              </a:ext>
            </a:extLst>
          </p:cNvPr>
          <p:cNvSpPr txBox="1"/>
          <p:nvPr/>
        </p:nvSpPr>
        <p:spPr>
          <a:xfrm>
            <a:off x="838200" y="1095474"/>
            <a:ext cx="5860551" cy="523220"/>
          </a:xfrm>
          <a:prstGeom prst="rect">
            <a:avLst/>
          </a:prstGeom>
          <a:noFill/>
        </p:spPr>
        <p:txBody>
          <a:bodyPr wrap="square" rIns="360000" rtlCol="0">
            <a:spAutoFit/>
          </a:bodyPr>
          <a:lstStyle/>
          <a:p>
            <a:r>
              <a:rPr lang="it-IT" sz="2800" b="1" dirty="0">
                <a:solidFill>
                  <a:srgbClr val="22455E"/>
                </a:solidFill>
                <a:latin typeface="Avenir Next Condensed" panose="020B0506020202020204" pitchFamily="34" charset="0"/>
                <a:cs typeface="Calibri" panose="020F0502020204030204" pitchFamily="34" charset="0"/>
              </a:rPr>
              <a:t>Il complemento di specificazione</a:t>
            </a:r>
            <a:endParaRPr lang="it-IT" sz="1400" b="1" dirty="0">
              <a:solidFill>
                <a:srgbClr val="22455E"/>
              </a:solidFill>
              <a:latin typeface="Avenir Next Condensed" panose="020B0506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609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D09CF3-260F-2C57-37EB-60986C7E37F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178988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Risponde alle domande </a:t>
            </a:r>
            <a:r>
              <a:rPr lang="it-IT" sz="2400" b="1" dirty="0"/>
              <a:t>a chi? a che cosa?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È introdotto dalla preposizione </a:t>
            </a:r>
            <a:r>
              <a:rPr lang="it-IT" sz="2400" b="1" dirty="0"/>
              <a:t>a</a:t>
            </a:r>
            <a:r>
              <a:rPr lang="it-IT" sz="2400" dirty="0"/>
              <a:t>, semplice o articolata.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Indica la persona, l’animale o la cosa </a:t>
            </a:r>
            <a:r>
              <a:rPr lang="it-IT" sz="2400" b="1" dirty="0"/>
              <a:t>a cui è rivolta l’azione </a:t>
            </a:r>
            <a:r>
              <a:rPr lang="it-IT" sz="2400" dirty="0"/>
              <a:t>espressa dal verbo e può essere costituito da un pronome.</a:t>
            </a:r>
          </a:p>
          <a:p>
            <a:pPr marL="0" indent="0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None/>
            </a:pPr>
            <a:r>
              <a:rPr lang="it-IT" sz="2400" i="1" dirty="0">
                <a:solidFill>
                  <a:srgbClr val="FF0000"/>
                </a:solidFill>
              </a:rPr>
              <a:t>Es.</a:t>
            </a:r>
            <a:r>
              <a:rPr lang="it-IT" sz="2400" dirty="0"/>
              <a:t> </a:t>
            </a:r>
            <a:r>
              <a:rPr lang="it-IT" sz="2400" dirty="0">
                <a:solidFill>
                  <a:srgbClr val="FF0000"/>
                </a:solidFill>
              </a:rPr>
              <a:t>A Luca </a:t>
            </a:r>
            <a:r>
              <a:rPr lang="it-IT" sz="2400" dirty="0"/>
              <a:t>piace la musica rock.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dirty="0"/>
              <a:t>      </a:t>
            </a:r>
            <a:r>
              <a:rPr lang="it-IT" sz="2400" dirty="0">
                <a:solidFill>
                  <a:srgbClr val="FF0000"/>
                </a:solidFill>
              </a:rPr>
              <a:t>Ti</a:t>
            </a:r>
            <a:r>
              <a:rPr lang="it-IT" sz="2400" dirty="0"/>
              <a:t> (= </a:t>
            </a:r>
            <a:r>
              <a:rPr lang="it-IT" sz="2400" dirty="0">
                <a:solidFill>
                  <a:srgbClr val="FF0000"/>
                </a:solidFill>
              </a:rPr>
              <a:t>a te</a:t>
            </a:r>
            <a:r>
              <a:rPr lang="it-IT" sz="2400" dirty="0"/>
              <a:t>) piacciono le mele?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0E8026F-8AE6-AE5A-3748-D26CAF7D9ED2}"/>
              </a:ext>
            </a:extLst>
          </p:cNvPr>
          <p:cNvSpPr txBox="1"/>
          <p:nvPr/>
        </p:nvSpPr>
        <p:spPr>
          <a:xfrm>
            <a:off x="838200" y="1095474"/>
            <a:ext cx="5860551" cy="523220"/>
          </a:xfrm>
          <a:prstGeom prst="rect">
            <a:avLst/>
          </a:prstGeom>
          <a:noFill/>
        </p:spPr>
        <p:txBody>
          <a:bodyPr wrap="square" rIns="360000" rtlCol="0">
            <a:spAutoFit/>
          </a:bodyPr>
          <a:lstStyle/>
          <a:p>
            <a:r>
              <a:rPr lang="it-IT" sz="2800" b="1" dirty="0">
                <a:solidFill>
                  <a:srgbClr val="22455E"/>
                </a:solidFill>
                <a:latin typeface="Avenir Next Condensed" panose="020B0506020202020204" pitchFamily="34" charset="0"/>
                <a:cs typeface="Calibri" panose="020F0502020204030204" pitchFamily="34" charset="0"/>
              </a:rPr>
              <a:t>Il complemento di termine</a:t>
            </a:r>
            <a:endParaRPr lang="it-IT" sz="1400" b="1" dirty="0">
              <a:solidFill>
                <a:srgbClr val="22455E"/>
              </a:solidFill>
              <a:latin typeface="Avenir Next Condensed" panose="020B0506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91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6CDBC3-13E6-0294-D707-3EC38FBF652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Si trova nelle frasi in cui il verbo ha forma passiva.</a:t>
            </a:r>
            <a:endParaRPr lang="it-IT" sz="24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Risponde alle domande </a:t>
            </a:r>
            <a:r>
              <a:rPr lang="it-IT" sz="2400" b="1" dirty="0"/>
              <a:t>da chi? </a:t>
            </a:r>
            <a:r>
              <a:rPr lang="it-IT" sz="2400" dirty="0"/>
              <a:t>(complemento d’agente), </a:t>
            </a:r>
            <a:r>
              <a:rPr lang="it-IT" sz="2400" b="1" dirty="0"/>
              <a:t>da che cosa? </a:t>
            </a:r>
            <a:r>
              <a:rPr lang="it-IT" sz="2400" dirty="0"/>
              <a:t>(complemento di causa efficiente).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È introdotto dalla preposizione </a:t>
            </a:r>
            <a:r>
              <a:rPr lang="it-IT" sz="2400" b="1" dirty="0"/>
              <a:t>da</a:t>
            </a:r>
            <a:r>
              <a:rPr lang="it-IT" sz="2400" dirty="0"/>
              <a:t>, semplice o articolata.</a:t>
            </a:r>
          </a:p>
          <a:p>
            <a:pPr marL="0" indent="0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None/>
            </a:pPr>
            <a:r>
              <a:rPr lang="it-IT" sz="2400" i="1" dirty="0">
                <a:solidFill>
                  <a:srgbClr val="FF0000"/>
                </a:solidFill>
              </a:rPr>
              <a:t>Es.</a:t>
            </a:r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dirty="0"/>
              <a:t>Il guasto è stato riparato </a:t>
            </a:r>
            <a:r>
              <a:rPr lang="it-IT" sz="2400" dirty="0">
                <a:solidFill>
                  <a:srgbClr val="FF0000"/>
                </a:solidFill>
              </a:rPr>
              <a:t>dai vigili </a:t>
            </a:r>
            <a:r>
              <a:rPr lang="it-IT" sz="2400" dirty="0"/>
              <a:t>del fuoco.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dirty="0">
                <a:solidFill>
                  <a:srgbClr val="FF0000"/>
                </a:solidFill>
              </a:rPr>
              <a:t>      </a:t>
            </a:r>
            <a:r>
              <a:rPr lang="it-IT" sz="2400" dirty="0"/>
              <a:t>Siamo stati colpiti </a:t>
            </a:r>
            <a:r>
              <a:rPr lang="it-IT" sz="2400" dirty="0">
                <a:solidFill>
                  <a:srgbClr val="FF0000"/>
                </a:solidFill>
              </a:rPr>
              <a:t>dalla bellezza </a:t>
            </a:r>
            <a:r>
              <a:rPr lang="it-IT" sz="2400" dirty="0"/>
              <a:t>del panorama.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8B2C47E-4FDC-29F3-2DB5-EAA88A55242D}"/>
              </a:ext>
            </a:extLst>
          </p:cNvPr>
          <p:cNvSpPr txBox="1"/>
          <p:nvPr/>
        </p:nvSpPr>
        <p:spPr>
          <a:xfrm>
            <a:off x="838200" y="1095474"/>
            <a:ext cx="7596883" cy="523220"/>
          </a:xfrm>
          <a:prstGeom prst="rect">
            <a:avLst/>
          </a:prstGeom>
          <a:noFill/>
        </p:spPr>
        <p:txBody>
          <a:bodyPr wrap="square" rIns="360000" rtlCol="0">
            <a:spAutoFit/>
          </a:bodyPr>
          <a:lstStyle/>
          <a:p>
            <a:r>
              <a:rPr lang="it-IT" sz="2800" b="1" dirty="0">
                <a:solidFill>
                  <a:srgbClr val="22455E"/>
                </a:solidFill>
                <a:latin typeface="Avenir Next Condensed" panose="020B0506020202020204" pitchFamily="34" charset="0"/>
                <a:cs typeface="Calibri" panose="020F0502020204030204" pitchFamily="34" charset="0"/>
              </a:rPr>
              <a:t>Il complemento d’agente e di causa efficiente</a:t>
            </a:r>
            <a:endParaRPr lang="it-IT" sz="1400" b="1" dirty="0">
              <a:solidFill>
                <a:srgbClr val="22455E"/>
              </a:solidFill>
              <a:latin typeface="Avenir Next Condensed" panose="020B0506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518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6704A49-D4B6-BE1D-C4BC-5B49DEB1D3C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69946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b="1" dirty="0"/>
              <a:t>Stato in luogo</a:t>
            </a:r>
            <a:r>
              <a:rPr lang="it-IT" sz="2400" dirty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indica il luogo </a:t>
            </a:r>
            <a:r>
              <a:rPr lang="it-IT" sz="2400" b="1" dirty="0"/>
              <a:t>in cui </a:t>
            </a:r>
            <a:r>
              <a:rPr lang="it-IT" sz="2400" dirty="0"/>
              <a:t>si svolge l’azione.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è sempre introdotto da un verbo che </a:t>
            </a:r>
            <a:r>
              <a:rPr lang="it-IT" sz="2400" b="1" dirty="0"/>
              <a:t>non indica movimento</a:t>
            </a:r>
            <a:r>
              <a:rPr lang="it-IT" sz="2400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risponde alla domanda </a:t>
            </a:r>
            <a:r>
              <a:rPr lang="it-IT" sz="2400" b="1" dirty="0"/>
              <a:t>dove? in che luogo?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i="1" dirty="0">
                <a:solidFill>
                  <a:srgbClr val="FF0000"/>
                </a:solidFill>
              </a:rPr>
              <a:t>Es.</a:t>
            </a:r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dirty="0"/>
              <a:t>Abitiamo </a:t>
            </a:r>
            <a:r>
              <a:rPr lang="it-IT" sz="2400" dirty="0">
                <a:solidFill>
                  <a:srgbClr val="FF0000"/>
                </a:solidFill>
              </a:rPr>
              <a:t>a Bologna. Sul tavolo </a:t>
            </a:r>
            <a:r>
              <a:rPr lang="it-IT" sz="2400" dirty="0"/>
              <a:t>c’era un vaso di fiori.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it-IT" sz="2400" b="1" dirty="0"/>
              <a:t>Moto a luogo</a:t>
            </a:r>
            <a:r>
              <a:rPr lang="it-IT" sz="2400" dirty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indica il luogo </a:t>
            </a:r>
            <a:r>
              <a:rPr lang="it-IT" sz="2400" b="1" dirty="0"/>
              <a:t>verso</a:t>
            </a:r>
            <a:r>
              <a:rPr lang="it-IT" sz="2400" dirty="0"/>
              <a:t> il quale ci si muove.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è sempre introdotto da un verbo che indica </a:t>
            </a:r>
            <a:r>
              <a:rPr lang="it-IT" sz="2400" b="1" dirty="0"/>
              <a:t>movimento</a:t>
            </a:r>
            <a:r>
              <a:rPr lang="it-IT" sz="2400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risponde alle domande </a:t>
            </a:r>
            <a:r>
              <a:rPr lang="it-IT" sz="2400" b="1" dirty="0"/>
              <a:t>verso dove? verso quale luogo?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i="1" dirty="0">
                <a:solidFill>
                  <a:srgbClr val="FF0000"/>
                </a:solidFill>
              </a:rPr>
              <a:t>Es.</a:t>
            </a:r>
            <a:r>
              <a:rPr lang="it-IT" sz="2400" dirty="0"/>
              <a:t> Vado </a:t>
            </a:r>
            <a:r>
              <a:rPr lang="it-IT" sz="2400" dirty="0">
                <a:solidFill>
                  <a:srgbClr val="FF0000"/>
                </a:solidFill>
              </a:rPr>
              <a:t>in piscina </a:t>
            </a:r>
            <a:r>
              <a:rPr lang="it-IT" sz="2400" dirty="0"/>
              <a:t>ogni lunedì. L’autobus parte </a:t>
            </a:r>
            <a:r>
              <a:rPr lang="it-IT" sz="2400" dirty="0">
                <a:solidFill>
                  <a:srgbClr val="FF0000"/>
                </a:solidFill>
              </a:rPr>
              <a:t>per Bari </a:t>
            </a:r>
            <a:r>
              <a:rPr lang="it-IT" sz="2400" dirty="0"/>
              <a:t>alle 13,15.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573271A-7D84-8D52-C202-BE84BDE338C4}"/>
              </a:ext>
            </a:extLst>
          </p:cNvPr>
          <p:cNvSpPr txBox="1"/>
          <p:nvPr/>
        </p:nvSpPr>
        <p:spPr>
          <a:xfrm>
            <a:off x="838200" y="1095474"/>
            <a:ext cx="5860551" cy="523220"/>
          </a:xfrm>
          <a:prstGeom prst="rect">
            <a:avLst/>
          </a:prstGeom>
          <a:noFill/>
        </p:spPr>
        <p:txBody>
          <a:bodyPr wrap="square" rIns="360000" rtlCol="0">
            <a:spAutoFit/>
          </a:bodyPr>
          <a:lstStyle/>
          <a:p>
            <a:r>
              <a:rPr lang="it-IT" sz="2800" b="1" dirty="0">
                <a:solidFill>
                  <a:srgbClr val="22455E"/>
                </a:solidFill>
                <a:latin typeface="Avenir Next Condensed" panose="020B0506020202020204" pitchFamily="34" charset="0"/>
                <a:cs typeface="Calibri" panose="020F0502020204030204" pitchFamily="34" charset="0"/>
              </a:rPr>
              <a:t>I complementi di luogo</a:t>
            </a:r>
            <a:endParaRPr lang="it-IT" sz="1400" b="1" dirty="0">
              <a:solidFill>
                <a:srgbClr val="22455E"/>
              </a:solidFill>
              <a:latin typeface="Avenir Next Condensed" panose="020B0506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602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F3C3462-1759-99CD-98D3-E30AA31A876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4"/>
            <a:ext cx="10515600" cy="540967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b="1" dirty="0"/>
              <a:t>Moto da luogo</a:t>
            </a:r>
            <a:r>
              <a:rPr lang="it-IT" sz="2400" dirty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indica il luogo </a:t>
            </a:r>
            <a:r>
              <a:rPr lang="it-IT" sz="2400" b="1" dirty="0"/>
              <a:t>dal quale </a:t>
            </a:r>
            <a:r>
              <a:rPr lang="it-IT" sz="2400" dirty="0"/>
              <a:t>si arriva.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è sempre introdotto da un verbo che indica </a:t>
            </a:r>
            <a:r>
              <a:rPr lang="it-IT" sz="2400" b="1" dirty="0"/>
              <a:t>movimento</a:t>
            </a:r>
            <a:r>
              <a:rPr lang="it-IT" sz="2400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risponde alle domande </a:t>
            </a:r>
            <a:r>
              <a:rPr lang="it-IT" sz="2400" b="1" dirty="0"/>
              <a:t>da dove? da quale luogo?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i="1" dirty="0">
                <a:solidFill>
                  <a:srgbClr val="FF0000"/>
                </a:solidFill>
              </a:rPr>
              <a:t>Es.</a:t>
            </a:r>
            <a:r>
              <a:rPr lang="it-IT" sz="2400" dirty="0"/>
              <a:t> Giulia è tornata </a:t>
            </a:r>
            <a:r>
              <a:rPr lang="it-IT" sz="2400" dirty="0">
                <a:solidFill>
                  <a:srgbClr val="FF0000"/>
                </a:solidFill>
              </a:rPr>
              <a:t>da scuola </a:t>
            </a:r>
            <a:r>
              <a:rPr lang="it-IT" sz="2400" dirty="0"/>
              <a:t>a piedi. Prendi la marmellata </a:t>
            </a:r>
            <a:r>
              <a:rPr lang="it-IT" sz="2400" dirty="0">
                <a:solidFill>
                  <a:srgbClr val="FF0000"/>
                </a:solidFill>
              </a:rPr>
              <a:t>dall’armadietto</a:t>
            </a:r>
            <a:r>
              <a:rPr lang="it-IT" sz="24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None/>
            </a:pPr>
            <a:r>
              <a:rPr lang="it-IT" sz="2400" b="1" dirty="0"/>
              <a:t>Moto per luogo</a:t>
            </a:r>
            <a:r>
              <a:rPr lang="it-IT" sz="2400" dirty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indica il luogo </a:t>
            </a:r>
            <a:r>
              <a:rPr lang="it-IT" sz="2400" b="1" dirty="0"/>
              <a:t>attraverso il quale </a:t>
            </a:r>
            <a:r>
              <a:rPr lang="it-IT" sz="2400" dirty="0"/>
              <a:t>si passa.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è sempre introdotto da un verbo che indica </a:t>
            </a:r>
            <a:r>
              <a:rPr lang="it-IT" sz="2400" b="1" dirty="0"/>
              <a:t>movimento</a:t>
            </a:r>
            <a:r>
              <a:rPr lang="it-IT" sz="2400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risponde alle domande </a:t>
            </a:r>
            <a:r>
              <a:rPr lang="it-IT" sz="2400" b="1" dirty="0"/>
              <a:t>attraverso quale luogo? per dove?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i="1" dirty="0">
                <a:solidFill>
                  <a:srgbClr val="FF0000"/>
                </a:solidFill>
              </a:rPr>
              <a:t>Es.</a:t>
            </a:r>
            <a:r>
              <a:rPr lang="it-IT" sz="2400" dirty="0"/>
              <a:t> Oggi sono passato </a:t>
            </a:r>
            <a:r>
              <a:rPr lang="it-IT" sz="2400" dirty="0">
                <a:solidFill>
                  <a:srgbClr val="FF0000"/>
                </a:solidFill>
              </a:rPr>
              <a:t>per il parco. </a:t>
            </a:r>
            <a:r>
              <a:rPr lang="it-IT" sz="2400" dirty="0"/>
              <a:t>I cavalli correvano </a:t>
            </a:r>
            <a:r>
              <a:rPr lang="it-IT" sz="2400" dirty="0">
                <a:solidFill>
                  <a:srgbClr val="FF0000"/>
                </a:solidFill>
              </a:rPr>
              <a:t>per la prateria.</a:t>
            </a:r>
            <a:endParaRPr lang="it-IT" sz="240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1E1EFFE-F64C-C213-AAB0-34DC64BB8B00}"/>
              </a:ext>
            </a:extLst>
          </p:cNvPr>
          <p:cNvSpPr txBox="1"/>
          <p:nvPr/>
        </p:nvSpPr>
        <p:spPr>
          <a:xfrm>
            <a:off x="838200" y="1095474"/>
            <a:ext cx="5860551" cy="523220"/>
          </a:xfrm>
          <a:prstGeom prst="rect">
            <a:avLst/>
          </a:prstGeom>
          <a:noFill/>
        </p:spPr>
        <p:txBody>
          <a:bodyPr wrap="square" rIns="360000" rtlCol="0">
            <a:spAutoFit/>
          </a:bodyPr>
          <a:lstStyle/>
          <a:p>
            <a:r>
              <a:rPr lang="it-IT" sz="2800" b="1" dirty="0">
                <a:solidFill>
                  <a:srgbClr val="22455E"/>
                </a:solidFill>
                <a:latin typeface="Avenir Next Condensed" panose="020B0506020202020204" pitchFamily="34" charset="0"/>
                <a:cs typeface="Calibri" panose="020F0502020204030204" pitchFamily="34" charset="0"/>
              </a:rPr>
              <a:t>I complementi di luogo</a:t>
            </a:r>
            <a:endParaRPr lang="it-IT" sz="1400" b="1" dirty="0">
              <a:solidFill>
                <a:srgbClr val="22455E"/>
              </a:solidFill>
              <a:latin typeface="Avenir Next Condensed" panose="020B0506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417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C641D92-80BE-D5C0-3F41-2F98FF883DD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b="1" dirty="0"/>
              <a:t>Tempo determinato</a:t>
            </a:r>
            <a:r>
              <a:rPr lang="it-IT" sz="2400" dirty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indica il </a:t>
            </a:r>
            <a:r>
              <a:rPr lang="it-IT" sz="2400" b="1" dirty="0"/>
              <a:t>momento preciso </a:t>
            </a:r>
            <a:r>
              <a:rPr lang="it-IT" sz="2400" dirty="0"/>
              <a:t>in cui si svolge un’azione.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risponde alla domanda </a:t>
            </a:r>
            <a:r>
              <a:rPr lang="it-IT" sz="2400" b="1" dirty="0"/>
              <a:t>quando?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i="1" dirty="0">
                <a:solidFill>
                  <a:srgbClr val="FF0000"/>
                </a:solidFill>
              </a:rPr>
              <a:t>Es.</a:t>
            </a:r>
            <a:r>
              <a:rPr lang="it-IT" sz="2400" dirty="0"/>
              <a:t> </a:t>
            </a:r>
            <a:r>
              <a:rPr lang="it-IT" sz="2400" dirty="0">
                <a:solidFill>
                  <a:srgbClr val="FF0000"/>
                </a:solidFill>
              </a:rPr>
              <a:t>Domani</a:t>
            </a:r>
            <a:r>
              <a:rPr lang="it-IT" sz="2400" dirty="0"/>
              <a:t> andremo in montagna. Napoleone è morto </a:t>
            </a:r>
            <a:r>
              <a:rPr lang="it-IT" sz="2400" dirty="0">
                <a:solidFill>
                  <a:srgbClr val="FF0000"/>
                </a:solidFill>
              </a:rPr>
              <a:t>nel 1821</a:t>
            </a:r>
            <a:r>
              <a:rPr lang="it-IT" sz="2400" dirty="0"/>
              <a:t>.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it-IT" sz="2400" b="1" dirty="0"/>
              <a:t>Tempo continuato</a:t>
            </a:r>
            <a:r>
              <a:rPr lang="it-IT" sz="2400" dirty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indica </a:t>
            </a:r>
            <a:r>
              <a:rPr lang="it-IT" sz="2400" b="1" dirty="0"/>
              <a:t>l’arco di tempo </a:t>
            </a:r>
            <a:r>
              <a:rPr lang="it-IT" sz="2400" dirty="0"/>
              <a:t>in cui si svolge l’azione.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risponde alla domanda </a:t>
            </a:r>
            <a:r>
              <a:rPr lang="it-IT" sz="2400" b="1" dirty="0"/>
              <a:t>per quanto tempo?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i="1" dirty="0">
                <a:solidFill>
                  <a:srgbClr val="FF0000"/>
                </a:solidFill>
              </a:rPr>
              <a:t>Es.</a:t>
            </a:r>
            <a:r>
              <a:rPr lang="it-IT" sz="2400" dirty="0"/>
              <a:t> Ilaria ha studiato matematica </a:t>
            </a:r>
            <a:r>
              <a:rPr lang="it-IT" sz="2400" dirty="0">
                <a:solidFill>
                  <a:srgbClr val="FF0000"/>
                </a:solidFill>
              </a:rPr>
              <a:t>per due ore</a:t>
            </a:r>
            <a:r>
              <a:rPr lang="it-IT" sz="2400" dirty="0"/>
              <a:t>.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D50CC38-B66A-7C04-7DE2-38E4F8E6B476}"/>
              </a:ext>
            </a:extLst>
          </p:cNvPr>
          <p:cNvSpPr txBox="1"/>
          <p:nvPr/>
        </p:nvSpPr>
        <p:spPr>
          <a:xfrm>
            <a:off x="838200" y="1095474"/>
            <a:ext cx="5860551" cy="523220"/>
          </a:xfrm>
          <a:prstGeom prst="rect">
            <a:avLst/>
          </a:prstGeom>
          <a:noFill/>
        </p:spPr>
        <p:txBody>
          <a:bodyPr wrap="square" rIns="360000" rtlCol="0">
            <a:spAutoFit/>
          </a:bodyPr>
          <a:lstStyle/>
          <a:p>
            <a:r>
              <a:rPr lang="it-IT" sz="2800" b="1" dirty="0">
                <a:solidFill>
                  <a:srgbClr val="22455E"/>
                </a:solidFill>
                <a:latin typeface="Avenir Next Condensed" panose="020B0506020202020204" pitchFamily="34" charset="0"/>
                <a:cs typeface="Calibri" panose="020F0502020204030204" pitchFamily="34" charset="0"/>
              </a:rPr>
              <a:t>I complementi di tempo</a:t>
            </a:r>
            <a:endParaRPr lang="it-IT" sz="1400" b="1" dirty="0">
              <a:solidFill>
                <a:srgbClr val="22455E"/>
              </a:solidFill>
              <a:latin typeface="Avenir Next Condensed" panose="020B0506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1116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489</Words>
  <Application>Microsoft Macintosh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Anton</vt:lpstr>
      <vt:lpstr>Arial</vt:lpstr>
      <vt:lpstr>Avenir Next Condensed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NOME</dc:title>
  <dc:creator>Stefania Faiello</dc:creator>
  <cp:lastModifiedBy>Martina Beccherle</cp:lastModifiedBy>
  <cp:revision>19</cp:revision>
  <dcterms:created xsi:type="dcterms:W3CDTF">2023-11-10T10:58:11Z</dcterms:created>
  <dcterms:modified xsi:type="dcterms:W3CDTF">2024-05-16T08:07:02Z</dcterms:modified>
</cp:coreProperties>
</file>