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FD0"/>
    <a:srgbClr val="FBCA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solidFill>
          <a:srgbClr val="FBCA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>
            <a:extLst>
              <a:ext uri="{FF2B5EF4-FFF2-40B4-BE49-F238E27FC236}">
                <a16:creationId xmlns:a16="http://schemas.microsoft.com/office/drawing/2014/main" id="{E33FC927-32C9-DF09-260F-941A26B3EB1E}"/>
              </a:ext>
            </a:extLst>
          </p:cNvPr>
          <p:cNvSpPr/>
          <p:nvPr userDrawn="1"/>
        </p:nvSpPr>
        <p:spPr>
          <a:xfrm>
            <a:off x="124237" y="0"/>
            <a:ext cx="2479814" cy="2330726"/>
          </a:xfrm>
          <a:custGeom>
            <a:avLst/>
            <a:gdLst>
              <a:gd name="connsiteX0" fmla="*/ 650060 w 2479814"/>
              <a:gd name="connsiteY0" fmla="*/ 0 h 2330726"/>
              <a:gd name="connsiteX1" fmla="*/ 1829754 w 2479814"/>
              <a:gd name="connsiteY1" fmla="*/ 0 h 2330726"/>
              <a:gd name="connsiteX2" fmla="*/ 1830921 w 2479814"/>
              <a:gd name="connsiteY2" fmla="*/ 562 h 2330726"/>
              <a:gd name="connsiteX3" fmla="*/ 2479814 w 2479814"/>
              <a:gd name="connsiteY3" fmla="*/ 1090819 h 2330726"/>
              <a:gd name="connsiteX4" fmla="*/ 1239907 w 2479814"/>
              <a:gd name="connsiteY4" fmla="*/ 2330726 h 2330726"/>
              <a:gd name="connsiteX5" fmla="*/ 0 w 2479814"/>
              <a:gd name="connsiteY5" fmla="*/ 1090819 h 2330726"/>
              <a:gd name="connsiteX6" fmla="*/ 648894 w 2479814"/>
              <a:gd name="connsiteY6" fmla="*/ 562 h 2330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79814" h="2330726">
                <a:moveTo>
                  <a:pt x="650060" y="0"/>
                </a:moveTo>
                <a:lnTo>
                  <a:pt x="1829754" y="0"/>
                </a:lnTo>
                <a:lnTo>
                  <a:pt x="1830921" y="562"/>
                </a:lnTo>
                <a:cubicBezTo>
                  <a:pt x="2217431" y="210527"/>
                  <a:pt x="2479814" y="620031"/>
                  <a:pt x="2479814" y="1090819"/>
                </a:cubicBezTo>
                <a:cubicBezTo>
                  <a:pt x="2479814" y="1775601"/>
                  <a:pt x="1924689" y="2330726"/>
                  <a:pt x="1239907" y="2330726"/>
                </a:cubicBezTo>
                <a:cubicBezTo>
                  <a:pt x="555125" y="2330726"/>
                  <a:pt x="0" y="1775601"/>
                  <a:pt x="0" y="1090819"/>
                </a:cubicBezTo>
                <a:cubicBezTo>
                  <a:pt x="0" y="620031"/>
                  <a:pt x="262383" y="210527"/>
                  <a:pt x="648894" y="562"/>
                </a:cubicBezTo>
                <a:close/>
              </a:path>
            </a:pathLst>
          </a:custGeom>
          <a:solidFill>
            <a:srgbClr val="2776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8" name="Figura a mano libera 7">
            <a:extLst>
              <a:ext uri="{FF2B5EF4-FFF2-40B4-BE49-F238E27FC236}">
                <a16:creationId xmlns:a16="http://schemas.microsoft.com/office/drawing/2014/main" id="{21777ECF-60A2-60E4-8D10-4F194F19E04D}"/>
              </a:ext>
            </a:extLst>
          </p:cNvPr>
          <p:cNvSpPr/>
          <p:nvPr userDrawn="1"/>
        </p:nvSpPr>
        <p:spPr>
          <a:xfrm>
            <a:off x="2690033" y="4621695"/>
            <a:ext cx="2479814" cy="2236305"/>
          </a:xfrm>
          <a:custGeom>
            <a:avLst/>
            <a:gdLst>
              <a:gd name="connsiteX0" fmla="*/ 1239907 w 2479814"/>
              <a:gd name="connsiteY0" fmla="*/ 0 h 2236305"/>
              <a:gd name="connsiteX1" fmla="*/ 2479814 w 2479814"/>
              <a:gd name="connsiteY1" fmla="*/ 1239907 h 2236305"/>
              <a:gd name="connsiteX2" fmla="*/ 2028603 w 2479814"/>
              <a:gd name="connsiteY2" fmla="*/ 2196680 h 2236305"/>
              <a:gd name="connsiteX3" fmla="*/ 1975613 w 2479814"/>
              <a:gd name="connsiteY3" fmla="*/ 2236305 h 2236305"/>
              <a:gd name="connsiteX4" fmla="*/ 504201 w 2479814"/>
              <a:gd name="connsiteY4" fmla="*/ 2236305 h 2236305"/>
              <a:gd name="connsiteX5" fmla="*/ 451211 w 2479814"/>
              <a:gd name="connsiteY5" fmla="*/ 2196680 h 2236305"/>
              <a:gd name="connsiteX6" fmla="*/ 0 w 2479814"/>
              <a:gd name="connsiteY6" fmla="*/ 1239907 h 2236305"/>
              <a:gd name="connsiteX7" fmla="*/ 1239907 w 2479814"/>
              <a:gd name="connsiteY7" fmla="*/ 0 h 2236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9814" h="2236305">
                <a:moveTo>
                  <a:pt x="1239907" y="0"/>
                </a:moveTo>
                <a:cubicBezTo>
                  <a:pt x="1924689" y="0"/>
                  <a:pt x="2479814" y="555125"/>
                  <a:pt x="2479814" y="1239907"/>
                </a:cubicBezTo>
                <a:cubicBezTo>
                  <a:pt x="2479814" y="1625097"/>
                  <a:pt x="2304169" y="1969263"/>
                  <a:pt x="2028603" y="2196680"/>
                </a:cubicBezTo>
                <a:lnTo>
                  <a:pt x="1975613" y="2236305"/>
                </a:lnTo>
                <a:lnTo>
                  <a:pt x="504201" y="2236305"/>
                </a:lnTo>
                <a:lnTo>
                  <a:pt x="451211" y="2196680"/>
                </a:lnTo>
                <a:cubicBezTo>
                  <a:pt x="175645" y="1969263"/>
                  <a:pt x="0" y="1625097"/>
                  <a:pt x="0" y="1239907"/>
                </a:cubicBezTo>
                <a:cubicBezTo>
                  <a:pt x="0" y="555125"/>
                  <a:pt x="555125" y="0"/>
                  <a:pt x="1239907" y="0"/>
                </a:cubicBezTo>
                <a:close/>
              </a:path>
            </a:pathLst>
          </a:custGeom>
          <a:solidFill>
            <a:srgbClr val="85BD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9" name="Figura a mano libera 8">
            <a:extLst>
              <a:ext uri="{FF2B5EF4-FFF2-40B4-BE49-F238E27FC236}">
                <a16:creationId xmlns:a16="http://schemas.microsoft.com/office/drawing/2014/main" id="{3C2E855E-3C1C-1DDC-3059-F1AE9412B73D}"/>
              </a:ext>
            </a:extLst>
          </p:cNvPr>
          <p:cNvSpPr/>
          <p:nvPr userDrawn="1"/>
        </p:nvSpPr>
        <p:spPr>
          <a:xfrm>
            <a:off x="124238" y="2514600"/>
            <a:ext cx="2479812" cy="4343400"/>
          </a:xfrm>
          <a:custGeom>
            <a:avLst/>
            <a:gdLst>
              <a:gd name="connsiteX0" fmla="*/ 1239906 w 2479812"/>
              <a:gd name="connsiteY0" fmla="*/ 0 h 4343400"/>
              <a:gd name="connsiteX1" fmla="*/ 2479812 w 2479812"/>
              <a:gd name="connsiteY1" fmla="*/ 1239906 h 4343400"/>
              <a:gd name="connsiteX2" fmla="*/ 2479812 w 2479812"/>
              <a:gd name="connsiteY2" fmla="*/ 3361912 h 4343400"/>
              <a:gd name="connsiteX3" fmla="*/ 2028601 w 2479812"/>
              <a:gd name="connsiteY3" fmla="*/ 4318684 h 4343400"/>
              <a:gd name="connsiteX4" fmla="*/ 1995549 w 2479812"/>
              <a:gd name="connsiteY4" fmla="*/ 4343400 h 4343400"/>
              <a:gd name="connsiteX5" fmla="*/ 484263 w 2479812"/>
              <a:gd name="connsiteY5" fmla="*/ 4343400 h 4343400"/>
              <a:gd name="connsiteX6" fmla="*/ 451211 w 2479812"/>
              <a:gd name="connsiteY6" fmla="*/ 4318684 h 4343400"/>
              <a:gd name="connsiteX7" fmla="*/ 0 w 2479812"/>
              <a:gd name="connsiteY7" fmla="*/ 3361912 h 4343400"/>
              <a:gd name="connsiteX8" fmla="*/ 0 w 2479812"/>
              <a:gd name="connsiteY8" fmla="*/ 1239906 h 4343400"/>
              <a:gd name="connsiteX9" fmla="*/ 1239906 w 2479812"/>
              <a:gd name="connsiteY9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79812" h="4343400">
                <a:moveTo>
                  <a:pt x="1239906" y="0"/>
                </a:moveTo>
                <a:cubicBezTo>
                  <a:pt x="1924687" y="0"/>
                  <a:pt x="2479812" y="555125"/>
                  <a:pt x="2479812" y="1239906"/>
                </a:cubicBezTo>
                <a:lnTo>
                  <a:pt x="2479812" y="3361912"/>
                </a:lnTo>
                <a:cubicBezTo>
                  <a:pt x="2479812" y="3747102"/>
                  <a:pt x="2304167" y="4091267"/>
                  <a:pt x="2028601" y="4318684"/>
                </a:cubicBezTo>
                <a:lnTo>
                  <a:pt x="1995549" y="4343400"/>
                </a:lnTo>
                <a:lnTo>
                  <a:pt x="484263" y="4343400"/>
                </a:lnTo>
                <a:lnTo>
                  <a:pt x="451211" y="4318684"/>
                </a:lnTo>
                <a:cubicBezTo>
                  <a:pt x="175645" y="4091267"/>
                  <a:pt x="0" y="3747102"/>
                  <a:pt x="0" y="3361912"/>
                </a:cubicBezTo>
                <a:lnTo>
                  <a:pt x="0" y="1239906"/>
                </a:lnTo>
                <a:cubicBezTo>
                  <a:pt x="0" y="555125"/>
                  <a:pt x="555125" y="0"/>
                  <a:pt x="1239906" y="0"/>
                </a:cubicBezTo>
                <a:close/>
              </a:path>
            </a:pathLst>
          </a:custGeom>
          <a:solidFill>
            <a:srgbClr val="E36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5A7D0AA-8272-C4EB-9D69-0A70CE00FCF6}"/>
              </a:ext>
            </a:extLst>
          </p:cNvPr>
          <p:cNvSpPr txBox="1"/>
          <p:nvPr userDrawn="1"/>
        </p:nvSpPr>
        <p:spPr>
          <a:xfrm>
            <a:off x="6692202" y="1822621"/>
            <a:ext cx="407034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>
                <a:solidFill>
                  <a:srgbClr val="22455E"/>
                </a:solidFill>
                <a:latin typeface="Anton" pitchFamily="2" charset="77"/>
              </a:rPr>
              <a:t>U1.</a:t>
            </a:r>
            <a:r>
              <a:rPr lang="it-IT" sz="6000" b="1" dirty="0">
                <a:solidFill>
                  <a:srgbClr val="27767C"/>
                </a:solidFill>
                <a:latin typeface="Anton" pitchFamily="2" charset="77"/>
              </a:rPr>
              <a:t> </a:t>
            </a:r>
          </a:p>
          <a:p>
            <a:r>
              <a:rPr lang="it-IT" sz="6000" b="1" dirty="0">
                <a:solidFill>
                  <a:srgbClr val="27767C"/>
                </a:solidFill>
                <a:latin typeface="Anton" pitchFamily="2" charset="77"/>
              </a:rPr>
              <a:t>La frase, </a:t>
            </a:r>
          </a:p>
          <a:p>
            <a:r>
              <a:rPr lang="it-IT" sz="6000" b="1" dirty="0">
                <a:solidFill>
                  <a:srgbClr val="27767C"/>
                </a:solidFill>
                <a:latin typeface="Anton" pitchFamily="2" charset="77"/>
              </a:rPr>
              <a:t>il predicato,</a:t>
            </a:r>
          </a:p>
          <a:p>
            <a:r>
              <a:rPr lang="it-IT" sz="6000" b="1" dirty="0">
                <a:solidFill>
                  <a:srgbClr val="27767C"/>
                </a:solidFill>
                <a:latin typeface="Anton" pitchFamily="2" charset="77"/>
              </a:rPr>
              <a:t>Il soggetto</a:t>
            </a:r>
          </a:p>
        </p:txBody>
      </p:sp>
      <p:sp>
        <p:nvSpPr>
          <p:cNvPr id="11" name="Figura a mano libera 10">
            <a:extLst>
              <a:ext uri="{FF2B5EF4-FFF2-40B4-BE49-F238E27FC236}">
                <a16:creationId xmlns:a16="http://schemas.microsoft.com/office/drawing/2014/main" id="{EE3FDB26-6A98-4ABD-DA9C-7D7DAFB2A9C7}"/>
              </a:ext>
            </a:extLst>
          </p:cNvPr>
          <p:cNvSpPr/>
          <p:nvPr userDrawn="1"/>
        </p:nvSpPr>
        <p:spPr>
          <a:xfrm>
            <a:off x="2690034" y="1"/>
            <a:ext cx="2479812" cy="4452731"/>
          </a:xfrm>
          <a:custGeom>
            <a:avLst/>
            <a:gdLst>
              <a:gd name="connsiteX0" fmla="*/ 650062 w 2479812"/>
              <a:gd name="connsiteY0" fmla="*/ 0 h 4452731"/>
              <a:gd name="connsiteX1" fmla="*/ 1829750 w 2479812"/>
              <a:gd name="connsiteY1" fmla="*/ 0 h 4452731"/>
              <a:gd name="connsiteX2" fmla="*/ 1830919 w 2479812"/>
              <a:gd name="connsiteY2" fmla="*/ 563 h 4452731"/>
              <a:gd name="connsiteX3" fmla="*/ 2479812 w 2479812"/>
              <a:gd name="connsiteY3" fmla="*/ 1090819 h 4452731"/>
              <a:gd name="connsiteX4" fmla="*/ 2479812 w 2479812"/>
              <a:gd name="connsiteY4" fmla="*/ 3212825 h 4452731"/>
              <a:gd name="connsiteX5" fmla="*/ 1239906 w 2479812"/>
              <a:gd name="connsiteY5" fmla="*/ 4452731 h 4452731"/>
              <a:gd name="connsiteX6" fmla="*/ 0 w 2479812"/>
              <a:gd name="connsiteY6" fmla="*/ 3212825 h 4452731"/>
              <a:gd name="connsiteX7" fmla="*/ 0 w 2479812"/>
              <a:gd name="connsiteY7" fmla="*/ 1090819 h 4452731"/>
              <a:gd name="connsiteX8" fmla="*/ 648893 w 2479812"/>
              <a:gd name="connsiteY8" fmla="*/ 563 h 4452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79812" h="4452731">
                <a:moveTo>
                  <a:pt x="650062" y="0"/>
                </a:moveTo>
                <a:lnTo>
                  <a:pt x="1829750" y="0"/>
                </a:lnTo>
                <a:lnTo>
                  <a:pt x="1830919" y="563"/>
                </a:lnTo>
                <a:cubicBezTo>
                  <a:pt x="2217429" y="210528"/>
                  <a:pt x="2479812" y="620032"/>
                  <a:pt x="2479812" y="1090819"/>
                </a:cubicBezTo>
                <a:lnTo>
                  <a:pt x="2479812" y="3212825"/>
                </a:lnTo>
                <a:cubicBezTo>
                  <a:pt x="2479812" y="3897606"/>
                  <a:pt x="1924687" y="4452731"/>
                  <a:pt x="1239906" y="4452731"/>
                </a:cubicBezTo>
                <a:cubicBezTo>
                  <a:pt x="555125" y="4452731"/>
                  <a:pt x="0" y="3897606"/>
                  <a:pt x="0" y="3212825"/>
                </a:cubicBezTo>
                <a:lnTo>
                  <a:pt x="0" y="1090819"/>
                </a:lnTo>
                <a:cubicBezTo>
                  <a:pt x="0" y="620032"/>
                  <a:pt x="262383" y="210528"/>
                  <a:pt x="648893" y="563"/>
                </a:cubicBezTo>
                <a:close/>
              </a:path>
            </a:pathLst>
          </a:custGeom>
          <a:solidFill>
            <a:srgbClr val="2245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3AF654E-7EFE-69DC-4662-D92336648F3A}"/>
              </a:ext>
            </a:extLst>
          </p:cNvPr>
          <p:cNvSpPr txBox="1"/>
          <p:nvPr userDrawn="1"/>
        </p:nvSpPr>
        <p:spPr>
          <a:xfrm>
            <a:off x="9059769" y="6540808"/>
            <a:ext cx="30719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2024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</a:t>
            </a:r>
          </a:p>
        </p:txBody>
      </p:sp>
    </p:spTree>
    <p:extLst>
      <p:ext uri="{BB962C8B-B14F-4D97-AF65-F5344CB8AC3E}">
        <p14:creationId xmlns:p14="http://schemas.microsoft.com/office/powerpoint/2010/main" val="307435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757CD8-6E2C-E8CD-099C-ECE080834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D7FEA1D-973E-2663-5C8C-97843F7459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C810A9-0D66-2660-9FED-A9C5925C7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54D3C6-EB29-B66E-BB55-C983B6BFE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991D1D-3AA6-7D57-ADF9-47DFC8EFD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404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FAD6484-95E2-70CC-BC8E-8659E60AF8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D46AE4-4D9A-3992-0F99-8097D55C8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0BB26C-1159-4FEE-D1B5-287142DA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7691BF-88C4-22D3-AB94-DAFA4881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C23DE9-CF8C-A78E-1E44-8D7EDADA1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198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bg>
      <p:bgPr>
        <a:solidFill>
          <a:srgbClr val="FBEF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60D27E86-23F3-F8BD-4C3F-934A6FDFFF4C}"/>
              </a:ext>
            </a:extLst>
          </p:cNvPr>
          <p:cNvSpPr txBox="1"/>
          <p:nvPr userDrawn="1"/>
        </p:nvSpPr>
        <p:spPr>
          <a:xfrm>
            <a:off x="5677579" y="6493827"/>
            <a:ext cx="83684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AACB66BD-FA81-48B7-856A-C7F31C02201D}" type="slidenum">
              <a:rPr lang="it-IT" sz="1400" b="0" smtClean="0">
                <a:solidFill>
                  <a:schemeClr val="tx1"/>
                </a:solidFill>
                <a:effectLst/>
              </a:rPr>
              <a:pPr algn="ctr"/>
              <a:t>‹N›</a:t>
            </a:fld>
            <a:endParaRPr lang="it-IT" sz="14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608F55C-E7BD-766D-6C0B-0C1FC2735B1C}"/>
              </a:ext>
            </a:extLst>
          </p:cNvPr>
          <p:cNvSpPr txBox="1"/>
          <p:nvPr userDrawn="1"/>
        </p:nvSpPr>
        <p:spPr>
          <a:xfrm>
            <a:off x="9059769" y="6540808"/>
            <a:ext cx="30719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2024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</a:t>
            </a:r>
          </a:p>
        </p:txBody>
      </p:sp>
      <p:sp>
        <p:nvSpPr>
          <p:cNvPr id="9" name="Figura a mano libera 8">
            <a:extLst>
              <a:ext uri="{FF2B5EF4-FFF2-40B4-BE49-F238E27FC236}">
                <a16:creationId xmlns:a16="http://schemas.microsoft.com/office/drawing/2014/main" id="{22C5279C-148E-3827-58EF-C63E75036BBA}"/>
              </a:ext>
            </a:extLst>
          </p:cNvPr>
          <p:cNvSpPr/>
          <p:nvPr userDrawn="1"/>
        </p:nvSpPr>
        <p:spPr>
          <a:xfrm>
            <a:off x="124236" y="4621694"/>
            <a:ext cx="2479814" cy="2236305"/>
          </a:xfrm>
          <a:custGeom>
            <a:avLst/>
            <a:gdLst>
              <a:gd name="connsiteX0" fmla="*/ 1239907 w 2479814"/>
              <a:gd name="connsiteY0" fmla="*/ 0 h 2236305"/>
              <a:gd name="connsiteX1" fmla="*/ 2479814 w 2479814"/>
              <a:gd name="connsiteY1" fmla="*/ 1239907 h 2236305"/>
              <a:gd name="connsiteX2" fmla="*/ 2028603 w 2479814"/>
              <a:gd name="connsiteY2" fmla="*/ 2196680 h 2236305"/>
              <a:gd name="connsiteX3" fmla="*/ 1975613 w 2479814"/>
              <a:gd name="connsiteY3" fmla="*/ 2236305 h 2236305"/>
              <a:gd name="connsiteX4" fmla="*/ 504201 w 2479814"/>
              <a:gd name="connsiteY4" fmla="*/ 2236305 h 2236305"/>
              <a:gd name="connsiteX5" fmla="*/ 451211 w 2479814"/>
              <a:gd name="connsiteY5" fmla="*/ 2196680 h 2236305"/>
              <a:gd name="connsiteX6" fmla="*/ 0 w 2479814"/>
              <a:gd name="connsiteY6" fmla="*/ 1239907 h 2236305"/>
              <a:gd name="connsiteX7" fmla="*/ 1239907 w 2479814"/>
              <a:gd name="connsiteY7" fmla="*/ 0 h 2236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9814" h="2236305">
                <a:moveTo>
                  <a:pt x="1239907" y="0"/>
                </a:moveTo>
                <a:cubicBezTo>
                  <a:pt x="1924689" y="0"/>
                  <a:pt x="2479814" y="555125"/>
                  <a:pt x="2479814" y="1239907"/>
                </a:cubicBezTo>
                <a:cubicBezTo>
                  <a:pt x="2479814" y="1625097"/>
                  <a:pt x="2304169" y="1969263"/>
                  <a:pt x="2028603" y="2196680"/>
                </a:cubicBezTo>
                <a:lnTo>
                  <a:pt x="1975613" y="2236305"/>
                </a:lnTo>
                <a:lnTo>
                  <a:pt x="504201" y="2236305"/>
                </a:lnTo>
                <a:lnTo>
                  <a:pt x="451211" y="2196680"/>
                </a:lnTo>
                <a:cubicBezTo>
                  <a:pt x="175645" y="1969263"/>
                  <a:pt x="0" y="1625097"/>
                  <a:pt x="0" y="1239907"/>
                </a:cubicBezTo>
                <a:cubicBezTo>
                  <a:pt x="0" y="555125"/>
                  <a:pt x="555125" y="0"/>
                  <a:pt x="1239907" y="0"/>
                </a:cubicBezTo>
                <a:close/>
              </a:path>
            </a:pathLst>
          </a:custGeom>
          <a:solidFill>
            <a:srgbClr val="FACA5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10" name="Figura a mano libera 9">
            <a:extLst>
              <a:ext uri="{FF2B5EF4-FFF2-40B4-BE49-F238E27FC236}">
                <a16:creationId xmlns:a16="http://schemas.microsoft.com/office/drawing/2014/main" id="{9B7C8705-BEC2-3191-6EF7-4F4AC22599E3}"/>
              </a:ext>
            </a:extLst>
          </p:cNvPr>
          <p:cNvSpPr/>
          <p:nvPr userDrawn="1"/>
        </p:nvSpPr>
        <p:spPr>
          <a:xfrm>
            <a:off x="124237" y="0"/>
            <a:ext cx="2479812" cy="4452731"/>
          </a:xfrm>
          <a:custGeom>
            <a:avLst/>
            <a:gdLst>
              <a:gd name="connsiteX0" fmla="*/ 650062 w 2479812"/>
              <a:gd name="connsiteY0" fmla="*/ 0 h 4452731"/>
              <a:gd name="connsiteX1" fmla="*/ 1829750 w 2479812"/>
              <a:gd name="connsiteY1" fmla="*/ 0 h 4452731"/>
              <a:gd name="connsiteX2" fmla="*/ 1830919 w 2479812"/>
              <a:gd name="connsiteY2" fmla="*/ 563 h 4452731"/>
              <a:gd name="connsiteX3" fmla="*/ 2479812 w 2479812"/>
              <a:gd name="connsiteY3" fmla="*/ 1090819 h 4452731"/>
              <a:gd name="connsiteX4" fmla="*/ 2479812 w 2479812"/>
              <a:gd name="connsiteY4" fmla="*/ 3212825 h 4452731"/>
              <a:gd name="connsiteX5" fmla="*/ 1239906 w 2479812"/>
              <a:gd name="connsiteY5" fmla="*/ 4452731 h 4452731"/>
              <a:gd name="connsiteX6" fmla="*/ 0 w 2479812"/>
              <a:gd name="connsiteY6" fmla="*/ 3212825 h 4452731"/>
              <a:gd name="connsiteX7" fmla="*/ 0 w 2479812"/>
              <a:gd name="connsiteY7" fmla="*/ 1090819 h 4452731"/>
              <a:gd name="connsiteX8" fmla="*/ 648893 w 2479812"/>
              <a:gd name="connsiteY8" fmla="*/ 563 h 4452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79812" h="4452731">
                <a:moveTo>
                  <a:pt x="650062" y="0"/>
                </a:moveTo>
                <a:lnTo>
                  <a:pt x="1829750" y="0"/>
                </a:lnTo>
                <a:lnTo>
                  <a:pt x="1830919" y="563"/>
                </a:lnTo>
                <a:cubicBezTo>
                  <a:pt x="2217429" y="210528"/>
                  <a:pt x="2479812" y="620032"/>
                  <a:pt x="2479812" y="1090819"/>
                </a:cubicBezTo>
                <a:lnTo>
                  <a:pt x="2479812" y="3212825"/>
                </a:lnTo>
                <a:cubicBezTo>
                  <a:pt x="2479812" y="3897606"/>
                  <a:pt x="1924687" y="4452731"/>
                  <a:pt x="1239906" y="4452731"/>
                </a:cubicBezTo>
                <a:cubicBezTo>
                  <a:pt x="555125" y="4452731"/>
                  <a:pt x="0" y="3897606"/>
                  <a:pt x="0" y="3212825"/>
                </a:cubicBezTo>
                <a:lnTo>
                  <a:pt x="0" y="1090819"/>
                </a:lnTo>
                <a:cubicBezTo>
                  <a:pt x="0" y="620032"/>
                  <a:pt x="262383" y="210528"/>
                  <a:pt x="648893" y="563"/>
                </a:cubicBezTo>
                <a:close/>
              </a:path>
            </a:pathLst>
          </a:custGeom>
          <a:solidFill>
            <a:srgbClr val="FACA5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 dirty="0"/>
          </a:p>
        </p:txBody>
      </p:sp>
      <p:sp>
        <p:nvSpPr>
          <p:cNvPr id="11" name="Figura a mano libera 10">
            <a:extLst>
              <a:ext uri="{FF2B5EF4-FFF2-40B4-BE49-F238E27FC236}">
                <a16:creationId xmlns:a16="http://schemas.microsoft.com/office/drawing/2014/main" id="{CD51EB30-489F-1CD3-A288-5AC3C311D7A0}"/>
              </a:ext>
            </a:extLst>
          </p:cNvPr>
          <p:cNvSpPr/>
          <p:nvPr userDrawn="1"/>
        </p:nvSpPr>
        <p:spPr>
          <a:xfrm>
            <a:off x="2689679" y="0"/>
            <a:ext cx="2479814" cy="2330726"/>
          </a:xfrm>
          <a:custGeom>
            <a:avLst/>
            <a:gdLst>
              <a:gd name="connsiteX0" fmla="*/ 650060 w 2479814"/>
              <a:gd name="connsiteY0" fmla="*/ 0 h 2330726"/>
              <a:gd name="connsiteX1" fmla="*/ 1829754 w 2479814"/>
              <a:gd name="connsiteY1" fmla="*/ 0 h 2330726"/>
              <a:gd name="connsiteX2" fmla="*/ 1830921 w 2479814"/>
              <a:gd name="connsiteY2" fmla="*/ 562 h 2330726"/>
              <a:gd name="connsiteX3" fmla="*/ 2479814 w 2479814"/>
              <a:gd name="connsiteY3" fmla="*/ 1090819 h 2330726"/>
              <a:gd name="connsiteX4" fmla="*/ 1239907 w 2479814"/>
              <a:gd name="connsiteY4" fmla="*/ 2330726 h 2330726"/>
              <a:gd name="connsiteX5" fmla="*/ 0 w 2479814"/>
              <a:gd name="connsiteY5" fmla="*/ 1090819 h 2330726"/>
              <a:gd name="connsiteX6" fmla="*/ 648894 w 2479814"/>
              <a:gd name="connsiteY6" fmla="*/ 562 h 2330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79814" h="2330726">
                <a:moveTo>
                  <a:pt x="650060" y="0"/>
                </a:moveTo>
                <a:lnTo>
                  <a:pt x="1829754" y="0"/>
                </a:lnTo>
                <a:lnTo>
                  <a:pt x="1830921" y="562"/>
                </a:lnTo>
                <a:cubicBezTo>
                  <a:pt x="2217431" y="210527"/>
                  <a:pt x="2479814" y="620031"/>
                  <a:pt x="2479814" y="1090819"/>
                </a:cubicBezTo>
                <a:cubicBezTo>
                  <a:pt x="2479814" y="1775601"/>
                  <a:pt x="1924689" y="2330726"/>
                  <a:pt x="1239907" y="2330726"/>
                </a:cubicBezTo>
                <a:cubicBezTo>
                  <a:pt x="555125" y="2330726"/>
                  <a:pt x="0" y="1775601"/>
                  <a:pt x="0" y="1090819"/>
                </a:cubicBezTo>
                <a:cubicBezTo>
                  <a:pt x="0" y="620031"/>
                  <a:pt x="262383" y="210527"/>
                  <a:pt x="648894" y="562"/>
                </a:cubicBezTo>
                <a:close/>
              </a:path>
            </a:pathLst>
          </a:custGeom>
          <a:solidFill>
            <a:srgbClr val="FACA5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12" name="Figura a mano libera 11">
            <a:extLst>
              <a:ext uri="{FF2B5EF4-FFF2-40B4-BE49-F238E27FC236}">
                <a16:creationId xmlns:a16="http://schemas.microsoft.com/office/drawing/2014/main" id="{19897867-8D2F-D4C0-0B8B-CDDA5CE271A1}"/>
              </a:ext>
            </a:extLst>
          </p:cNvPr>
          <p:cNvSpPr/>
          <p:nvPr userDrawn="1"/>
        </p:nvSpPr>
        <p:spPr>
          <a:xfrm>
            <a:off x="2689680" y="2514600"/>
            <a:ext cx="2479812" cy="4343400"/>
          </a:xfrm>
          <a:custGeom>
            <a:avLst/>
            <a:gdLst>
              <a:gd name="connsiteX0" fmla="*/ 1239906 w 2479812"/>
              <a:gd name="connsiteY0" fmla="*/ 0 h 4343400"/>
              <a:gd name="connsiteX1" fmla="*/ 2479812 w 2479812"/>
              <a:gd name="connsiteY1" fmla="*/ 1239906 h 4343400"/>
              <a:gd name="connsiteX2" fmla="*/ 2479812 w 2479812"/>
              <a:gd name="connsiteY2" fmla="*/ 3361912 h 4343400"/>
              <a:gd name="connsiteX3" fmla="*/ 2028601 w 2479812"/>
              <a:gd name="connsiteY3" fmla="*/ 4318684 h 4343400"/>
              <a:gd name="connsiteX4" fmla="*/ 1995549 w 2479812"/>
              <a:gd name="connsiteY4" fmla="*/ 4343400 h 4343400"/>
              <a:gd name="connsiteX5" fmla="*/ 484263 w 2479812"/>
              <a:gd name="connsiteY5" fmla="*/ 4343400 h 4343400"/>
              <a:gd name="connsiteX6" fmla="*/ 451211 w 2479812"/>
              <a:gd name="connsiteY6" fmla="*/ 4318684 h 4343400"/>
              <a:gd name="connsiteX7" fmla="*/ 0 w 2479812"/>
              <a:gd name="connsiteY7" fmla="*/ 3361912 h 4343400"/>
              <a:gd name="connsiteX8" fmla="*/ 0 w 2479812"/>
              <a:gd name="connsiteY8" fmla="*/ 1239906 h 4343400"/>
              <a:gd name="connsiteX9" fmla="*/ 1239906 w 2479812"/>
              <a:gd name="connsiteY9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79812" h="4343400">
                <a:moveTo>
                  <a:pt x="1239906" y="0"/>
                </a:moveTo>
                <a:cubicBezTo>
                  <a:pt x="1924687" y="0"/>
                  <a:pt x="2479812" y="555125"/>
                  <a:pt x="2479812" y="1239906"/>
                </a:cubicBezTo>
                <a:lnTo>
                  <a:pt x="2479812" y="3361912"/>
                </a:lnTo>
                <a:cubicBezTo>
                  <a:pt x="2479812" y="3747102"/>
                  <a:pt x="2304167" y="4091267"/>
                  <a:pt x="2028601" y="4318684"/>
                </a:cubicBezTo>
                <a:lnTo>
                  <a:pt x="1995549" y="4343400"/>
                </a:lnTo>
                <a:lnTo>
                  <a:pt x="484263" y="4343400"/>
                </a:lnTo>
                <a:lnTo>
                  <a:pt x="451211" y="4318684"/>
                </a:lnTo>
                <a:cubicBezTo>
                  <a:pt x="175645" y="4091267"/>
                  <a:pt x="0" y="3747102"/>
                  <a:pt x="0" y="3361912"/>
                </a:cubicBezTo>
                <a:lnTo>
                  <a:pt x="0" y="1239906"/>
                </a:lnTo>
                <a:cubicBezTo>
                  <a:pt x="0" y="555125"/>
                  <a:pt x="555125" y="0"/>
                  <a:pt x="1239906" y="0"/>
                </a:cubicBezTo>
                <a:close/>
              </a:path>
            </a:pathLst>
          </a:custGeom>
          <a:solidFill>
            <a:srgbClr val="FACA5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 dirty="0"/>
          </a:p>
        </p:txBody>
      </p:sp>
      <p:pic>
        <p:nvPicPr>
          <p:cNvPr id="13" name="Immagine 12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A3D47A81-410D-ADDE-0AEC-E8B0F6EDCC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3903" y="6300539"/>
            <a:ext cx="393983" cy="420249"/>
          </a:xfrm>
          <a:prstGeom prst="rect">
            <a:avLst/>
          </a:prstGeom>
        </p:spPr>
      </p:pic>
      <p:grpSp>
        <p:nvGrpSpPr>
          <p:cNvPr id="14" name="Gruppo 13">
            <a:extLst>
              <a:ext uri="{FF2B5EF4-FFF2-40B4-BE49-F238E27FC236}">
                <a16:creationId xmlns:a16="http://schemas.microsoft.com/office/drawing/2014/main" id="{1F314AB7-921C-43BF-9B60-1D1C1C9590B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724303" y="180116"/>
            <a:ext cx="306213" cy="1740275"/>
            <a:chOff x="5828044" y="1074412"/>
            <a:chExt cx="535912" cy="3045666"/>
          </a:xfrm>
        </p:grpSpPr>
        <p:sp>
          <p:nvSpPr>
            <p:cNvPr id="15" name="Ovale 14">
              <a:extLst>
                <a:ext uri="{FF2B5EF4-FFF2-40B4-BE49-F238E27FC236}">
                  <a16:creationId xmlns:a16="http://schemas.microsoft.com/office/drawing/2014/main" id="{C630258F-072A-731D-E8FA-8059EE3D4C52}"/>
                </a:ext>
              </a:extLst>
            </p:cNvPr>
            <p:cNvSpPr/>
            <p:nvPr userDrawn="1"/>
          </p:nvSpPr>
          <p:spPr>
            <a:xfrm>
              <a:off x="5828044" y="2633630"/>
              <a:ext cx="535912" cy="535912"/>
            </a:xfrm>
            <a:prstGeom prst="ellipse">
              <a:avLst/>
            </a:prstGeom>
            <a:solidFill>
              <a:srgbClr val="85BD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con angoli arrotondati 15">
              <a:extLst>
                <a:ext uri="{FF2B5EF4-FFF2-40B4-BE49-F238E27FC236}">
                  <a16:creationId xmlns:a16="http://schemas.microsoft.com/office/drawing/2014/main" id="{F1B5B526-7AED-5133-C315-19298F699A60}"/>
                </a:ext>
              </a:extLst>
            </p:cNvPr>
            <p:cNvSpPr/>
            <p:nvPr userDrawn="1"/>
          </p:nvSpPr>
          <p:spPr>
            <a:xfrm>
              <a:off x="5864888" y="3293601"/>
              <a:ext cx="462225" cy="826477"/>
            </a:xfrm>
            <a:prstGeom prst="roundRect">
              <a:avLst>
                <a:gd name="adj" fmla="val 50000"/>
              </a:avLst>
            </a:prstGeom>
            <a:solidFill>
              <a:srgbClr val="2245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7" name="Rettangolo con angoli arrotondati 16">
              <a:extLst>
                <a:ext uri="{FF2B5EF4-FFF2-40B4-BE49-F238E27FC236}">
                  <a16:creationId xmlns:a16="http://schemas.microsoft.com/office/drawing/2014/main" id="{73A84647-D2AB-3B17-D412-431FF830AF37}"/>
                </a:ext>
              </a:extLst>
            </p:cNvPr>
            <p:cNvSpPr/>
            <p:nvPr userDrawn="1"/>
          </p:nvSpPr>
          <p:spPr>
            <a:xfrm>
              <a:off x="5864888" y="1700680"/>
              <a:ext cx="462225" cy="826477"/>
            </a:xfrm>
            <a:prstGeom prst="roundRect">
              <a:avLst>
                <a:gd name="adj" fmla="val 50000"/>
              </a:avLst>
            </a:prstGeom>
            <a:solidFill>
              <a:srgbClr val="E365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8" name="Ovale 17">
              <a:extLst>
                <a:ext uri="{FF2B5EF4-FFF2-40B4-BE49-F238E27FC236}">
                  <a16:creationId xmlns:a16="http://schemas.microsoft.com/office/drawing/2014/main" id="{5BE35B2F-24D9-1B5C-FA94-CBC346FB4724}"/>
                </a:ext>
              </a:extLst>
            </p:cNvPr>
            <p:cNvSpPr/>
            <p:nvPr userDrawn="1"/>
          </p:nvSpPr>
          <p:spPr>
            <a:xfrm>
              <a:off x="5828044" y="1074412"/>
              <a:ext cx="535912" cy="535912"/>
            </a:xfrm>
            <a:prstGeom prst="ellipse">
              <a:avLst/>
            </a:prstGeom>
            <a:solidFill>
              <a:srgbClr val="2776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8874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773F54-7FBD-0AF9-AD37-29E527FDD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12142BD-C628-45D8-A00B-2F256FF76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47A690-FDD1-406D-DF27-29388C148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41DD50-04CD-1AE3-2384-39170BC9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B669C0-B046-97FF-B262-D0E99F5C5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65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F06E69-0DAE-0550-029B-7F316BF16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DD5BE6-6A4A-C6E1-E303-E7296A08C1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B5B13AA-919C-070F-40AF-EEF73D26A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1B177DD-5864-7CFC-2BA8-0A63FE44B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EAB60F5-1EDD-D55E-8FEA-297F602E7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4E9A5A-F2CD-403E-7AD8-182172D63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179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651AC2-B040-50BA-DE79-F22287DB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602AF91-FFFD-F96A-D3AD-2D36D4B12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30FA5C8-3B0C-ED0B-FE84-A621607D7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78F1437-F1FB-DF3A-462D-E370B61D0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20ACE11-6B0B-A28A-9514-7DD4B48C50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B0E8887-8821-7F10-417C-03C9AC933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FACD692-8EFC-EB1B-049B-C1DB9BCA9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B834FF0-987D-66AC-A950-D989599FB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93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1EE425-601B-C6A3-170C-97E5EB97B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E666F8A-9727-8259-7FFF-FB4DADDB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A3B01F4-7D2F-1FF8-4287-ADB01D04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010EADE-341F-F63C-680A-8F67B1AF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47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501EDD9-B1E1-B1E0-B261-F80CB46A8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6582D64-759B-91D0-AC1F-9B36EED31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F8FF6B2-430A-F11E-5CE2-F924C3D3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67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94B0B9-A8BF-E61E-8EC3-468D97797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14D787-9A08-8C03-44A0-8DA97C374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9D969AD-C8EB-A27C-0571-CB92BF200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DE653F-BF1F-09D0-E534-3726E7EA6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BC9E7FA-4803-9EAD-94B5-0637C1834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B22DA8D-5743-32DF-42B4-8E5B2B0C9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02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DC16A5-053D-9CFF-5152-2653578D9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16D8F40-F0FC-EDB5-65AB-49E6D05FD4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BE438F-1FB7-80EB-1C16-02DD2F852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FD5B1A-8FB6-78FF-F5FA-512DC6E27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D1834D2-C263-D964-F1A0-6E17A2C5F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C649F6-3B6B-9DF6-D2E5-A57AD45A6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22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174A2CE-25F8-739E-4021-2D251DB0E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5B9C210-A040-A084-CFEC-3355EC327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FF9F22-6091-B755-19D1-EE4FD87A5F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CADF00-42B2-94E8-78EC-D43B757BE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3EB088-8FEC-7CAA-D3CC-B923F6EDD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15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26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FE5F94-8F5F-F579-346B-FCEED2371BE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1" y="1825625"/>
            <a:ext cx="8983894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È una </a:t>
            </a:r>
            <a:r>
              <a:rPr lang="it-IT" sz="2400" b="1" dirty="0">
                <a:latin typeface="Calibri" panose="020F0502020204030204" pitchFamily="34" charset="0"/>
                <a:cs typeface="Calibri" panose="020F0502020204030204" pitchFamily="34" charset="0"/>
              </a:rPr>
              <a:t>sequenza ordinata di parole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, ha un </a:t>
            </a:r>
            <a:r>
              <a:rPr lang="it-IT" sz="2400" b="1" dirty="0">
                <a:latin typeface="Calibri" panose="020F0502020204030204" pitchFamily="34" charset="0"/>
                <a:cs typeface="Calibri" panose="020F0502020204030204" pitchFamily="34" charset="0"/>
              </a:rPr>
              <a:t>significato preciso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, finisce con un </a:t>
            </a:r>
            <a:r>
              <a:rPr lang="it-IT" sz="2400" b="1" dirty="0">
                <a:latin typeface="Calibri" panose="020F0502020204030204" pitchFamily="34" charset="0"/>
                <a:cs typeface="Calibri" panose="020F0502020204030204" pitchFamily="34" charset="0"/>
              </a:rPr>
              <a:t>punto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e contiene </a:t>
            </a:r>
            <a:r>
              <a:rPr lang="it-IT" sz="2400" b="1" dirty="0">
                <a:latin typeface="Calibri" panose="020F0502020204030204" pitchFamily="34" charset="0"/>
                <a:cs typeface="Calibri" panose="020F0502020204030204" pitchFamily="34" charset="0"/>
              </a:rPr>
              <a:t>un solo verbo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4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lang="it-IT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Il gatto di Fabio </a:t>
            </a:r>
            <a:r>
              <a:rPr lang="it-IT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dorme 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sul divano.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     I miei libri </a:t>
            </a:r>
            <a:r>
              <a:rPr lang="it-IT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sulla scrivania.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502044E-D21F-4F5A-275C-C35689E34E0B}"/>
              </a:ext>
            </a:extLst>
          </p:cNvPr>
          <p:cNvSpPr txBox="1"/>
          <p:nvPr/>
        </p:nvSpPr>
        <p:spPr>
          <a:xfrm>
            <a:off x="838200" y="1095474"/>
            <a:ext cx="3818377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La frase semplice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60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09CF3-260F-2C57-37EB-60986C7E37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/>
              <a:t>Gli elementi fondamentali di una frase sono: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il predicato </a:t>
            </a:r>
            <a:br>
              <a:rPr lang="it-IT" sz="2400" dirty="0"/>
            </a:b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/>
              <a:t> Il professore </a:t>
            </a:r>
            <a:r>
              <a:rPr lang="it-IT" sz="2400" b="1" dirty="0"/>
              <a:t>spiega</a:t>
            </a:r>
            <a:r>
              <a:rPr lang="it-IT" sz="2400" dirty="0"/>
              <a:t> (predicato).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il soggetto</a:t>
            </a:r>
            <a:br>
              <a:rPr lang="it-IT" sz="2400" dirty="0"/>
            </a:b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/>
              <a:t> </a:t>
            </a:r>
            <a:r>
              <a:rPr lang="it-IT" sz="2400" b="1" dirty="0"/>
              <a:t>I bambini </a:t>
            </a:r>
            <a:r>
              <a:rPr lang="it-IT" sz="2400" dirty="0"/>
              <a:t>(soggetto) giocano.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283712F-D15F-54D5-E13C-A013C6ED7EF5}"/>
              </a:ext>
            </a:extLst>
          </p:cNvPr>
          <p:cNvSpPr txBox="1"/>
          <p:nvPr/>
        </p:nvSpPr>
        <p:spPr>
          <a:xfrm>
            <a:off x="838200" y="1095474"/>
            <a:ext cx="6548919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Gli elementi fondamentali di una frase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91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6CDBC3-13E6-0294-D707-3EC38FBF652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b="1" dirty="0"/>
              <a:t>Verbale</a:t>
            </a:r>
            <a:r>
              <a:rPr lang="it-IT" sz="2400" dirty="0"/>
              <a:t>, cioè formato da un verbo che da solo ha un significato compiuto.</a:t>
            </a:r>
            <a:br>
              <a:rPr lang="it-IT" sz="2400" dirty="0"/>
            </a:b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/>
              <a:t>Giorgio</a:t>
            </a:r>
            <a:r>
              <a:rPr lang="it-IT" sz="2400" dirty="0">
                <a:solidFill>
                  <a:srgbClr val="FF0000"/>
                </a:solidFill>
              </a:rPr>
              <a:t> legge.</a:t>
            </a:r>
            <a:br>
              <a:rPr lang="it-IT" sz="2400" dirty="0">
                <a:solidFill>
                  <a:srgbClr val="FF0000"/>
                </a:solidFill>
              </a:rPr>
            </a:br>
            <a:r>
              <a:rPr lang="it-IT" sz="2400" dirty="0">
                <a:solidFill>
                  <a:srgbClr val="FF0000"/>
                </a:solidFill>
              </a:rPr>
              <a:t>      </a:t>
            </a:r>
            <a:r>
              <a:rPr lang="it-IT" sz="2400" dirty="0"/>
              <a:t>La nonna </a:t>
            </a:r>
            <a:r>
              <a:rPr lang="it-IT" sz="2400" dirty="0">
                <a:solidFill>
                  <a:srgbClr val="FF0000"/>
                </a:solidFill>
              </a:rPr>
              <a:t>ricama.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b="1" dirty="0"/>
              <a:t>Nominale</a:t>
            </a:r>
            <a:r>
              <a:rPr lang="it-IT" sz="2400" dirty="0"/>
              <a:t>, cioè formato dal verbo </a:t>
            </a:r>
            <a:r>
              <a:rPr lang="it-IT" sz="2400" i="1" dirty="0"/>
              <a:t>essere</a:t>
            </a:r>
            <a:r>
              <a:rPr lang="it-IT" sz="2400" dirty="0"/>
              <a:t> seguito da un nome o un aggettivo.</a:t>
            </a:r>
            <a:br>
              <a:rPr lang="it-IT" sz="2400" dirty="0"/>
            </a:b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/>
              <a:t>L’automobile</a:t>
            </a:r>
            <a:r>
              <a:rPr lang="it-IT" sz="2400" dirty="0">
                <a:solidFill>
                  <a:srgbClr val="FF0000"/>
                </a:solidFill>
              </a:rPr>
              <a:t> è veloce.</a:t>
            </a:r>
            <a:br>
              <a:rPr lang="it-IT" sz="2400" dirty="0">
                <a:solidFill>
                  <a:srgbClr val="FF0000"/>
                </a:solidFill>
              </a:rPr>
            </a:br>
            <a:r>
              <a:rPr lang="it-IT" sz="2400" dirty="0">
                <a:solidFill>
                  <a:srgbClr val="FF0000"/>
                </a:solidFill>
              </a:rPr>
              <a:t>      </a:t>
            </a:r>
            <a:r>
              <a:rPr lang="it-IT" sz="2400" dirty="0"/>
              <a:t>La temperatura </a:t>
            </a:r>
            <a:r>
              <a:rPr lang="it-IT" sz="2400" dirty="0">
                <a:solidFill>
                  <a:srgbClr val="FF0000"/>
                </a:solidFill>
              </a:rPr>
              <a:t>è fredda.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Con </a:t>
            </a:r>
            <a:r>
              <a:rPr lang="it-IT" sz="2400" b="1" dirty="0"/>
              <a:t>verbo copulativo</a:t>
            </a:r>
            <a:r>
              <a:rPr lang="it-IT" sz="2400" dirty="0"/>
              <a:t>, cioè formato da un verbo qualsiasi il cui significato viene completato da un nome o da un aggettivo.</a:t>
            </a:r>
            <a:br>
              <a:rPr lang="it-IT" sz="2400" dirty="0"/>
            </a:b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>
                <a:solidFill>
                  <a:srgbClr val="FF0000"/>
                </a:solidFill>
              </a:rPr>
              <a:t> È stato eletto </a:t>
            </a:r>
            <a:r>
              <a:rPr lang="it-IT" sz="2400" dirty="0"/>
              <a:t>sindaco.</a:t>
            </a:r>
            <a:br>
              <a:rPr lang="it-IT" sz="2400" dirty="0"/>
            </a:br>
            <a:r>
              <a:rPr lang="it-IT" sz="2400" dirty="0"/>
              <a:t>      </a:t>
            </a:r>
            <a:r>
              <a:rPr lang="it-IT" sz="2400" dirty="0">
                <a:solidFill>
                  <a:srgbClr val="FF0000"/>
                </a:solidFill>
              </a:rPr>
              <a:t>È tornato </a:t>
            </a:r>
            <a:r>
              <a:rPr lang="it-IT" sz="2400" dirty="0"/>
              <a:t>stanco.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591C0DC-BCCC-2E0D-B98B-6900179F1DD6}"/>
              </a:ext>
            </a:extLst>
          </p:cNvPr>
          <p:cNvSpPr txBox="1"/>
          <p:nvPr/>
        </p:nvSpPr>
        <p:spPr>
          <a:xfrm>
            <a:off x="838200" y="1095474"/>
            <a:ext cx="6548919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Come può essere il predicato?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51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704A49-D4B6-BE1D-C4BC-5B49DEB1D3C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b="1" dirty="0"/>
              <a:t>Compie</a:t>
            </a:r>
            <a:r>
              <a:rPr lang="it-IT" sz="2400" dirty="0"/>
              <a:t> l’azione.</a:t>
            </a:r>
            <a:br>
              <a:rPr lang="it-IT" sz="2400" dirty="0"/>
            </a:b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>
                <a:solidFill>
                  <a:srgbClr val="FF0000"/>
                </a:solidFill>
              </a:rPr>
              <a:t> Chiara </a:t>
            </a:r>
            <a:r>
              <a:rPr lang="it-IT" sz="2400" dirty="0"/>
              <a:t>mangia. </a:t>
            </a:r>
            <a:r>
              <a:rPr lang="it-IT" sz="2400" dirty="0">
                <a:solidFill>
                  <a:srgbClr val="FF0000"/>
                </a:solidFill>
              </a:rPr>
              <a:t>Il pittore </a:t>
            </a:r>
            <a:r>
              <a:rPr lang="it-IT" sz="2400" dirty="0"/>
              <a:t>dipinge.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b="1" dirty="0"/>
              <a:t>Subisce</a:t>
            </a:r>
            <a:r>
              <a:rPr lang="it-IT" sz="2400" dirty="0"/>
              <a:t> l’azione.</a:t>
            </a:r>
            <a:br>
              <a:rPr lang="it-IT" sz="2400" dirty="0"/>
            </a:b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>
                <a:solidFill>
                  <a:srgbClr val="FF0000"/>
                </a:solidFill>
              </a:rPr>
              <a:t> La mela </a:t>
            </a:r>
            <a:r>
              <a:rPr lang="it-IT" sz="2400" dirty="0"/>
              <a:t>è stata raccolta.</a:t>
            </a:r>
            <a:r>
              <a:rPr lang="it-IT" sz="2400" dirty="0">
                <a:solidFill>
                  <a:srgbClr val="FF0000"/>
                </a:solidFill>
              </a:rPr>
              <a:t> Il topolino </a:t>
            </a:r>
            <a:r>
              <a:rPr lang="it-IT" sz="2400" dirty="0"/>
              <a:t>è stato catturato.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Si trova in un </a:t>
            </a:r>
            <a:r>
              <a:rPr lang="it-IT" sz="2400" b="1" dirty="0"/>
              <a:t>certo stato</a:t>
            </a:r>
            <a:r>
              <a:rPr lang="it-IT" sz="2400" dirty="0"/>
              <a:t>.</a:t>
            </a:r>
            <a:br>
              <a:rPr lang="it-IT" sz="2400" dirty="0"/>
            </a:b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>
                <a:solidFill>
                  <a:srgbClr val="FF0000"/>
                </a:solidFill>
              </a:rPr>
              <a:t> L’alunno </a:t>
            </a:r>
            <a:r>
              <a:rPr lang="it-IT" sz="2400" dirty="0"/>
              <a:t>era in difficoltà.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Ha una determinata </a:t>
            </a:r>
            <a:r>
              <a:rPr lang="it-IT" sz="2400" b="1" dirty="0"/>
              <a:t>caratteristica.</a:t>
            </a:r>
            <a:br>
              <a:rPr lang="it-IT" sz="2400" b="1" dirty="0"/>
            </a:b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>
                <a:solidFill>
                  <a:srgbClr val="FF0000"/>
                </a:solidFill>
              </a:rPr>
              <a:t> Lo zucchero </a:t>
            </a:r>
            <a:r>
              <a:rPr lang="it-IT" sz="2400" dirty="0"/>
              <a:t>è dolce. </a:t>
            </a:r>
            <a:r>
              <a:rPr lang="it-IT" sz="2400" dirty="0">
                <a:solidFill>
                  <a:srgbClr val="FF0000"/>
                </a:solidFill>
              </a:rPr>
              <a:t>Il mare </a:t>
            </a:r>
            <a:r>
              <a:rPr lang="it-IT" sz="2400" dirty="0"/>
              <a:t>è calmo.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C2CB175-8B20-63B8-3478-CC97F9BA6B62}"/>
              </a:ext>
            </a:extLst>
          </p:cNvPr>
          <p:cNvSpPr txBox="1"/>
          <p:nvPr/>
        </p:nvSpPr>
        <p:spPr>
          <a:xfrm>
            <a:off x="838200" y="1095474"/>
            <a:ext cx="6548919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Il soggetto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602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3C3462-1759-99CD-98D3-E30AA31A876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/>
              <a:t>Il soggetto può essere </a:t>
            </a:r>
            <a:r>
              <a:rPr lang="it-IT" sz="2400" b="1" dirty="0"/>
              <a:t>espresso</a:t>
            </a:r>
            <a:r>
              <a:rPr lang="it-IT" sz="2400" dirty="0"/>
              <a:t> ma anche </a:t>
            </a:r>
            <a:r>
              <a:rPr lang="it-IT" sz="2400" b="1" dirty="0"/>
              <a:t>sottinteso</a:t>
            </a:r>
            <a:r>
              <a:rPr lang="it-IT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400" i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i="1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Luca</a:t>
            </a:r>
            <a:r>
              <a:rPr lang="it-IT" sz="2400" dirty="0"/>
              <a:t> (soggetto espresso) recita a teatro.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solidFill>
                  <a:srgbClr val="FF0000"/>
                </a:solidFill>
              </a:rPr>
              <a:t>      (io = soggetto sottinteso) </a:t>
            </a:r>
            <a:r>
              <a:rPr lang="it-IT" sz="2400" dirty="0"/>
              <a:t>Sono tornato stanco dalla partita di ieri. 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06EE0C1-746F-046C-F252-BBD4D2ADDD53}"/>
              </a:ext>
            </a:extLst>
          </p:cNvPr>
          <p:cNvSpPr txBox="1"/>
          <p:nvPr/>
        </p:nvSpPr>
        <p:spPr>
          <a:xfrm>
            <a:off x="838200" y="1095474"/>
            <a:ext cx="6548919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Come può essere il soggetto?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417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138F0F-0C8F-482A-D0F7-437DDF3593E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/>
              <a:t>Il soggetto può essere </a:t>
            </a:r>
            <a:r>
              <a:rPr lang="it-IT" sz="2400" b="1" dirty="0"/>
              <a:t>un nome</a:t>
            </a:r>
            <a:r>
              <a:rPr lang="it-IT" sz="2400" dirty="0"/>
              <a:t>, </a:t>
            </a:r>
            <a:r>
              <a:rPr lang="it-IT" sz="2400" b="1" dirty="0"/>
              <a:t>un pronome </a:t>
            </a:r>
            <a:r>
              <a:rPr lang="it-IT" sz="2400" dirty="0"/>
              <a:t>o </a:t>
            </a:r>
            <a:r>
              <a:rPr lang="it-IT" sz="2400" b="1" dirty="0"/>
              <a:t>una qualsiasi parte del discorso.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400" i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Es. </a:t>
            </a:r>
            <a:r>
              <a:rPr lang="it-IT" sz="2400" dirty="0">
                <a:solidFill>
                  <a:srgbClr val="FF0000"/>
                </a:solidFill>
              </a:rPr>
              <a:t>Il cane </a:t>
            </a:r>
            <a:r>
              <a:rPr lang="it-IT" sz="2400" dirty="0"/>
              <a:t>abbaia.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br>
              <a:rPr lang="it-IT" sz="2400" dirty="0">
                <a:solidFill>
                  <a:srgbClr val="FF0000"/>
                </a:solidFill>
              </a:rPr>
            </a:br>
            <a:r>
              <a:rPr lang="it-IT" sz="2400" dirty="0">
                <a:solidFill>
                  <a:srgbClr val="FF0000"/>
                </a:solidFill>
              </a:rPr>
              <a:t>      Voi </a:t>
            </a:r>
            <a:r>
              <a:rPr lang="it-IT" sz="2400" dirty="0"/>
              <a:t>ci sarete alla festa?</a:t>
            </a:r>
            <a:br>
              <a:rPr lang="it-IT" sz="2400" dirty="0"/>
            </a:br>
            <a:r>
              <a:rPr lang="it-IT" sz="2400" dirty="0"/>
              <a:t>      </a:t>
            </a:r>
            <a:r>
              <a:rPr lang="it-IT" sz="2400" dirty="0">
                <a:solidFill>
                  <a:srgbClr val="FF0000"/>
                </a:solidFill>
              </a:rPr>
              <a:t>Studiare </a:t>
            </a:r>
            <a:r>
              <a:rPr lang="it-IT" sz="2400" dirty="0"/>
              <a:t>matematica è impegnativo.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66CABEF-8F37-791E-D1C0-42F297277C5C}"/>
              </a:ext>
            </a:extLst>
          </p:cNvPr>
          <p:cNvSpPr txBox="1"/>
          <p:nvPr/>
        </p:nvSpPr>
        <p:spPr>
          <a:xfrm>
            <a:off x="838200" y="1095474"/>
            <a:ext cx="10257890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Quando il soggetto è espresso, da cosa può essere rappresentato?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6371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335</Words>
  <Application>Microsoft Macintosh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Anton</vt:lpstr>
      <vt:lpstr>Arial</vt:lpstr>
      <vt:lpstr>Avenir Next Condensed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NOME</dc:title>
  <dc:creator>Stefania Faiello</dc:creator>
  <cp:lastModifiedBy>Martina Beccherle</cp:lastModifiedBy>
  <cp:revision>17</cp:revision>
  <dcterms:created xsi:type="dcterms:W3CDTF">2023-11-10T10:58:11Z</dcterms:created>
  <dcterms:modified xsi:type="dcterms:W3CDTF">2024-05-16T08:06:06Z</dcterms:modified>
</cp:coreProperties>
</file>