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7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4"/>
    <p:restoredTop sz="94694"/>
  </p:normalViewPr>
  <p:slideViewPr>
    <p:cSldViewPr snapToGrid="0">
      <p:cViewPr varScale="1">
        <p:scale>
          <a:sx n="95" d="100"/>
          <a:sy n="95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;p2">
            <a:extLst>
              <a:ext uri="{FF2B5EF4-FFF2-40B4-BE49-F238E27FC236}">
                <a16:creationId xmlns:a16="http://schemas.microsoft.com/office/drawing/2014/main" id="{8B5BB33E-F5B8-7E96-C2E7-6AFD7DBC60A5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" name="Google Shape;15;p2">
            <a:extLst>
              <a:ext uri="{FF2B5EF4-FFF2-40B4-BE49-F238E27FC236}">
                <a16:creationId xmlns:a16="http://schemas.microsoft.com/office/drawing/2014/main" id="{1B6D5B35-B50B-C9F3-109A-9F66C6F7BEC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" name="Google Shape;16;p2">
            <a:extLst>
              <a:ext uri="{FF2B5EF4-FFF2-40B4-BE49-F238E27FC236}">
                <a16:creationId xmlns:a16="http://schemas.microsoft.com/office/drawing/2014/main" id="{1BB8C9E0-4FBD-06D5-13FD-EBEFBDDE23B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5" name="Google Shape;12;p2">
            <a:extLst>
              <a:ext uri="{FF2B5EF4-FFF2-40B4-BE49-F238E27FC236}">
                <a16:creationId xmlns:a16="http://schemas.microsoft.com/office/drawing/2014/main" id="{A29A995C-BA43-55E3-E6E3-1A7A98CC3F4B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;p2">
            <a:extLst>
              <a:ext uri="{FF2B5EF4-FFF2-40B4-BE49-F238E27FC236}">
                <a16:creationId xmlns:a16="http://schemas.microsoft.com/office/drawing/2014/main" id="{E4A138EB-5DBC-6345-6EA8-5198EC2D16CB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4;p2">
            <a:extLst>
              <a:ext uri="{FF2B5EF4-FFF2-40B4-BE49-F238E27FC236}">
                <a16:creationId xmlns:a16="http://schemas.microsoft.com/office/drawing/2014/main" id="{C70AD6B5-77EB-BDA9-5B1D-A2500D988217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5;p2">
            <a:extLst>
              <a:ext uri="{FF2B5EF4-FFF2-40B4-BE49-F238E27FC236}">
                <a16:creationId xmlns:a16="http://schemas.microsoft.com/office/drawing/2014/main" id="{5D0BA022-DA45-2D7C-A52F-F0067C9EBE92}"/>
              </a:ext>
            </a:extLst>
          </p:cNvPr>
          <p:cNvSpPr/>
          <p:nvPr userDrawn="1"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6;p2">
            <a:extLst>
              <a:ext uri="{FF2B5EF4-FFF2-40B4-BE49-F238E27FC236}">
                <a16:creationId xmlns:a16="http://schemas.microsoft.com/office/drawing/2014/main" id="{46B0A687-200A-DBEF-DD9A-8783856F8EA9}"/>
              </a:ext>
            </a:extLst>
          </p:cNvPr>
          <p:cNvSpPr/>
          <p:nvPr userDrawn="1"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7;p2">
            <a:extLst>
              <a:ext uri="{FF2B5EF4-FFF2-40B4-BE49-F238E27FC236}">
                <a16:creationId xmlns:a16="http://schemas.microsoft.com/office/drawing/2014/main" id="{D5CA0BFA-96F5-ECA3-74D8-4390F3ED3744}"/>
              </a:ext>
            </a:extLst>
          </p:cNvPr>
          <p:cNvSpPr/>
          <p:nvPr userDrawn="1"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1866222-0966-E4AA-29D6-072E803A91B3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13" name="Immagine 12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3048072E-BF14-C225-47F7-0B101D3D78A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userDrawn="1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9;p3">
            <a:extLst>
              <a:ext uri="{FF2B5EF4-FFF2-40B4-BE49-F238E27FC236}">
                <a16:creationId xmlns:a16="http://schemas.microsoft.com/office/drawing/2014/main" id="{559633D8-EC1E-A78E-3DC5-76BC384750CA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TEOREMA DI PITAGORA</a:t>
            </a:r>
            <a:endParaRPr dirty="0"/>
          </a:p>
        </p:txBody>
      </p:sp>
      <p:pic>
        <p:nvPicPr>
          <p:cNvPr id="6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04247BD-B598-2185-B17E-34DA93433C6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592844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21;p3">
            <a:extLst>
              <a:ext uri="{FF2B5EF4-FFF2-40B4-BE49-F238E27FC236}">
                <a16:creationId xmlns:a16="http://schemas.microsoft.com/office/drawing/2014/main" id="{9B8337B0-5312-B920-CD13-67918167E897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502869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" name="Google Shape;22;p3">
            <a:extLst>
              <a:ext uri="{FF2B5EF4-FFF2-40B4-BE49-F238E27FC236}">
                <a16:creationId xmlns:a16="http://schemas.microsoft.com/office/drawing/2014/main" id="{30F0176E-4BF6-BF03-53CC-988154F5B8B7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3;p3">
            <a:extLst>
              <a:ext uri="{FF2B5EF4-FFF2-40B4-BE49-F238E27FC236}">
                <a16:creationId xmlns:a16="http://schemas.microsoft.com/office/drawing/2014/main" id="{088AC244-E490-0419-C7B3-822CCB0950F8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24;p3">
            <a:extLst>
              <a:ext uri="{FF2B5EF4-FFF2-40B4-BE49-F238E27FC236}">
                <a16:creationId xmlns:a16="http://schemas.microsoft.com/office/drawing/2014/main" id="{434784FF-CDE2-6034-39C1-50F75A2240DF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77BF77A-A8C0-CB02-9BC8-E27072D7B955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12" name="Immagine 11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787E834B-719C-B561-33AC-F6200BA33E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6;p13">
            <a:extLst>
              <a:ext uri="{FF2B5EF4-FFF2-40B4-BE49-F238E27FC236}">
                <a16:creationId xmlns:a16="http://schemas.microsoft.com/office/drawing/2014/main" id="{11644EA0-3EE4-4575-30BE-F212F5A311DE}"/>
              </a:ext>
            </a:extLst>
          </p:cNvPr>
          <p:cNvSpPr txBox="1"/>
          <p:nvPr/>
        </p:nvSpPr>
        <p:spPr>
          <a:xfrm>
            <a:off x="711581" y="4453115"/>
            <a:ext cx="8275792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TEOREMA DI PITAGORA</a:t>
            </a:r>
            <a:endParaRPr dirty="0"/>
          </a:p>
        </p:txBody>
      </p:sp>
      <p:sp>
        <p:nvSpPr>
          <p:cNvPr id="5" name="Google Shape;87;p13">
            <a:extLst>
              <a:ext uri="{FF2B5EF4-FFF2-40B4-BE49-F238E27FC236}">
                <a16:creationId xmlns:a16="http://schemas.microsoft.com/office/drawing/2014/main" id="{FB8F974A-ED1C-6F8F-44C9-1F263010E214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968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9031" y="3429000"/>
            <a:ext cx="7353937" cy="111261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02;p26">
            <a:extLst>
              <a:ext uri="{FF2B5EF4-FFF2-40B4-BE49-F238E27FC236}">
                <a16:creationId xmlns:a16="http://schemas.microsoft.com/office/drawing/2014/main" id="{6D4557D0-3315-CF49-9D67-B43B5CDF78EE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TERNE PITAGORICHE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03;p26">
            <a:extLst>
              <a:ext uri="{FF2B5EF4-FFF2-40B4-BE49-F238E27FC236}">
                <a16:creationId xmlns:a16="http://schemas.microsoft.com/office/drawing/2014/main" id="{C4F74F65-A130-3C21-1126-29ADB5E8635E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859BDF82-69A7-2490-5A63-664A0EE70F24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842500" cy="117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scegliamo due numeri positivi a e b a caso, possiamo sempre costruire un triangolo rettangolo che ha cateti di quelle due lunghezze.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a e b sono due numeri naturali, l’ipotenusa può essere espressa da un numero naturale oppure no. Quasi sempre l’ipotenusa è una radice non esatta: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p27"/>
          <p:cNvPicPr preferRelativeResize="0"/>
          <p:nvPr/>
        </p:nvPicPr>
        <p:blipFill rotWithShape="1">
          <a:blip r:embed="rId3">
            <a:alphaModFix/>
          </a:blip>
          <a:srcRect t="21875"/>
          <a:stretch/>
        </p:blipFill>
        <p:spPr>
          <a:xfrm>
            <a:off x="2430462" y="2279950"/>
            <a:ext cx="7331075" cy="1149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2;p26">
            <a:extLst>
              <a:ext uri="{FF2B5EF4-FFF2-40B4-BE49-F238E27FC236}">
                <a16:creationId xmlns:a16="http://schemas.microsoft.com/office/drawing/2014/main" id="{F89B74F6-E854-9B5F-389A-BF7A51FE77F0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TERNE PITAGORICHE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03;p26">
            <a:extLst>
              <a:ext uri="{FF2B5EF4-FFF2-40B4-BE49-F238E27FC236}">
                <a16:creationId xmlns:a16="http://schemas.microsoft.com/office/drawing/2014/main" id="{56F94594-A567-8563-8C49-88C3F66B8CF8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B7D071DC-3314-F4AB-51E8-5966A453344D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842500" cy="1492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alcuni casi però anche l’ipotenusa è espressa da un numero naturale: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CA9E084-25DC-293E-263D-ECF56EDD262A}"/>
              </a:ext>
            </a:extLst>
          </p:cNvPr>
          <p:cNvSpPr txBox="1"/>
          <p:nvPr/>
        </p:nvSpPr>
        <p:spPr>
          <a:xfrm>
            <a:off x="838200" y="3802847"/>
            <a:ext cx="9982200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terna pitagorica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formata da tre numeri naturali (a, b, c) che soddisfano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relazione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>
              <a:spcAft>
                <a:spcPts val="200"/>
              </a:spcAft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 tre numeri non hanno divisori comuni, la terna pitagorica si chiama primitiva, altrimenti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una terna pitagorica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derivata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21;p28">
            <a:extLst>
              <a:ext uri="{FF2B5EF4-FFF2-40B4-BE49-F238E27FC236}">
                <a16:creationId xmlns:a16="http://schemas.microsoft.com/office/drawing/2014/main" id="{D6926B27-6D3E-108B-EC54-0AC1CFC2F5C6}"/>
              </a:ext>
            </a:extLst>
          </p:cNvPr>
          <p:cNvSpPr txBox="1"/>
          <p:nvPr/>
        </p:nvSpPr>
        <p:spPr>
          <a:xfrm>
            <a:off x="838200" y="98048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IL TEOREMA DI PITAGORA NEI POLIGONI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22;p28">
            <a:extLst>
              <a:ext uri="{FF2B5EF4-FFF2-40B4-BE49-F238E27FC236}">
                <a16:creationId xmlns:a16="http://schemas.microsoft.com/office/drawing/2014/main" id="{3E126EB7-632A-FBBD-56AC-AD573FB1E03D}"/>
              </a:ext>
            </a:extLst>
          </p:cNvPr>
          <p:cNvSpPr/>
          <p:nvPr/>
        </p:nvSpPr>
        <p:spPr>
          <a:xfrm>
            <a:off x="398534" y="94966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335CBA27-F4C9-EA6F-51CA-6DF48DF44E6D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3302000" cy="23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molte delle figure geometriche che hai studiato finora si possono incontrare triangoli rettangoli, ai quali può essere applicato il teorema di Pitagora.</a:t>
            </a:r>
          </a:p>
        </p:txBody>
      </p:sp>
      <p:pic>
        <p:nvPicPr>
          <p:cNvPr id="8" name="Immagine 7" descr="Immagine che contiene diagramma, linea, origami&#10;&#10;Descrizione generata automaticamente">
            <a:extLst>
              <a:ext uri="{FF2B5EF4-FFF2-40B4-BE49-F238E27FC236}">
                <a16:creationId xmlns:a16="http://schemas.microsoft.com/office/drawing/2014/main" id="{66053646-00BA-58FF-1BC5-2B0A58D62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447568"/>
            <a:ext cx="7213600" cy="498978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Immagine che contiene linea, testo, diagramma, Carattere&#10;&#10;Descrizione generata automaticamente">
            <a:extLst>
              <a:ext uri="{FF2B5EF4-FFF2-40B4-BE49-F238E27FC236}">
                <a16:creationId xmlns:a16="http://schemas.microsoft.com/office/drawing/2014/main" id="{CDEE17AE-EE19-3993-D6D6-B2C31C2B8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0086" y="1031554"/>
            <a:ext cx="4183380" cy="2366010"/>
          </a:xfrm>
          <a:prstGeom prst="rect">
            <a:avLst/>
          </a:prstGeom>
        </p:spPr>
      </p:pic>
      <p:pic>
        <p:nvPicPr>
          <p:cNvPr id="244" name="Google Shape;244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34214" y="4250187"/>
            <a:ext cx="4408552" cy="624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3048" y="4219705"/>
            <a:ext cx="4279763" cy="663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6914" y="5913902"/>
            <a:ext cx="1258171" cy="6637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38;p30">
            <a:extLst>
              <a:ext uri="{FF2B5EF4-FFF2-40B4-BE49-F238E27FC236}">
                <a16:creationId xmlns:a16="http://schemas.microsoft.com/office/drawing/2014/main" id="{FF6F5870-34C6-5492-6D23-5E7E2A656A5E}"/>
              </a:ext>
            </a:extLst>
          </p:cNvPr>
          <p:cNvSpPr txBox="1"/>
          <p:nvPr/>
        </p:nvSpPr>
        <p:spPr>
          <a:xfrm>
            <a:off x="838200" y="1015853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DUE TRIANGOLI PARTICOLARI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39;p30">
            <a:extLst>
              <a:ext uri="{FF2B5EF4-FFF2-40B4-BE49-F238E27FC236}">
                <a16:creationId xmlns:a16="http://schemas.microsoft.com/office/drawing/2014/main" id="{9422740A-F213-3CE0-C968-048126D89823}"/>
              </a:ext>
            </a:extLst>
          </p:cNvPr>
          <p:cNvSpPr/>
          <p:nvPr/>
        </p:nvSpPr>
        <p:spPr>
          <a:xfrm>
            <a:off x="398534" y="98503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893AB8B6-2E84-67A5-EF65-0C5EE5A29EB6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7835900" cy="23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4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Triangolo equilatero e triangolo 30°-60°-90°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triangolo equilatero è diviso da un’altezza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in due triangoli rettangoli congruenti che hanno come ipotenusa il lato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e come cateti l’altezza (h) e la metà del lato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D5C72C8-0F70-7AEA-1331-7400A7AAB92E}"/>
              </a:ext>
            </a:extLst>
          </p:cNvPr>
          <p:cNvSpPr txBox="1"/>
          <p:nvPr/>
        </p:nvSpPr>
        <p:spPr>
          <a:xfrm>
            <a:off x="838200" y="3634441"/>
            <a:ext cx="6940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teorema di Pitagora lega tra loro queste lunghezze: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DDE74DE-FD49-5BE6-3C6E-C651889D677F}"/>
              </a:ext>
            </a:extLst>
          </p:cNvPr>
          <p:cNvSpPr txBox="1"/>
          <p:nvPr/>
        </p:nvSpPr>
        <p:spPr>
          <a:xfrm>
            <a:off x="838200" y="5120341"/>
            <a:ext cx="7454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triangolo equilatero, l’altezza si ottiene moltiplicando il lato per la metà della radice quadrata di 3.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8;p30">
            <a:extLst>
              <a:ext uri="{FF2B5EF4-FFF2-40B4-BE49-F238E27FC236}">
                <a16:creationId xmlns:a16="http://schemas.microsoft.com/office/drawing/2014/main" id="{96F5806C-D58C-AE82-7B8A-1C411623E71F}"/>
              </a:ext>
            </a:extLst>
          </p:cNvPr>
          <p:cNvSpPr txBox="1"/>
          <p:nvPr/>
        </p:nvSpPr>
        <p:spPr>
          <a:xfrm>
            <a:off x="838200" y="1015853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DUE TRIANGOLI PARTICOLARI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39;p30">
            <a:extLst>
              <a:ext uri="{FF2B5EF4-FFF2-40B4-BE49-F238E27FC236}">
                <a16:creationId xmlns:a16="http://schemas.microsoft.com/office/drawing/2014/main" id="{92B9151A-6EDB-F7A3-7013-88A8AC5586D1}"/>
              </a:ext>
            </a:extLst>
          </p:cNvPr>
          <p:cNvSpPr/>
          <p:nvPr/>
        </p:nvSpPr>
        <p:spPr>
          <a:xfrm>
            <a:off x="398534" y="98503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5792C98F-4C46-2AFE-5195-B7D42CDD0E51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8585200" cy="4794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relazione tra altezza e lato può anche essere letta “al contrario”: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cui abbiamo la formula inversa: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il triangolo equilatero diviso a metà: si tratta di un triangolo rettangolo con gli angoli acuti di 30° e 60°.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riscrivere le formule per questo triangolo, dove </a:t>
            </a:r>
            <a:r>
              <a:rPr lang="it-IT" sz="2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-25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cateto maggiore opposto all’angolo di 60° e c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cateto minore opposto all’angolo di 30°: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 descr="Immagine che contiene diagramma, Carattere, schizzo, clipart&#10;&#10;Descrizione generata automaticamente">
            <a:extLst>
              <a:ext uri="{FF2B5EF4-FFF2-40B4-BE49-F238E27FC236}">
                <a16:creationId xmlns:a16="http://schemas.microsoft.com/office/drawing/2014/main" id="{F448E1B4-F11D-49A2-EAAD-79459E7EB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374" y="1249394"/>
            <a:ext cx="1739900" cy="1219200"/>
          </a:xfrm>
          <a:prstGeom prst="rect">
            <a:avLst/>
          </a:prstGeom>
        </p:spPr>
      </p:pic>
      <p:pic>
        <p:nvPicPr>
          <p:cNvPr id="8" name="Immagine 7" descr="Immagine che contiene Carattere, schermata, numero, simbolo&#10;&#10;Descrizione generata automaticamente">
            <a:extLst>
              <a:ext uri="{FF2B5EF4-FFF2-40B4-BE49-F238E27FC236}">
                <a16:creationId xmlns:a16="http://schemas.microsoft.com/office/drawing/2014/main" id="{5A224CEF-1608-AF95-9702-F05AE3E16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2987" y="2368550"/>
            <a:ext cx="1079500" cy="673100"/>
          </a:xfrm>
          <a:prstGeom prst="rect">
            <a:avLst/>
          </a:prstGeom>
        </p:spPr>
      </p:pic>
      <p:pic>
        <p:nvPicPr>
          <p:cNvPr id="10" name="Immagine 9" descr="Immagine che contiene linea, diagramma, Diagramma, design&#10;&#10;Descrizione generata automaticamente">
            <a:extLst>
              <a:ext uri="{FF2B5EF4-FFF2-40B4-BE49-F238E27FC236}">
                <a16:creationId xmlns:a16="http://schemas.microsoft.com/office/drawing/2014/main" id="{F8BB9DF2-C547-CF1D-C6D6-B81917AE46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3374" y="2702135"/>
            <a:ext cx="1447800" cy="1917700"/>
          </a:xfrm>
          <a:prstGeom prst="rect">
            <a:avLst/>
          </a:prstGeom>
        </p:spPr>
      </p:pic>
      <p:pic>
        <p:nvPicPr>
          <p:cNvPr id="12" name="Immagine 11" descr="Immagine che contiene Carattere, linea, schermata, tipografia&#10;&#10;Descrizione generata automaticamente">
            <a:extLst>
              <a:ext uri="{FF2B5EF4-FFF2-40B4-BE49-F238E27FC236}">
                <a16:creationId xmlns:a16="http://schemas.microsoft.com/office/drawing/2014/main" id="{825F8CFE-B4C6-BE5F-C7BC-9C2C8E7ECC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3637" y="5721350"/>
            <a:ext cx="445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8;p30">
            <a:extLst>
              <a:ext uri="{FF2B5EF4-FFF2-40B4-BE49-F238E27FC236}">
                <a16:creationId xmlns:a16="http://schemas.microsoft.com/office/drawing/2014/main" id="{6CB0215C-D331-C6D5-E598-74B77F521965}"/>
              </a:ext>
            </a:extLst>
          </p:cNvPr>
          <p:cNvSpPr txBox="1"/>
          <p:nvPr/>
        </p:nvSpPr>
        <p:spPr>
          <a:xfrm>
            <a:off x="838200" y="1015853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DUE TRIANGOLI PARTICOLARI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39;p30">
            <a:extLst>
              <a:ext uri="{FF2B5EF4-FFF2-40B4-BE49-F238E27FC236}">
                <a16:creationId xmlns:a16="http://schemas.microsoft.com/office/drawing/2014/main" id="{C2FBB812-6437-B1E4-F192-B5A2A78C84F5}"/>
              </a:ext>
            </a:extLst>
          </p:cNvPr>
          <p:cNvSpPr/>
          <p:nvPr/>
        </p:nvSpPr>
        <p:spPr>
          <a:xfrm>
            <a:off x="398534" y="98503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1E5597BD-15E4-740A-A1E3-ECB7B4FCDC8F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283700" cy="4794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4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Quadrato e triangolo 45°-45°-90°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diagonale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e due lati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del quadrato formano un triangolo rettangolo isoscele, perché i cateti sono i lati del quadrato: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solidFill>
                <a:srgbClr val="FF26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quadrato, la diagonale si ottiene moltiplicando il lato per la radice quadrata di 2.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B4CAEE1-6596-22E0-D26C-7C4CC2A83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450" y="3187700"/>
            <a:ext cx="3009900" cy="482600"/>
          </a:xfrm>
          <a:prstGeom prst="rect">
            <a:avLst/>
          </a:prstGeom>
        </p:spPr>
      </p:pic>
      <p:pic>
        <p:nvPicPr>
          <p:cNvPr id="8" name="Immagine 7" descr="Immagine che contiene linea, Diagramma, Rettangolo&#10;&#10;Descrizione generata automaticamente">
            <a:extLst>
              <a:ext uri="{FF2B5EF4-FFF2-40B4-BE49-F238E27FC236}">
                <a16:creationId xmlns:a16="http://schemas.microsoft.com/office/drawing/2014/main" id="{945C1572-DB6C-FF57-8FF7-4F7E669C61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1400" y="1670050"/>
            <a:ext cx="1320800" cy="14097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9EB138B-0F42-4CAE-473F-DEED77D0B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550" y="4775011"/>
            <a:ext cx="1155700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8;p30">
            <a:extLst>
              <a:ext uri="{FF2B5EF4-FFF2-40B4-BE49-F238E27FC236}">
                <a16:creationId xmlns:a16="http://schemas.microsoft.com/office/drawing/2014/main" id="{DC8B9A4B-FF6A-9829-3ADD-9F1EA2521BA4}"/>
              </a:ext>
            </a:extLst>
          </p:cNvPr>
          <p:cNvSpPr txBox="1"/>
          <p:nvPr/>
        </p:nvSpPr>
        <p:spPr>
          <a:xfrm>
            <a:off x="838200" y="1015853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DUE TRIANGOLI PARTICOLARI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39;p30">
            <a:extLst>
              <a:ext uri="{FF2B5EF4-FFF2-40B4-BE49-F238E27FC236}">
                <a16:creationId xmlns:a16="http://schemas.microsoft.com/office/drawing/2014/main" id="{A72284DE-3ECA-E057-3FA2-68F5C2958E1C}"/>
              </a:ext>
            </a:extLst>
          </p:cNvPr>
          <p:cNvSpPr/>
          <p:nvPr/>
        </p:nvSpPr>
        <p:spPr>
          <a:xfrm>
            <a:off x="398534" y="98503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A7FFA0EA-A80A-86BB-F44B-413F7AC1EDEF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283700" cy="299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il quadrato diviso a metà dalla diagonale: si tratta di un triangolo rettangolo con gli angoli acuti di 45°.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riscrivere le formule per questo triangolo:</a:t>
            </a:r>
          </a:p>
        </p:txBody>
      </p:sp>
      <p:pic>
        <p:nvPicPr>
          <p:cNvPr id="6" name="Immagine 5" descr="Immagine che contiene linea, diagramma, Carattere, triangolo&#10;&#10;Descrizione generata automaticamente">
            <a:extLst>
              <a:ext uri="{FF2B5EF4-FFF2-40B4-BE49-F238E27FC236}">
                <a16:creationId xmlns:a16="http://schemas.microsoft.com/office/drawing/2014/main" id="{B199F186-FCB0-582A-94AF-FA9E99642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650" y="2498631"/>
            <a:ext cx="1536700" cy="1574800"/>
          </a:xfrm>
          <a:prstGeom prst="rect">
            <a:avLst/>
          </a:prstGeom>
        </p:spPr>
      </p:pic>
      <p:pic>
        <p:nvPicPr>
          <p:cNvPr id="8" name="Immagine 7" descr="Immagine che contiene Carattere, numero, testo, bianco&#10;&#10;Descrizione generata automaticamente">
            <a:extLst>
              <a:ext uri="{FF2B5EF4-FFF2-40B4-BE49-F238E27FC236}">
                <a16:creationId xmlns:a16="http://schemas.microsoft.com/office/drawing/2014/main" id="{28C2AC9A-CC0D-EDE1-004D-73DA304E58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3450" y="4959161"/>
            <a:ext cx="27051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45732"/>
          <a:stretch/>
        </p:blipFill>
        <p:spPr>
          <a:xfrm>
            <a:off x="797859" y="3838358"/>
            <a:ext cx="5639669" cy="16893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19;p18">
            <a:extLst>
              <a:ext uri="{FF2B5EF4-FFF2-40B4-BE49-F238E27FC236}">
                <a16:creationId xmlns:a16="http://schemas.microsoft.com/office/drawing/2014/main" id="{DF0C210B-4DF5-EB10-7A8C-7D235B6C5509}"/>
              </a:ext>
            </a:extLst>
          </p:cNvPr>
          <p:cNvSpPr txBox="1"/>
          <p:nvPr/>
        </p:nvSpPr>
        <p:spPr>
          <a:xfrm>
            <a:off x="838200" y="1111299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20;p18">
            <a:extLst>
              <a:ext uri="{FF2B5EF4-FFF2-40B4-BE49-F238E27FC236}">
                <a16:creationId xmlns:a16="http://schemas.microsoft.com/office/drawing/2014/main" id="{72ADA6F1-E180-60BA-3F24-77A19109E9A2}"/>
              </a:ext>
            </a:extLst>
          </p:cNvPr>
          <p:cNvSpPr/>
          <p:nvPr/>
        </p:nvSpPr>
        <p:spPr>
          <a:xfrm>
            <a:off x="398534" y="108047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9829787E-57B7-4488-6A18-6C5B97297894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10833100" cy="1873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triangolo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rettangolo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le misure dei due cateti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“costringono” l’ipotenusa ad avere una certa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misura.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possibile calcolarla? C’è un legame?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consideriamo le lunghezze dei lati, nessun legame salta all’occhio.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Proviamo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invece a considerare i loro quadrati.</a:t>
            </a:r>
          </a:p>
          <a:p>
            <a:pPr marL="50800" indent="0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Calcoliamo i quadrati di tutti i lati e completiamo la tabella:</a:t>
            </a:r>
          </a:p>
        </p:txBody>
      </p:sp>
      <p:pic>
        <p:nvPicPr>
          <p:cNvPr id="8" name="Google Shape;127;p18">
            <a:extLst>
              <a:ext uri="{FF2B5EF4-FFF2-40B4-BE49-F238E27FC236}">
                <a16:creationId xmlns:a16="http://schemas.microsoft.com/office/drawing/2014/main" id="{373CB8FB-4DF2-4FFF-1CAB-CAAB52C4DF48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l="8053" t="56948" r="2952"/>
          <a:stretch/>
        </p:blipFill>
        <p:spPr>
          <a:xfrm>
            <a:off x="6668248" y="4187490"/>
            <a:ext cx="5019040" cy="1340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9;p18">
            <a:extLst>
              <a:ext uri="{FF2B5EF4-FFF2-40B4-BE49-F238E27FC236}">
                <a16:creationId xmlns:a16="http://schemas.microsoft.com/office/drawing/2014/main" id="{93DCC8E8-4256-197E-9721-FD9FB72EB380}"/>
              </a:ext>
            </a:extLst>
          </p:cNvPr>
          <p:cNvSpPr txBox="1"/>
          <p:nvPr/>
        </p:nvSpPr>
        <p:spPr>
          <a:xfrm>
            <a:off x="838200" y="1111299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20;p18">
            <a:extLst>
              <a:ext uri="{FF2B5EF4-FFF2-40B4-BE49-F238E27FC236}">
                <a16:creationId xmlns:a16="http://schemas.microsoft.com/office/drawing/2014/main" id="{D8011987-F6A1-12E5-4B19-D6AC239640B4}"/>
              </a:ext>
            </a:extLst>
          </p:cNvPr>
          <p:cNvSpPr/>
          <p:nvPr/>
        </p:nvSpPr>
        <p:spPr>
          <a:xfrm>
            <a:off x="398534" y="108047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50C876E7-37DB-7750-ED98-A9DD64654BB0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677400" cy="3498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Hai notato? Il quadrato dell’ipotenusa è sempre uguale alla somma dei quadrati dei cateti.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Teorema di Pitagora (enunciato algebrico)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un triangolo è rettangolo, la somma delle lunghezze dei cateti, elevate alla seconda,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uguale alla lunghezza dell’ipotenusa, elevata alla seconda.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simboli:</a:t>
            </a:r>
          </a:p>
          <a:p>
            <a:pPr marL="50800" indent="0" 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4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40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4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4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4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400" baseline="30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5080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si dice anche relazione pitagorica.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9;p18">
            <a:extLst>
              <a:ext uri="{FF2B5EF4-FFF2-40B4-BE49-F238E27FC236}">
                <a16:creationId xmlns:a16="http://schemas.microsoft.com/office/drawing/2014/main" id="{0A93C738-9961-0B9C-7379-AAA1D86A5952}"/>
              </a:ext>
            </a:extLst>
          </p:cNvPr>
          <p:cNvSpPr txBox="1"/>
          <p:nvPr/>
        </p:nvSpPr>
        <p:spPr>
          <a:xfrm>
            <a:off x="838200" y="1111299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20;p18">
            <a:extLst>
              <a:ext uri="{FF2B5EF4-FFF2-40B4-BE49-F238E27FC236}">
                <a16:creationId xmlns:a16="http://schemas.microsoft.com/office/drawing/2014/main" id="{764B0A85-EEA1-6981-F20D-87EC8369313F}"/>
              </a:ext>
            </a:extLst>
          </p:cNvPr>
          <p:cNvSpPr/>
          <p:nvPr/>
        </p:nvSpPr>
        <p:spPr>
          <a:xfrm>
            <a:off x="398534" y="108047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523F1C10-E15F-C466-FF0D-C9FF55208737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677400" cy="3498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Valgono anche le formule inverse:</a:t>
            </a:r>
          </a:p>
          <a:p>
            <a:pPr marL="5080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2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200" b="1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2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200" b="1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2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it-IT" sz="22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200" b="1" baseline="30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200" b="1" dirty="0">
                <a:solidFill>
                  <a:srgbClr val="45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it-IT" sz="22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200" b="1" baseline="30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200" b="1" dirty="0">
                <a:solidFill>
                  <a:srgbClr val="45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200" b="1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2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it-IT" sz="22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200" b="1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calcolare la misura di un lato conoscendo quella degli altri due.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sufficiente estrarre la radice quadrata di ciascuna delle tre formule: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Ora vediamo la stessa cosa dal punto di vista geometrico. Elevare alla seconda la misura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un segmento significa calcolare l’area del quadrato che ha quel segmento come lato.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su ogni lato del triangolo rettangolo costruiamo dei quadrati possiamo esprimere geometricamente il teorema di Pitagora.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D9ABD65-8891-538D-67CD-99C566DFA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550" y="3413219"/>
            <a:ext cx="5346700" cy="469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2987" y="2790088"/>
            <a:ext cx="2354784" cy="23700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9;p18">
            <a:extLst>
              <a:ext uri="{FF2B5EF4-FFF2-40B4-BE49-F238E27FC236}">
                <a16:creationId xmlns:a16="http://schemas.microsoft.com/office/drawing/2014/main" id="{4D3DB25E-17E3-F085-8909-69F36A1744F3}"/>
              </a:ext>
            </a:extLst>
          </p:cNvPr>
          <p:cNvSpPr txBox="1"/>
          <p:nvPr/>
        </p:nvSpPr>
        <p:spPr>
          <a:xfrm>
            <a:off x="838200" y="984299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20;p18">
            <a:extLst>
              <a:ext uri="{FF2B5EF4-FFF2-40B4-BE49-F238E27FC236}">
                <a16:creationId xmlns:a16="http://schemas.microsoft.com/office/drawing/2014/main" id="{25F4FD99-ABFB-7519-1BD6-F672B8D38D7B}"/>
              </a:ext>
            </a:extLst>
          </p:cNvPr>
          <p:cNvSpPr/>
          <p:nvPr/>
        </p:nvSpPr>
        <p:spPr>
          <a:xfrm>
            <a:off x="398534" y="95347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5937F615-E093-ED31-707F-01D3B7D8192A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9677400" cy="1212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Teorema di Pitagora (enunciato geometrico)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un triangolo è rettangolo, la somma dei quadrati costruiti sui cateti è equivalente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 quadrato costruito sull’ipotenusa.</a:t>
            </a:r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0611917-D9F8-CAAF-5C32-8F42024AC999}"/>
              </a:ext>
            </a:extLst>
          </p:cNvPr>
          <p:cNvSpPr txBox="1"/>
          <p:nvPr/>
        </p:nvSpPr>
        <p:spPr>
          <a:xfrm>
            <a:off x="838200" y="5408920"/>
            <a:ext cx="8521700" cy="733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Questo teorema è così importante che lo abbiamo enunciato due volte, da due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punti di vista diversi. È importante perché riguarda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 triangoli rettangoli.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61;p22">
            <a:extLst>
              <a:ext uri="{FF2B5EF4-FFF2-40B4-BE49-F238E27FC236}">
                <a16:creationId xmlns:a16="http://schemas.microsoft.com/office/drawing/2014/main" id="{418DB5E3-F4AD-9818-4464-68FFF44586DE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DIMOSTRAZIONE DEL TEOREMA DI PITAGORA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62;p22">
            <a:extLst>
              <a:ext uri="{FF2B5EF4-FFF2-40B4-BE49-F238E27FC236}">
                <a16:creationId xmlns:a16="http://schemas.microsoft.com/office/drawing/2014/main" id="{4B763EA8-96C8-7B21-FD15-42803C62850E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422046CD-3022-1347-53EA-D43EF80A5101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10121900" cy="2901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è possibile essere sicuri che il teorema di Pitagora sia vero per tutti i triangoli rettangoli?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Bisogna fare un ragionamento generale: una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dimostrazione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Prendiamo un triangolo rettangolo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qualsiasi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disegniamolo quattro volte.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Disegniamo il quadrato che ha come lati la somma dei cateti.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 i tanti modi possibili di disegnare nel quadrato i quattro triangoli rettangoli congruenti troviamo questi due.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1;p22">
            <a:extLst>
              <a:ext uri="{FF2B5EF4-FFF2-40B4-BE49-F238E27FC236}">
                <a16:creationId xmlns:a16="http://schemas.microsoft.com/office/drawing/2014/main" id="{DC168B8E-1572-3442-F4AF-65CDFC7E9325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DIMOSTRAZIONE DEL TEOREMA DI PITAGORA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62;p22">
            <a:extLst>
              <a:ext uri="{FF2B5EF4-FFF2-40B4-BE49-F238E27FC236}">
                <a16:creationId xmlns:a16="http://schemas.microsoft.com/office/drawing/2014/main" id="{A7D6133D-C5DC-DC89-3EDE-3C92500B3E2D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174;p23">
            <a:extLst>
              <a:ext uri="{FF2B5EF4-FFF2-40B4-BE49-F238E27FC236}">
                <a16:creationId xmlns:a16="http://schemas.microsoft.com/office/drawing/2014/main" id="{52A8720D-0505-D8FC-8B44-F4B0F61CB74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32719" y="1734551"/>
            <a:ext cx="4920311" cy="2180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75;p23">
            <a:extLst>
              <a:ext uri="{FF2B5EF4-FFF2-40B4-BE49-F238E27FC236}">
                <a16:creationId xmlns:a16="http://schemas.microsoft.com/office/drawing/2014/main" id="{48812553-0EF3-497E-5052-ABB3FDEA402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93959" y="1887091"/>
            <a:ext cx="2250519" cy="16058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C2EFDFEE-464C-0247-C902-7FFB9D994837}"/>
              </a:ext>
            </a:extLst>
          </p:cNvPr>
          <p:cNvSpPr txBox="1">
            <a:spLocks/>
          </p:cNvSpPr>
          <p:nvPr/>
        </p:nvSpPr>
        <p:spPr>
          <a:xfrm>
            <a:off x="838200" y="4031300"/>
            <a:ext cx="10121900" cy="2901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quadrato DEFG è formato dai quattro triangoli rettangoli congruenti e dal quadrato azzurro che ha come lato l’ipotenusa.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quadrato HKLM è formato di nuovo dai quattro triangoli rettangoli congruenti e dai due quadrati gialli che hanno come lati i due cateti.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Poiché i due quadrati DEFG e HKLM sono congruenti, se togliamo da loro gli stessi quattro triangoli congruenti, le parti che rimangono hanno la stessa area: il quadrato costruito sull’ipotenusa (azzurro) è equivalente alla somma dei due quadrati costruiti sui cateti (gialli).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2;p24">
            <a:extLst>
              <a:ext uri="{FF2B5EF4-FFF2-40B4-BE49-F238E27FC236}">
                <a16:creationId xmlns:a16="http://schemas.microsoft.com/office/drawing/2014/main" id="{49F5327D-83DC-741F-48DA-E42F79447ED1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INVERSO DEL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83;p24">
            <a:extLst>
              <a:ext uri="{FF2B5EF4-FFF2-40B4-BE49-F238E27FC236}">
                <a16:creationId xmlns:a16="http://schemas.microsoft.com/office/drawing/2014/main" id="{D9502974-DE74-B598-C7C6-F6C6BB7080CB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3;p14">
            <a:extLst>
              <a:ext uri="{FF2B5EF4-FFF2-40B4-BE49-F238E27FC236}">
                <a16:creationId xmlns:a16="http://schemas.microsoft.com/office/drawing/2014/main" id="{8039C727-C3A7-2992-B18B-8985EF294668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10121900" cy="436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si cambiasse la forma del triangolo il ragionamento rimarrebbe valido.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il teorema è stato dimostrato vero per qualsiasi triangolo rettangolo.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b="1" dirty="0">
              <a:solidFill>
                <a:srgbClr val="FF26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4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Inverso del teorema di Pitagora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teorema di Pitagora vale solo per i triangoli rettangoli.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 lati di un triangolo soddisfano la relazione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allora il triangolo è rettangolo.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Inverso del teorema di Pitagora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in un triangolo il quadrato costruito sul lato maggiore è equivalente alla somma dei quadrati costruiti sugli altri due, allora il triangolo è rettangolo.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2300" y="2631330"/>
            <a:ext cx="623370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82;p24">
            <a:extLst>
              <a:ext uri="{FF2B5EF4-FFF2-40B4-BE49-F238E27FC236}">
                <a16:creationId xmlns:a16="http://schemas.microsoft.com/office/drawing/2014/main" id="{B9074BE3-43EB-338B-CD24-D0880B5C187B}"/>
              </a:ext>
            </a:extLst>
          </p:cNvPr>
          <p:cNvSpPr txBox="1"/>
          <p:nvPr/>
        </p:nvSpPr>
        <p:spPr>
          <a:xfrm>
            <a:off x="838200" y="993302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INVERSO DEL TEOREMA DI PITAGORA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83;p24">
            <a:extLst>
              <a:ext uri="{FF2B5EF4-FFF2-40B4-BE49-F238E27FC236}">
                <a16:creationId xmlns:a16="http://schemas.microsoft.com/office/drawing/2014/main" id="{A43E158E-27E3-B8EF-6FCE-81A68A392FAB}"/>
              </a:ext>
            </a:extLst>
          </p:cNvPr>
          <p:cNvSpPr/>
          <p:nvPr/>
        </p:nvSpPr>
        <p:spPr>
          <a:xfrm>
            <a:off x="398534" y="962480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6B29636B-E185-D2E9-F7C8-ECCD53307F50}"/>
              </a:ext>
            </a:extLst>
          </p:cNvPr>
          <p:cNvSpPr txBox="1">
            <a:spLocks/>
          </p:cNvSpPr>
          <p:nvPr/>
        </p:nvSpPr>
        <p:spPr>
          <a:xfrm>
            <a:off x="838200" y="1771839"/>
            <a:ext cx="8928100" cy="117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non è uguale 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il triangolo non è rettangolo ma può essere ottusangolo o acutangolo.</a:t>
            </a:r>
          </a:p>
        </p:txBody>
      </p:sp>
      <p:sp>
        <p:nvSpPr>
          <p:cNvPr id="5" name="Google Shape;93;p14">
            <a:extLst>
              <a:ext uri="{FF2B5EF4-FFF2-40B4-BE49-F238E27FC236}">
                <a16:creationId xmlns:a16="http://schemas.microsoft.com/office/drawing/2014/main" id="{A410412E-EF6F-4E7B-5419-99A6AA0C2621}"/>
              </a:ext>
            </a:extLst>
          </p:cNvPr>
          <p:cNvSpPr txBox="1">
            <a:spLocks/>
          </p:cNvSpPr>
          <p:nvPr/>
        </p:nvSpPr>
        <p:spPr>
          <a:xfrm>
            <a:off x="2393950" y="5277039"/>
            <a:ext cx="3505200" cy="117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&gt;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allora il triangolo è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ottusangolo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B638AF33-BA4C-2C99-BCE2-392DC3EA6011}"/>
              </a:ext>
            </a:extLst>
          </p:cNvPr>
          <p:cNvSpPr txBox="1">
            <a:spLocks/>
          </p:cNvSpPr>
          <p:nvPr/>
        </p:nvSpPr>
        <p:spPr>
          <a:xfrm>
            <a:off x="6584950" y="5277039"/>
            <a:ext cx="3505200" cy="117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&lt;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allora il triangolo è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acutangolo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1020</Words>
  <Application>Microsoft Macintosh PowerPoint</Application>
  <PresentationFormat>Widescreen</PresentationFormat>
  <Paragraphs>90</Paragraphs>
  <Slides>16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58</cp:revision>
  <dcterms:modified xsi:type="dcterms:W3CDTF">2024-01-25T10:10:58Z</dcterms:modified>
</cp:coreProperties>
</file>