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3" autoAdjust="0"/>
    <p:restoredTop sz="91973" autoAdjust="0"/>
  </p:normalViewPr>
  <p:slideViewPr>
    <p:cSldViewPr snapToGrid="0">
      <p:cViewPr varScale="1">
        <p:scale>
          <a:sx n="113" d="100"/>
          <a:sy n="113" d="100"/>
        </p:scale>
        <p:origin x="72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71" d="100"/>
          <a:sy n="171" d="100"/>
        </p:scale>
        <p:origin x="655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2" name="Google Shape;12;p2">
            <a:extLst>
              <a:ext uri="{FF2B5EF4-FFF2-40B4-BE49-F238E27FC236}">
                <a16:creationId xmlns:a16="http://schemas.microsoft.com/office/drawing/2014/main" id="{257D34A6-1969-94C2-6831-87234EC75A5B}"/>
              </a:ext>
            </a:extLst>
          </p:cNvPr>
          <p:cNvPicPr preferRelativeResize="0"/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3;p2">
            <a:extLst>
              <a:ext uri="{FF2B5EF4-FFF2-40B4-BE49-F238E27FC236}">
                <a16:creationId xmlns:a16="http://schemas.microsoft.com/office/drawing/2014/main" id="{AD9D0787-ED6E-A6B3-0258-47A040F0E74D}"/>
              </a:ext>
            </a:extLst>
          </p:cNvPr>
          <p:cNvPicPr preferRelativeResize="0"/>
          <p:nvPr userDrawn="1"/>
        </p:nvPicPr>
        <p:blipFill rotWithShape="1">
          <a:blip r:embed="rId3">
            <a:alphaModFix amt="10000"/>
          </a:blip>
          <a:srcRect b="12252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4;p2">
            <a:extLst>
              <a:ext uri="{FF2B5EF4-FFF2-40B4-BE49-F238E27FC236}">
                <a16:creationId xmlns:a16="http://schemas.microsoft.com/office/drawing/2014/main" id="{7EBE5A74-7FBE-9F66-CACC-D8A2D35890E6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5;p2">
            <a:extLst>
              <a:ext uri="{FF2B5EF4-FFF2-40B4-BE49-F238E27FC236}">
                <a16:creationId xmlns:a16="http://schemas.microsoft.com/office/drawing/2014/main" id="{9691DF7B-2D58-464D-C194-CE1DA7198573}"/>
              </a:ext>
            </a:extLst>
          </p:cNvPr>
          <p:cNvSpPr/>
          <p:nvPr userDrawn="1"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6;p2">
            <a:extLst>
              <a:ext uri="{FF2B5EF4-FFF2-40B4-BE49-F238E27FC236}">
                <a16:creationId xmlns:a16="http://schemas.microsoft.com/office/drawing/2014/main" id="{C3422EC3-EF27-E06D-E085-38F2CEBF9387}"/>
              </a:ext>
            </a:extLst>
          </p:cNvPr>
          <p:cNvSpPr/>
          <p:nvPr userDrawn="1"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7;p2">
            <a:extLst>
              <a:ext uri="{FF2B5EF4-FFF2-40B4-BE49-F238E27FC236}">
                <a16:creationId xmlns:a16="http://schemas.microsoft.com/office/drawing/2014/main" id="{C908CBAC-A6DE-FCC0-CE57-2F1323A9DF6F}"/>
              </a:ext>
            </a:extLst>
          </p:cNvPr>
          <p:cNvSpPr/>
          <p:nvPr userDrawn="1"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8DDBF0C-4282-D9EB-347B-312636A55C5D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9" name="Immagine 8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E1CCBAA1-C553-1B88-D446-FE63AE9A260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userDrawn="1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9;p3">
            <a:extLst>
              <a:ext uri="{FF2B5EF4-FFF2-40B4-BE49-F238E27FC236}">
                <a16:creationId xmlns:a16="http://schemas.microsoft.com/office/drawing/2014/main" id="{E8BD4972-DF7B-2B28-F7FF-771792EE4A71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AREA DELLE FIGURE PIANE</a:t>
            </a:r>
            <a:endParaRPr dirty="0"/>
          </a:p>
        </p:txBody>
      </p:sp>
      <p:pic>
        <p:nvPicPr>
          <p:cNvPr id="3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4FF7738E-BE00-0462-1DC7-1936DC0EA89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309066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21;p3">
            <a:extLst>
              <a:ext uri="{FF2B5EF4-FFF2-40B4-BE49-F238E27FC236}">
                <a16:creationId xmlns:a16="http://schemas.microsoft.com/office/drawing/2014/main" id="{56907CF5-D164-7204-ACA6-5B3DD3A1A781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815340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" name="Google Shape;22;p3">
            <a:extLst>
              <a:ext uri="{FF2B5EF4-FFF2-40B4-BE49-F238E27FC236}">
                <a16:creationId xmlns:a16="http://schemas.microsoft.com/office/drawing/2014/main" id="{9E7A0DEB-1E22-0D6C-3DE8-1500145EE2E2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" name="Google Shape;23;p3">
            <a:extLst>
              <a:ext uri="{FF2B5EF4-FFF2-40B4-BE49-F238E27FC236}">
                <a16:creationId xmlns:a16="http://schemas.microsoft.com/office/drawing/2014/main" id="{9200820F-2B9A-0138-146A-C966F7A1481E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;p3">
            <a:extLst>
              <a:ext uri="{FF2B5EF4-FFF2-40B4-BE49-F238E27FC236}">
                <a16:creationId xmlns:a16="http://schemas.microsoft.com/office/drawing/2014/main" id="{BD34CF4F-9F1A-3D26-D9A7-E317045629E0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9A0A085-AE3C-F0C8-8411-93FFA2FC072E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10" name="Immagine 9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CB13C368-28DC-1791-08E3-FC01EAA882A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6;p13">
            <a:extLst>
              <a:ext uri="{FF2B5EF4-FFF2-40B4-BE49-F238E27FC236}">
                <a16:creationId xmlns:a16="http://schemas.microsoft.com/office/drawing/2014/main" id="{F6A52606-4653-2902-0371-64C29DF93485}"/>
              </a:ext>
            </a:extLst>
          </p:cNvPr>
          <p:cNvSpPr txBox="1"/>
          <p:nvPr/>
        </p:nvSpPr>
        <p:spPr>
          <a:xfrm>
            <a:off x="711581" y="4453115"/>
            <a:ext cx="8275792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AREA DELLE FIGURE PIANE</a:t>
            </a:r>
            <a:endParaRPr dirty="0"/>
          </a:p>
        </p:txBody>
      </p:sp>
      <p:sp>
        <p:nvSpPr>
          <p:cNvPr id="5" name="Google Shape;87;p13">
            <a:extLst>
              <a:ext uri="{FF2B5EF4-FFF2-40B4-BE49-F238E27FC236}">
                <a16:creationId xmlns:a16="http://schemas.microsoft.com/office/drawing/2014/main" id="{9A36CBC2-89AB-61AC-A321-1A42F0A3544E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 dirty="0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80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F2E3CAA0-8F9E-5B30-E07C-100D6D1E5965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ROMBO E DEL DELTOIDE</a:t>
            </a:r>
            <a:endParaRPr lang="it-IT"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3B60CAA9-CE21-05B8-9DCE-27BC754C8810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053845E0-7C7C-6BE3-418D-0B0DE530208B}"/>
              </a:ext>
            </a:extLst>
          </p:cNvPr>
          <p:cNvSpPr txBox="1">
            <a:spLocks/>
          </p:cNvSpPr>
          <p:nvPr/>
        </p:nvSpPr>
        <p:spPr>
          <a:xfrm>
            <a:off x="838200" y="2224937"/>
            <a:ext cx="9275956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Anche il deltoide è la metà di un rettangolo che ha come lati le sue diagonali.</a:t>
            </a:r>
          </a:p>
        </p:txBody>
      </p:sp>
      <p:sp>
        <p:nvSpPr>
          <p:cNvPr id="5" name="Google Shape;93;p14">
            <a:extLst>
              <a:ext uri="{FF2B5EF4-FFF2-40B4-BE49-F238E27FC236}">
                <a16:creationId xmlns:a16="http://schemas.microsoft.com/office/drawing/2014/main" id="{3E64EDCB-C28F-B862-1FCC-78AD3D2ED193}"/>
              </a:ext>
            </a:extLst>
          </p:cNvPr>
          <p:cNvSpPr txBox="1">
            <a:spLocks/>
          </p:cNvSpPr>
          <p:nvPr/>
        </p:nvSpPr>
        <p:spPr>
          <a:xfrm>
            <a:off x="838200" y="4607239"/>
            <a:ext cx="9275956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il rombo e il deltoide, invertendo le operazioni, si ottiene la relazione per il calcolo delle diagonali: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9C81810-EFD4-E2EB-F370-9527F180D882}"/>
              </a:ext>
            </a:extLst>
          </p:cNvPr>
          <p:cNvSpPr txBox="1"/>
          <p:nvPr/>
        </p:nvSpPr>
        <p:spPr>
          <a:xfrm>
            <a:off x="838200" y="3137124"/>
            <a:ext cx="9238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L’area del deltoide 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la metà del prodotto delle diagonali.</a:t>
            </a:r>
          </a:p>
        </p:txBody>
      </p:sp>
      <p:pic>
        <p:nvPicPr>
          <p:cNvPr id="8" name="Immagine 7" descr="Immagine che contiene linea, triangolo, diagramma&#10;&#10;Descrizione generata automaticamente">
            <a:extLst>
              <a:ext uri="{FF2B5EF4-FFF2-40B4-BE49-F238E27FC236}">
                <a16:creationId xmlns:a16="http://schemas.microsoft.com/office/drawing/2014/main" id="{3A63ED04-38BC-62AF-CC5E-A69E1A695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1956" y="1654390"/>
            <a:ext cx="2489200" cy="1651000"/>
          </a:xfrm>
          <a:prstGeom prst="rect">
            <a:avLst/>
          </a:prstGeom>
        </p:spPr>
      </p:pic>
      <p:pic>
        <p:nvPicPr>
          <p:cNvPr id="10" name="Immagine 9" descr="Immagine che contiene Carattere, bianco, testo, design&#10;&#10;Descrizione generata automaticamente">
            <a:extLst>
              <a:ext uri="{FF2B5EF4-FFF2-40B4-BE49-F238E27FC236}">
                <a16:creationId xmlns:a16="http://schemas.microsoft.com/office/drawing/2014/main" id="{91CF89CB-E06C-2695-699F-2BAAF37824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0828" y="3668129"/>
            <a:ext cx="1790700" cy="660400"/>
          </a:xfrm>
          <a:prstGeom prst="rect">
            <a:avLst/>
          </a:prstGeom>
        </p:spPr>
      </p:pic>
      <p:pic>
        <p:nvPicPr>
          <p:cNvPr id="12" name="Immagine 11" descr="Immagine che contiene Carattere, linea, testo, bianco&#10;&#10;Descrizione generata automaticamente">
            <a:extLst>
              <a:ext uri="{FF2B5EF4-FFF2-40B4-BE49-F238E27FC236}">
                <a16:creationId xmlns:a16="http://schemas.microsoft.com/office/drawing/2014/main" id="{E201AB55-3D93-B17D-082A-0801958B8E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0700" y="5286470"/>
            <a:ext cx="35306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2"/>
          <p:cNvPicPr preferRelativeResize="0"/>
          <p:nvPr/>
        </p:nvPicPr>
        <p:blipFill rotWithShape="1">
          <a:blip r:embed="rId3">
            <a:alphaModFix/>
          </a:blip>
          <a:srcRect t="9517" b="55187"/>
          <a:stretch/>
        </p:blipFill>
        <p:spPr>
          <a:xfrm>
            <a:off x="2617168" y="2395898"/>
            <a:ext cx="6957663" cy="168383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2;p14">
            <a:extLst>
              <a:ext uri="{FF2B5EF4-FFF2-40B4-BE49-F238E27FC236}">
                <a16:creationId xmlns:a16="http://schemas.microsoft.com/office/drawing/2014/main" id="{E80FF130-612A-470C-C87A-EBEDE99BA683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TRAPEZIO</a:t>
            </a:r>
            <a:endParaRPr lang="it-IT"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94;p14">
            <a:extLst>
              <a:ext uri="{FF2B5EF4-FFF2-40B4-BE49-F238E27FC236}">
                <a16:creationId xmlns:a16="http://schemas.microsoft.com/office/drawing/2014/main" id="{E7B7D3DA-11CB-7EFB-E222-FAD07A85ABC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B3EE3E9E-9CBA-A1C1-E26C-F70AF2DE4150}"/>
              </a:ext>
            </a:extLst>
          </p:cNvPr>
          <p:cNvSpPr txBox="1">
            <a:spLocks/>
          </p:cNvSpPr>
          <p:nvPr/>
        </p:nvSpPr>
        <p:spPr>
          <a:xfrm>
            <a:off x="838200" y="1890940"/>
            <a:ext cx="8190186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Accostiamo due copie identiche di uno stesso trapezio.</a:t>
            </a: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44EEEDCB-7764-419B-AE92-FE66CB2366E6}"/>
              </a:ext>
            </a:extLst>
          </p:cNvPr>
          <p:cNvSpPr txBox="1">
            <a:spLocks/>
          </p:cNvSpPr>
          <p:nvPr/>
        </p:nvSpPr>
        <p:spPr>
          <a:xfrm>
            <a:off x="838200" y="4079732"/>
            <a:ext cx="9387468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Otteniamo un parallelogramma che ha un lato uguale alla somma delle basi del trapezio b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b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l’altezza che è l’altezza del trapezio.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parallelogramma è equivalente al doppio del trapezio.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D262763-06DD-F572-E97C-005F313C56FD}"/>
              </a:ext>
            </a:extLst>
          </p:cNvPr>
          <p:cNvSpPr txBox="1"/>
          <p:nvPr/>
        </p:nvSpPr>
        <p:spPr>
          <a:xfrm>
            <a:off x="838199" y="5298368"/>
            <a:ext cx="94878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L’area del trapezio 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la metà della somma delle basi moltiplicata per l’altezza.</a:t>
            </a:r>
          </a:p>
        </p:txBody>
      </p:sp>
      <p:pic>
        <p:nvPicPr>
          <p:cNvPr id="10" name="Immagine 9" descr="Immagine che contiene Carattere, linea, testo, numero&#10;&#10;Descrizione generata automaticamente">
            <a:extLst>
              <a:ext uri="{FF2B5EF4-FFF2-40B4-BE49-F238E27FC236}">
                <a16:creationId xmlns:a16="http://schemas.microsoft.com/office/drawing/2014/main" id="{19660995-E461-92FB-7AA5-7F21940FBD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999" y="5774413"/>
            <a:ext cx="2286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3863" y="3012496"/>
            <a:ext cx="2438611" cy="1379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9800" y="4391836"/>
            <a:ext cx="1988992" cy="21033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DCDD0822-90D3-C707-08B6-1D36821CE61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RETTANGOLO E DEL QUADRATO</a:t>
            </a:r>
            <a:endParaRPr lang="it-IT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5C6559AF-5C4D-9458-E6BC-446ABA842C49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004CA8AA-9C86-5C85-EF26-164E5B54F1B9}"/>
              </a:ext>
            </a:extLst>
          </p:cNvPr>
          <p:cNvSpPr txBox="1">
            <a:spLocks/>
          </p:cNvSpPr>
          <p:nvPr/>
        </p:nvSpPr>
        <p:spPr>
          <a:xfrm>
            <a:off x="838200" y="1890939"/>
            <a:ext cx="10134600" cy="2634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misurare l’area di un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rettangolo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disegnato su una griglia lo “ricopriamo” di quadratini che hanno per lato 1 cm.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numero di quadratini totale si ottiene moltiplicando il numero di righe (l’altezza) per il numero di quadratini di ogni riga (la base). Questo numero è l’area.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questo caso l’area è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base · alt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ezza = 7 · 5 = 35 c m 2 . Infatti, contando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 i quadratini, si vede che sono 35.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0C7D04-9122-8839-2331-0BFF27CEF77C}"/>
              </a:ext>
            </a:extLst>
          </p:cNvPr>
          <p:cNvSpPr txBox="1"/>
          <p:nvPr/>
        </p:nvSpPr>
        <p:spPr>
          <a:xfrm>
            <a:off x="3108618" y="4954481"/>
            <a:ext cx="6940684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L’area del rettangolo è data dal prodotto dei lati b e h .</a:t>
            </a:r>
          </a:p>
          <a:p>
            <a:pPr algn="ctr">
              <a:spcBef>
                <a:spcPts val="600"/>
              </a:spcBef>
            </a:pPr>
            <a:r>
              <a:rPr lang="it-IT" sz="2000" i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= b · 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C8D12208-4324-7A19-FC55-CA52782B92AF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RETTANGOLO E DEL QUADRATO</a:t>
            </a:r>
            <a:endParaRPr lang="it-IT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848E66A9-B7EE-958D-A870-A27EEBAAE43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EAC01648-CC49-5C70-3D99-03C6232240B3}"/>
              </a:ext>
            </a:extLst>
          </p:cNvPr>
          <p:cNvSpPr txBox="1">
            <a:spLocks/>
          </p:cNvSpPr>
          <p:nvPr/>
        </p:nvSpPr>
        <p:spPr>
          <a:xfrm>
            <a:off x="838200" y="1890939"/>
            <a:ext cx="10134600" cy="4753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conosciamo l’area del rettangolo e uno dei lati, possiamo trovare l’altro lato.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conosciamo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           , ci dice come trovare l’altezza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conosciamo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b =            , ci dice come trovare la base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Attenzione a non confondere l’area con il perimetro: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perimetro rettangolo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 + b + h + b = 2h + 2b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890D34A-5200-04EB-E652-FDF982A57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200" y="2394954"/>
            <a:ext cx="3911600" cy="11557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9269A30-677C-3476-9225-725500154C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150" y="3664386"/>
            <a:ext cx="546100" cy="4953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388AA65-8719-0BEB-250A-B9D9D60E5D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921" y="4216158"/>
            <a:ext cx="558800" cy="584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DC3F44C4-FE77-4F30-410F-5A51DEAE2C8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RETTANGOLO E DEL QUADRATO</a:t>
            </a:r>
            <a:endParaRPr lang="it-IT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0DAC69B6-D6F7-7939-8FB9-A855BE0A895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112;p15">
            <a:extLst>
              <a:ext uri="{FF2B5EF4-FFF2-40B4-BE49-F238E27FC236}">
                <a16:creationId xmlns:a16="http://schemas.microsoft.com/office/drawing/2014/main" id="{DFB251F0-C2A7-8494-D9EA-235F02C01B8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99526" y="1650669"/>
            <a:ext cx="2004234" cy="200423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87C245A-99C6-B2C7-EA64-D14BA216EBC3}"/>
              </a:ext>
            </a:extLst>
          </p:cNvPr>
          <p:cNvSpPr txBox="1"/>
          <p:nvPr/>
        </p:nvSpPr>
        <p:spPr>
          <a:xfrm>
            <a:off x="838200" y="3875050"/>
            <a:ext cx="69406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del quadrato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data dal quadrato del lato </a:t>
            </a:r>
            <a:r>
              <a:rPr lang="it-IT" sz="2000" i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algn="ctr"/>
            <a:r>
              <a:rPr lang="it-IT" sz="2000" b="1" i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= l </a:t>
            </a:r>
            <a:r>
              <a:rPr lang="it-IT" sz="2000" b="1" i="1" baseline="30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F9186B2A-2030-107D-1D0B-88BDDE0FF416}"/>
              </a:ext>
            </a:extLst>
          </p:cNvPr>
          <p:cNvSpPr txBox="1">
            <a:spLocks/>
          </p:cNvSpPr>
          <p:nvPr/>
        </p:nvSpPr>
        <p:spPr>
          <a:xfrm>
            <a:off x="838200" y="4799509"/>
            <a:ext cx="10134600" cy="140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conosciamo l’area del quadrato, possiamo trovare il lato estraendone la radice quadrata.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AA018CD-81EE-B48F-F4C0-4E5214FB7B7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776" t="9993" b="7257"/>
          <a:stretch/>
        </p:blipFill>
        <p:spPr>
          <a:xfrm>
            <a:off x="3840331" y="5226394"/>
            <a:ext cx="4511337" cy="1177047"/>
          </a:xfrm>
          <a:prstGeom prst="rect">
            <a:avLst/>
          </a:prstGeom>
        </p:spPr>
      </p:pic>
      <p:sp>
        <p:nvSpPr>
          <p:cNvPr id="11" name="Google Shape;93;p14">
            <a:extLst>
              <a:ext uri="{FF2B5EF4-FFF2-40B4-BE49-F238E27FC236}">
                <a16:creationId xmlns:a16="http://schemas.microsoft.com/office/drawing/2014/main" id="{DEB67BEA-5FAE-7F55-5CDB-A71828FA8DDE}"/>
              </a:ext>
            </a:extLst>
          </p:cNvPr>
          <p:cNvSpPr txBox="1">
            <a:spLocks/>
          </p:cNvSpPr>
          <p:nvPr/>
        </p:nvSpPr>
        <p:spPr>
          <a:xfrm>
            <a:off x="838200" y="1890939"/>
            <a:ext cx="10134600" cy="1538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quadrato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un rettangolo particolare, in cui la base è uguale all’altezza.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 l’area si calcola come per i rettangoli: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it-IT" sz="2000" b="1" i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base · altezza = lato · lato = lato</a:t>
            </a:r>
            <a:r>
              <a:rPr lang="it-IT" sz="2000" b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6AE0C245-72C9-90B7-7314-92F15C41D99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PARALLELOGRAMMA</a:t>
            </a:r>
            <a:endParaRPr lang="it-IT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046651FA-39E4-5E6B-7399-F92B00220788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DFFE6834-FE64-AD02-6B6F-AB1F02C6F2E2}"/>
              </a:ext>
            </a:extLst>
          </p:cNvPr>
          <p:cNvSpPr txBox="1">
            <a:spLocks/>
          </p:cNvSpPr>
          <p:nvPr/>
        </p:nvSpPr>
        <p:spPr>
          <a:xfrm>
            <a:off x="838200" y="1890939"/>
            <a:ext cx="10134600" cy="4772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tagliamo lungo un’altezza un parallelogramma, possiamo ricomporre le due parti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formare un rettangolo.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parallelogramma e il rettangolo sono composti dalle stesse due figure (si dice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sono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equicomposti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e per questo motivo hanno la stessa area. 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Siccome parallelogramma e rettangolo hanno la stessa base e la stessa altezza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anche l’area del parallelogramma si calcola base per altezza:</a:t>
            </a: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buNone/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= b · h</a:t>
            </a:r>
          </a:p>
        </p:txBody>
      </p:sp>
      <p:pic>
        <p:nvPicPr>
          <p:cNvPr id="10" name="Immagine 9" descr="Immagine che contiene rosa, design&#10;&#10;Descrizione generata automaticamente">
            <a:extLst>
              <a:ext uri="{FF2B5EF4-FFF2-40B4-BE49-F238E27FC236}">
                <a16:creationId xmlns:a16="http://schemas.microsoft.com/office/drawing/2014/main" id="{8B690968-F4E5-81C8-6FA0-2EE5723BB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700" y="2523516"/>
            <a:ext cx="65786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2031C612-6C96-1C1C-73AF-94D26F2D9D8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PARALLELOGRAMMA</a:t>
            </a:r>
            <a:endParaRPr lang="it-IT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6091E68F-5F12-EC74-6ABF-95C9BB25B003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671E70F8-58CA-6127-84E2-DE513CC51D3D}"/>
              </a:ext>
            </a:extLst>
          </p:cNvPr>
          <p:cNvSpPr txBox="1">
            <a:spLocks/>
          </p:cNvSpPr>
          <p:nvPr/>
        </p:nvSpPr>
        <p:spPr>
          <a:xfrm>
            <a:off x="838200" y="1890939"/>
            <a:ext cx="10134600" cy="3321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Attenzione: un parallelogramma ha due possibili basi e due possibili altezze.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L’area si può calcolare in due modi, ottenendo lo stesso risultato:</a:t>
            </a:r>
            <a:endParaRPr lang="it-IT" sz="2000" b="1" i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= AB · DH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oppure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= CB · DK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0CB27EE-054D-6BCC-B633-8BDF33FA9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000" y="2362454"/>
            <a:ext cx="6985000" cy="19685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79D9738-B4A7-FB8D-B894-B674FA8188E4}"/>
              </a:ext>
            </a:extLst>
          </p:cNvPr>
          <p:cNvSpPr txBox="1"/>
          <p:nvPr/>
        </p:nvSpPr>
        <p:spPr>
          <a:xfrm>
            <a:off x="838200" y="5355789"/>
            <a:ext cx="92384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del parallelogramma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data dal prodotto di un lato che consideriamo come base per l’altezza relativa a esso.</a:t>
            </a:r>
          </a:p>
          <a:p>
            <a:pPr algn="ctr"/>
            <a:r>
              <a:rPr lang="it-IT" sz="2000" b="1" i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= b · 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1B2143F8-2CA6-EE45-6FC4-65E52485F13D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TRIANGOLO</a:t>
            </a:r>
            <a:endParaRPr lang="it-IT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FE655347-0289-CDD6-875A-B70485255A9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6C770B84-89E7-AA64-E5FE-B472F7EB1045}"/>
              </a:ext>
            </a:extLst>
          </p:cNvPr>
          <p:cNvSpPr txBox="1">
            <a:spLocks/>
          </p:cNvSpPr>
          <p:nvPr/>
        </p:nvSpPr>
        <p:spPr>
          <a:xfrm>
            <a:off x="838200" y="1890940"/>
            <a:ext cx="10134600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Consideriamo un triangolo qualsiasi, poi facciamone una copia, ribaltiamola e uniamola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 triangolo originale.</a:t>
            </a:r>
          </a:p>
        </p:txBody>
      </p:sp>
      <p:pic>
        <p:nvPicPr>
          <p:cNvPr id="6" name="Immagine 5" descr="Immagine che contiene linea, diagramma, triangolo&#10;&#10;Descrizione generata automaticamente">
            <a:extLst>
              <a:ext uri="{FF2B5EF4-FFF2-40B4-BE49-F238E27FC236}">
                <a16:creationId xmlns:a16="http://schemas.microsoft.com/office/drawing/2014/main" id="{1EA2BC2F-2747-5C16-434E-DC9A36221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350" y="2530235"/>
            <a:ext cx="4940300" cy="1600200"/>
          </a:xfrm>
          <a:prstGeom prst="rect">
            <a:avLst/>
          </a:prstGeom>
        </p:spPr>
      </p:pic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5E2BCC5D-6081-4885-8E9A-0B9D4E3C85BB}"/>
              </a:ext>
            </a:extLst>
          </p:cNvPr>
          <p:cNvSpPr txBox="1">
            <a:spLocks/>
          </p:cNvSpPr>
          <p:nvPr/>
        </p:nvSpPr>
        <p:spPr>
          <a:xfrm>
            <a:off x="838200" y="4192709"/>
            <a:ext cx="10134600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Otteniamo un parallelogramma che ha la stessa base e la stessa altezza del triangolo iniziale.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 l’area del parallelogramma è A = b · h ed è il doppio dell’area del triangolo.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ottenere l’area del triangolo dobbiamo dividere per 2.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925C243-0787-7266-A2CB-A2BA85B9199C}"/>
              </a:ext>
            </a:extLst>
          </p:cNvPr>
          <p:cNvSpPr txBox="1"/>
          <p:nvPr/>
        </p:nvSpPr>
        <p:spPr>
          <a:xfrm>
            <a:off x="838200" y="5261199"/>
            <a:ext cx="9238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L’area del triangolo 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data dalla metà del prodotto fra un lato e l’altezza relativa a esso.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D854B8BC-427A-6B5D-05C5-731E74C31B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550" y="5878132"/>
            <a:ext cx="1485900" cy="546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3D785D6B-4C4D-4401-8F01-36634086A1A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ROMBO E DEL DELTOIDE</a:t>
            </a:r>
            <a:endParaRPr lang="it-IT"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6AB2AEFD-6B08-4437-5FE5-2621A7A0E10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AB96647B-4069-66F0-49E1-87D0DE981061}"/>
              </a:ext>
            </a:extLst>
          </p:cNvPr>
          <p:cNvSpPr txBox="1">
            <a:spLocks/>
          </p:cNvSpPr>
          <p:nvPr/>
        </p:nvSpPr>
        <p:spPr>
          <a:xfrm>
            <a:off x="838200" y="1890940"/>
            <a:ext cx="7401910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rombo è la metà di un rettangolo.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rettangolo ha i lati uguali alle diagonali del rombo ed è equivalente al doppio del rombo.</a:t>
            </a:r>
          </a:p>
        </p:txBody>
      </p:sp>
      <p:sp>
        <p:nvSpPr>
          <p:cNvPr id="5" name="Google Shape;93;p14">
            <a:extLst>
              <a:ext uri="{FF2B5EF4-FFF2-40B4-BE49-F238E27FC236}">
                <a16:creationId xmlns:a16="http://schemas.microsoft.com/office/drawing/2014/main" id="{044DCAFF-95FA-94D4-7F8E-02DBF4A460B4}"/>
              </a:ext>
            </a:extLst>
          </p:cNvPr>
          <p:cNvSpPr txBox="1">
            <a:spLocks/>
          </p:cNvSpPr>
          <p:nvPr/>
        </p:nvSpPr>
        <p:spPr>
          <a:xfrm>
            <a:off x="838200" y="4391112"/>
            <a:ext cx="7472200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C’è un altro modo per calcolare l’area del rombo.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rombo è un parallelogramma con tutti i lati congruenti,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cui anche le altezze relative a essi sono tutte congruenti.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Vale quindi la formula dei parallelogrammi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= l · h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6E74089-8B69-26DF-B3AA-0C5D38182B47}"/>
              </a:ext>
            </a:extLst>
          </p:cNvPr>
          <p:cNvSpPr txBox="1"/>
          <p:nvPr/>
        </p:nvSpPr>
        <p:spPr>
          <a:xfrm>
            <a:off x="838200" y="3449510"/>
            <a:ext cx="9238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L’area del rombo </a:t>
            </a:r>
            <a:r>
              <a:rPr lang="it-IT" sz="2000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la metà del prodotto delle diagonali.</a:t>
            </a:r>
          </a:p>
        </p:txBody>
      </p:sp>
      <p:pic>
        <p:nvPicPr>
          <p:cNvPr id="8" name="Immagine 7" descr="Immagine che contiene Carattere, testo, numero, linea&#10;&#10;Descrizione generata automaticamente">
            <a:extLst>
              <a:ext uri="{FF2B5EF4-FFF2-40B4-BE49-F238E27FC236}">
                <a16:creationId xmlns:a16="http://schemas.microsoft.com/office/drawing/2014/main" id="{DAD37828-15D4-DAB9-3266-B892C70B1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5600" y="3329875"/>
            <a:ext cx="1562100" cy="660400"/>
          </a:xfrm>
          <a:prstGeom prst="rect">
            <a:avLst/>
          </a:prstGeom>
        </p:spPr>
      </p:pic>
      <p:pic>
        <p:nvPicPr>
          <p:cNvPr id="10" name="Immagine 9" descr="Immagine che contiene linea, diagramma, triangolo, origami&#10;&#10;Descrizione generata automaticamente">
            <a:extLst>
              <a:ext uri="{FF2B5EF4-FFF2-40B4-BE49-F238E27FC236}">
                <a16:creationId xmlns:a16="http://schemas.microsoft.com/office/drawing/2014/main" id="{B868095C-51A0-1B1E-5EA7-C36DE450F4B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4138"/>
          <a:stretch/>
        </p:blipFill>
        <p:spPr>
          <a:xfrm>
            <a:off x="8310400" y="1619250"/>
            <a:ext cx="2514600" cy="1659978"/>
          </a:xfrm>
          <a:prstGeom prst="rect">
            <a:avLst/>
          </a:prstGeom>
        </p:spPr>
      </p:pic>
      <p:pic>
        <p:nvPicPr>
          <p:cNvPr id="12" name="Immagine 11" descr="Immagine che contiene linea, diagramma, triangolo, origami&#10;&#10;Descrizione generata automaticamente">
            <a:extLst>
              <a:ext uri="{FF2B5EF4-FFF2-40B4-BE49-F238E27FC236}">
                <a16:creationId xmlns:a16="http://schemas.microsoft.com/office/drawing/2014/main" id="{A7EEA917-2943-82C5-018C-BE46F67C4A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0362" r="4441"/>
          <a:stretch/>
        </p:blipFill>
        <p:spPr>
          <a:xfrm>
            <a:off x="8107418" y="4160557"/>
            <a:ext cx="2402927" cy="143467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4">
            <a:extLst>
              <a:ext uri="{FF2B5EF4-FFF2-40B4-BE49-F238E27FC236}">
                <a16:creationId xmlns:a16="http://schemas.microsoft.com/office/drawing/2014/main" id="{DC45D1BA-E77A-9A9A-BBF6-AFEFA741690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18131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AREA DEL ROMBO E DEL DELTOIDE</a:t>
            </a:r>
            <a:endParaRPr lang="it-IT"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4;p14">
            <a:extLst>
              <a:ext uri="{FF2B5EF4-FFF2-40B4-BE49-F238E27FC236}">
                <a16:creationId xmlns:a16="http://schemas.microsoft.com/office/drawing/2014/main" id="{ECA7376E-F144-13CF-8611-64F2777F208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CE9C5A04-5156-D697-62CB-BACBF09878BD}"/>
              </a:ext>
            </a:extLst>
          </p:cNvPr>
          <p:cNvSpPr txBox="1">
            <a:spLocks/>
          </p:cNvSpPr>
          <p:nvPr/>
        </p:nvSpPr>
        <p:spPr>
          <a:xfrm>
            <a:off x="838200" y="1890940"/>
            <a:ext cx="8190186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quadrato è un rombo particolare con le diagonali congruenti, quindi anche l’area del quadrato si può calcolare con la formula dell’area del rombo,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diventa:</a:t>
            </a:r>
          </a:p>
        </p:txBody>
      </p:sp>
      <p:pic>
        <p:nvPicPr>
          <p:cNvPr id="6" name="Immagine 5" descr="Immagine che contiene Carattere, numero, testo, design&#10;&#10;Descrizione generata automaticamente">
            <a:extLst>
              <a:ext uri="{FF2B5EF4-FFF2-40B4-BE49-F238E27FC236}">
                <a16:creationId xmlns:a16="http://schemas.microsoft.com/office/drawing/2014/main" id="{6F3FA965-68A7-6972-6B54-A423B4AC5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0" y="2900856"/>
            <a:ext cx="2032000" cy="736600"/>
          </a:xfrm>
          <a:prstGeom prst="rect">
            <a:avLst/>
          </a:prstGeom>
        </p:spPr>
      </p:pic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26ED5876-F0B2-EB22-4B3E-3164F4F625FF}"/>
              </a:ext>
            </a:extLst>
          </p:cNvPr>
          <p:cNvSpPr txBox="1">
            <a:spLocks/>
          </p:cNvSpPr>
          <p:nvPr/>
        </p:nvSpPr>
        <p:spPr>
          <a:xfrm>
            <a:off x="838200" y="3845864"/>
            <a:ext cx="9209690" cy="100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Quindi, se conosciamo l’area, da questa formula ricaviamo la diagonale: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D12B7A6C-29BA-A944-458F-C85713A471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000" y="4422666"/>
            <a:ext cx="1790700" cy="393700"/>
          </a:xfrm>
          <a:prstGeom prst="rect">
            <a:avLst/>
          </a:prstGeom>
        </p:spPr>
      </p:pic>
      <p:pic>
        <p:nvPicPr>
          <p:cNvPr id="11" name="Immagine 10" descr="Immagine che contiene linea, diagramma, triangolo, origami&#10;&#10;Descrizione generata automaticamente">
            <a:extLst>
              <a:ext uri="{FF2B5EF4-FFF2-40B4-BE49-F238E27FC236}">
                <a16:creationId xmlns:a16="http://schemas.microsoft.com/office/drawing/2014/main" id="{E5D02797-3DF4-4E53-8309-7FFF1FEE93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4357" y="1823960"/>
            <a:ext cx="1968500" cy="191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752</Words>
  <Application>Microsoft Macintosh PowerPoint</Application>
  <PresentationFormat>Widescreen</PresentationFormat>
  <Paragraphs>80</Paragraphs>
  <Slides>11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30</cp:revision>
  <dcterms:modified xsi:type="dcterms:W3CDTF">2024-01-25T10:07:23Z</dcterms:modified>
</cp:coreProperties>
</file>