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>
  <p:cSld name="Diapositiva titol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2"/>
          <p:cNvPicPr preferRelativeResize="0"/>
          <p:nvPr/>
        </p:nvPicPr>
        <p:blipFill rotWithShape="1">
          <a:blip r:embed="rId2">
            <a:alphaModFix amt="40000"/>
          </a:blip>
          <a:srcRect t="30603" b="8771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2"/>
          <p:cNvPicPr preferRelativeResize="0"/>
          <p:nvPr/>
        </p:nvPicPr>
        <p:blipFill rotWithShape="1">
          <a:blip r:embed="rId3">
            <a:alphaModFix amt="10000"/>
          </a:blip>
          <a:srcRect b="12252"/>
          <a:stretch/>
        </p:blipFill>
        <p:spPr>
          <a:xfrm>
            <a:off x="2196516" y="616887"/>
            <a:ext cx="9628651" cy="624111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"/>
          <p:cNvSpPr/>
          <p:nvPr/>
        </p:nvSpPr>
        <p:spPr>
          <a:xfrm>
            <a:off x="0" y="4227509"/>
            <a:ext cx="12191999" cy="1363717"/>
          </a:xfrm>
          <a:prstGeom prst="rect">
            <a:avLst/>
          </a:prstGeom>
          <a:solidFill>
            <a:srgbClr val="E6421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"/>
          <p:cNvSpPr/>
          <p:nvPr/>
        </p:nvSpPr>
        <p:spPr>
          <a:xfrm rot="-2265107" flipH="1">
            <a:off x="8859360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2"/>
          <p:cNvSpPr/>
          <p:nvPr/>
        </p:nvSpPr>
        <p:spPr>
          <a:xfrm rot="-2265107" flipH="1">
            <a:off x="9631872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2"/>
          <p:cNvSpPr/>
          <p:nvPr/>
        </p:nvSpPr>
        <p:spPr>
          <a:xfrm rot="-2265107" flipH="1">
            <a:off x="10602026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1539086-6166-B248-6C05-9E2BC44A97B5}"/>
              </a:ext>
            </a:extLst>
          </p:cNvPr>
          <p:cNvSpPr txBox="1"/>
          <p:nvPr userDrawn="1"/>
        </p:nvSpPr>
        <p:spPr>
          <a:xfrm>
            <a:off x="2131165" y="6504209"/>
            <a:ext cx="82656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© 2023 S. Lattes &amp; C. Editori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SpA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Torino    •    D.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Gouthier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– P. Dall’Aglio – S. Quattrocchi    •    Scopri di + Aritmetica 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it-IT" sz="1200" dirty="0">
              <a:solidFill>
                <a:schemeClr val="bg1">
                  <a:lumMod val="50000"/>
                  <a:alpha val="30000"/>
                </a:schemeClr>
              </a:solidFill>
            </a:endParaRPr>
          </a:p>
        </p:txBody>
      </p:sp>
      <p:pic>
        <p:nvPicPr>
          <p:cNvPr id="3" name="Immagine 2" descr="Immagine che contiene Carattere, Elementi grafici, logo, grafica&#10;&#10;Descrizione generata automaticamente">
            <a:extLst>
              <a:ext uri="{FF2B5EF4-FFF2-40B4-BE49-F238E27FC236}">
                <a16:creationId xmlns:a16="http://schemas.microsoft.com/office/drawing/2014/main" id="{3725E43C-14DD-1091-C439-98AAFE9EC08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67222" y="6327119"/>
            <a:ext cx="399222" cy="4258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>
  <p:cSld name="Titolo e contenuto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9;p3">
            <a:extLst>
              <a:ext uri="{FF2B5EF4-FFF2-40B4-BE49-F238E27FC236}">
                <a16:creationId xmlns:a16="http://schemas.microsoft.com/office/drawing/2014/main" id="{542327CC-AB68-3103-B36D-6E2F25F80D83}"/>
              </a:ext>
            </a:extLst>
          </p:cNvPr>
          <p:cNvSpPr txBox="1"/>
          <p:nvPr userDrawn="1"/>
        </p:nvSpPr>
        <p:spPr>
          <a:xfrm>
            <a:off x="5117011" y="50270"/>
            <a:ext cx="6323151" cy="659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64214"/>
              </a:buClr>
              <a:buSzPts val="2000"/>
              <a:buFont typeface="Calibri"/>
              <a:buNone/>
            </a:pPr>
            <a:r>
              <a:rPr lang="it-IT" sz="2000" b="1" dirty="0">
                <a:solidFill>
                  <a:srgbClr val="E64214"/>
                </a:solidFill>
                <a:latin typeface="Calibri"/>
                <a:ea typeface="Calibri"/>
                <a:cs typeface="Calibri"/>
                <a:sym typeface="Calibri"/>
              </a:rPr>
              <a:t>POLIGONI E CIRCONFERENZA</a:t>
            </a:r>
            <a:endParaRPr dirty="0"/>
          </a:p>
        </p:txBody>
      </p:sp>
      <p:pic>
        <p:nvPicPr>
          <p:cNvPr id="6" name="Google Shape;20;p3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5707D918-EBA5-DBFC-DF28-CCDD9427033F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8078740" y="135469"/>
            <a:ext cx="245338" cy="48887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Google Shape;21;p3">
            <a:extLst>
              <a:ext uri="{FF2B5EF4-FFF2-40B4-BE49-F238E27FC236}">
                <a16:creationId xmlns:a16="http://schemas.microsoft.com/office/drawing/2014/main" id="{CEDCE7A2-76B3-F493-4019-2BA74FBBE591}"/>
              </a:ext>
            </a:extLst>
          </p:cNvPr>
          <p:cNvCxnSpPr>
            <a:cxnSpLocks/>
          </p:cNvCxnSpPr>
          <p:nvPr userDrawn="1"/>
        </p:nvCxnSpPr>
        <p:spPr>
          <a:xfrm>
            <a:off x="0" y="379905"/>
            <a:ext cx="7950200" cy="0"/>
          </a:xfrm>
          <a:prstGeom prst="straightConnector1">
            <a:avLst/>
          </a:prstGeom>
          <a:noFill/>
          <a:ln w="25400" cap="flat" cmpd="sng">
            <a:solidFill>
              <a:srgbClr val="E6421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" name="Google Shape;22;p3">
            <a:extLst>
              <a:ext uri="{FF2B5EF4-FFF2-40B4-BE49-F238E27FC236}">
                <a16:creationId xmlns:a16="http://schemas.microsoft.com/office/drawing/2014/main" id="{5731BDF5-563F-E808-5CA1-B36A7EA55FB2}"/>
              </a:ext>
            </a:extLst>
          </p:cNvPr>
          <p:cNvCxnSpPr/>
          <p:nvPr userDrawn="1"/>
        </p:nvCxnSpPr>
        <p:spPr>
          <a:xfrm>
            <a:off x="11500460" y="379905"/>
            <a:ext cx="691540" cy="0"/>
          </a:xfrm>
          <a:prstGeom prst="straightConnector1">
            <a:avLst/>
          </a:prstGeom>
          <a:noFill/>
          <a:ln w="25400" cap="flat" cmpd="sng">
            <a:solidFill>
              <a:srgbClr val="E6421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3;p3">
            <a:extLst>
              <a:ext uri="{FF2B5EF4-FFF2-40B4-BE49-F238E27FC236}">
                <a16:creationId xmlns:a16="http://schemas.microsoft.com/office/drawing/2014/main" id="{2E2CF745-D949-BDA5-2992-8A60E4A765D8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10493596" y="5164937"/>
            <a:ext cx="3396807" cy="338612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24;p3">
            <a:extLst>
              <a:ext uri="{FF2B5EF4-FFF2-40B4-BE49-F238E27FC236}">
                <a16:creationId xmlns:a16="http://schemas.microsoft.com/office/drawing/2014/main" id="{55987F1F-AEC9-CEE5-8899-B6F38B150986}"/>
              </a:ext>
            </a:extLst>
          </p:cNvPr>
          <p:cNvSpPr txBox="1"/>
          <p:nvPr userDrawn="1"/>
        </p:nvSpPr>
        <p:spPr>
          <a:xfrm>
            <a:off x="11405937" y="6456764"/>
            <a:ext cx="78606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46828A81-A97D-4451-2F99-2EE61CA8917E}"/>
              </a:ext>
            </a:extLst>
          </p:cNvPr>
          <p:cNvSpPr txBox="1"/>
          <p:nvPr userDrawn="1"/>
        </p:nvSpPr>
        <p:spPr>
          <a:xfrm>
            <a:off x="1852870" y="6504209"/>
            <a:ext cx="82656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© 2023 S. Lattes &amp; C. Editori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SpA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Torino    •    D.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Gouthier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– P. Dall’Aglio – S. Quattrocchi    •    Scopri di + Aritmetica 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it-IT" sz="1200" dirty="0">
              <a:solidFill>
                <a:schemeClr val="bg1">
                  <a:lumMod val="50000"/>
                  <a:alpha val="30000"/>
                </a:schemeClr>
              </a:solidFill>
            </a:endParaRPr>
          </a:p>
        </p:txBody>
      </p:sp>
      <p:pic>
        <p:nvPicPr>
          <p:cNvPr id="13" name="Immagine 12" descr="Immagine che contiene Carattere, Elementi grafici, logo, grafica&#10;&#10;Descrizione generata automaticamente">
            <a:extLst>
              <a:ext uri="{FF2B5EF4-FFF2-40B4-BE49-F238E27FC236}">
                <a16:creationId xmlns:a16="http://schemas.microsoft.com/office/drawing/2014/main" id="{23D39C18-EC15-220E-B274-DE8D0D7410C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67222" y="6327119"/>
            <a:ext cx="399222" cy="4258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8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/>
          <p:nvPr/>
        </p:nvSpPr>
        <p:spPr>
          <a:xfrm>
            <a:off x="706838" y="4471776"/>
            <a:ext cx="7891006" cy="861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POLIGONI E CIRCONFERENZA</a:t>
            </a:r>
            <a:endParaRPr dirty="0"/>
          </a:p>
        </p:txBody>
      </p:sp>
      <p:sp>
        <p:nvSpPr>
          <p:cNvPr id="91" name="Google Shape;91;p13"/>
          <p:cNvSpPr txBox="1"/>
          <p:nvPr/>
        </p:nvSpPr>
        <p:spPr>
          <a:xfrm>
            <a:off x="712728" y="3285566"/>
            <a:ext cx="2881430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6000" b="1" dirty="0">
                <a:solidFill>
                  <a:srgbClr val="E64414"/>
                </a:solidFill>
                <a:latin typeface="Calibri"/>
                <a:ea typeface="Calibri"/>
                <a:cs typeface="Calibri"/>
                <a:sym typeface="Calibri"/>
              </a:rPr>
              <a:t>Unità 12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linea, diagramma&#10;&#10;Descrizione generata automaticamente">
            <a:extLst>
              <a:ext uri="{FF2B5EF4-FFF2-40B4-BE49-F238E27FC236}">
                <a16:creationId xmlns:a16="http://schemas.microsoft.com/office/drawing/2014/main" id="{69FFAA0F-4BED-9A1A-1348-A621D16126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1900" y="1803847"/>
            <a:ext cx="2806700" cy="2806700"/>
          </a:xfrm>
          <a:prstGeom prst="rect">
            <a:avLst/>
          </a:prstGeom>
        </p:spPr>
      </p:pic>
      <p:sp>
        <p:nvSpPr>
          <p:cNvPr id="2" name="Google Shape;151;p21">
            <a:extLst>
              <a:ext uri="{FF2B5EF4-FFF2-40B4-BE49-F238E27FC236}">
                <a16:creationId xmlns:a16="http://schemas.microsoft.com/office/drawing/2014/main" id="{677FB602-9D63-546C-BA28-E762BD2E45A4}"/>
              </a:ext>
            </a:extLst>
          </p:cNvPr>
          <p:cNvSpPr txBox="1">
            <a:spLocks/>
          </p:cNvSpPr>
          <p:nvPr/>
        </p:nvSpPr>
        <p:spPr>
          <a:xfrm>
            <a:off x="838200" y="1111271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6EA8"/>
              </a:buClr>
              <a:buSzPts val="2500"/>
            </a:pPr>
            <a:r>
              <a:rPr lang="it-IT" sz="2500" b="1">
                <a:solidFill>
                  <a:srgbClr val="006EA8"/>
                </a:solidFill>
              </a:rPr>
              <a:t>PUNTI DI TANGENZA E POLIGONI CIRCOSCRITTI</a:t>
            </a:r>
            <a:endParaRPr lang="it-IT" sz="2000" b="1" dirty="0"/>
          </a:p>
        </p:txBody>
      </p:sp>
      <p:sp>
        <p:nvSpPr>
          <p:cNvPr id="3" name="Google Shape;152;p21">
            <a:extLst>
              <a:ext uri="{FF2B5EF4-FFF2-40B4-BE49-F238E27FC236}">
                <a16:creationId xmlns:a16="http://schemas.microsoft.com/office/drawing/2014/main" id="{5E641E5A-5051-459C-A40F-18E539873FDF}"/>
              </a:ext>
            </a:extLst>
          </p:cNvPr>
          <p:cNvSpPr/>
          <p:nvPr/>
        </p:nvSpPr>
        <p:spPr>
          <a:xfrm>
            <a:off x="398534" y="1111271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93;p14">
            <a:extLst>
              <a:ext uri="{FF2B5EF4-FFF2-40B4-BE49-F238E27FC236}">
                <a16:creationId xmlns:a16="http://schemas.microsoft.com/office/drawing/2014/main" id="{BEA4D20B-81BD-A169-8B41-EA53787C4FFB}"/>
              </a:ext>
            </a:extLst>
          </p:cNvPr>
          <p:cNvSpPr txBox="1">
            <a:spLocks/>
          </p:cNvSpPr>
          <p:nvPr/>
        </p:nvSpPr>
        <p:spPr>
          <a:xfrm>
            <a:off x="838200" y="1777699"/>
            <a:ext cx="8216900" cy="1930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Tutti i triangoli sono circoscrivibili, e l’intersezione delle bisettrici è proprio l’incentro.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Osserva quindi la figura: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l’incentro,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OH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OK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OJ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sono le distanze dai lati e sono tutte uguali perché sono raggi. Per quanto visto prima, i segmenti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CJ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sono congruenti, così i segmenti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BJ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BK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anche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AK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AH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Attenzione: non è detto che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it-IT" sz="2000" i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siano i punti medi dei lati!</a:t>
            </a:r>
          </a:p>
        </p:txBody>
      </p:sp>
      <p:sp>
        <p:nvSpPr>
          <p:cNvPr id="7" name="Google Shape;93;p14">
            <a:extLst>
              <a:ext uri="{FF2B5EF4-FFF2-40B4-BE49-F238E27FC236}">
                <a16:creationId xmlns:a16="http://schemas.microsoft.com/office/drawing/2014/main" id="{8D83FF92-35A2-7ADB-9673-9DA5C9729850}"/>
              </a:ext>
            </a:extLst>
          </p:cNvPr>
          <p:cNvSpPr txBox="1">
            <a:spLocks/>
          </p:cNvSpPr>
          <p:nvPr/>
        </p:nvSpPr>
        <p:spPr>
          <a:xfrm>
            <a:off x="838200" y="3907747"/>
            <a:ext cx="9271000" cy="11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800"/>
              </a:spcBef>
              <a:spcAft>
                <a:spcPts val="200"/>
              </a:spcAft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Tutti i triangoli sono circoscrivibili. I punti di tangenza dividono i lati </a:t>
            </a:r>
            <a:b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segmenti che sono congruenti a coppie: sono congruenti i segmenti che hanno </a:t>
            </a:r>
            <a:b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 vertice in comune.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cerchio, linea, mappa, diagramma&#10;&#10;Descrizione generata automaticamente">
            <a:extLst>
              <a:ext uri="{FF2B5EF4-FFF2-40B4-BE49-F238E27FC236}">
                <a16:creationId xmlns:a16="http://schemas.microsoft.com/office/drawing/2014/main" id="{2A253A2D-23AC-0220-C939-83803578AE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4800" y="1701800"/>
            <a:ext cx="3886200" cy="3454400"/>
          </a:xfrm>
          <a:prstGeom prst="rect">
            <a:avLst/>
          </a:prstGeom>
        </p:spPr>
      </p:pic>
      <p:sp>
        <p:nvSpPr>
          <p:cNvPr id="2" name="Google Shape;151;p21">
            <a:extLst>
              <a:ext uri="{FF2B5EF4-FFF2-40B4-BE49-F238E27FC236}">
                <a16:creationId xmlns:a16="http://schemas.microsoft.com/office/drawing/2014/main" id="{58EDCCEC-C52D-97BA-827C-E236738D9F01}"/>
              </a:ext>
            </a:extLst>
          </p:cNvPr>
          <p:cNvSpPr txBox="1">
            <a:spLocks/>
          </p:cNvSpPr>
          <p:nvPr/>
        </p:nvSpPr>
        <p:spPr>
          <a:xfrm>
            <a:off x="838200" y="1111271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6EA8"/>
              </a:buClr>
              <a:buSzPts val="2500"/>
            </a:pPr>
            <a:r>
              <a:rPr lang="it-IT" sz="2500" b="1">
                <a:solidFill>
                  <a:srgbClr val="006EA8"/>
                </a:solidFill>
              </a:rPr>
              <a:t>PUNTI DI TANGENZA E POLIGONI CIRCOSCRITTI</a:t>
            </a:r>
            <a:endParaRPr lang="it-IT" sz="2000" b="1" dirty="0"/>
          </a:p>
        </p:txBody>
      </p:sp>
      <p:sp>
        <p:nvSpPr>
          <p:cNvPr id="3" name="Google Shape;152;p21">
            <a:extLst>
              <a:ext uri="{FF2B5EF4-FFF2-40B4-BE49-F238E27FC236}">
                <a16:creationId xmlns:a16="http://schemas.microsoft.com/office/drawing/2014/main" id="{2CECA4BE-9DE3-59E2-E261-17C3C1653484}"/>
              </a:ext>
            </a:extLst>
          </p:cNvPr>
          <p:cNvSpPr/>
          <p:nvPr/>
        </p:nvSpPr>
        <p:spPr>
          <a:xfrm>
            <a:off x="398534" y="1111271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93;p14">
            <a:extLst>
              <a:ext uri="{FF2B5EF4-FFF2-40B4-BE49-F238E27FC236}">
                <a16:creationId xmlns:a16="http://schemas.microsoft.com/office/drawing/2014/main" id="{69F7E796-C7F3-062F-D509-20985C78E47C}"/>
              </a:ext>
            </a:extLst>
          </p:cNvPr>
          <p:cNvSpPr txBox="1">
            <a:spLocks/>
          </p:cNvSpPr>
          <p:nvPr/>
        </p:nvSpPr>
        <p:spPr>
          <a:xfrm>
            <a:off x="838200" y="1777699"/>
            <a:ext cx="7594600" cy="2460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Disegniamo un quadrilatero circoscritto a una circonferenza.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Come per i triangoli, i segmenti AE e AH che hanno il vertice A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comune sono congruenti. Questo vale per tutti i vertici del quadrilatero. Osserviamo che in ogni coppia di lati opposti compaiono tutti e quattro i segmenti congruenti a coppie:</a:t>
            </a:r>
          </a:p>
          <a:p>
            <a:pPr marL="0" indent="0" algn="ctr">
              <a:lnSpc>
                <a:spcPct val="100000"/>
              </a:lnSpc>
              <a:spcAft>
                <a:spcPts val="200"/>
              </a:spcAft>
              <a:buNone/>
            </a:pP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AB + CD = </a:t>
            </a: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AE</a:t>
            </a:r>
            <a:r>
              <a:rPr lang="it-IT" sz="20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+ EB + </a:t>
            </a:r>
            <a:r>
              <a:rPr lang="it-IT" sz="2000" b="1" dirty="0">
                <a:solidFill>
                  <a:schemeClr val="accent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CG</a:t>
            </a:r>
            <a:r>
              <a:rPr lang="it-IT" sz="2000" b="1" dirty="0">
                <a:solidFill>
                  <a:srgbClr val="FF81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it-IT" sz="2000" b="1" dirty="0">
                <a:solidFill>
                  <a:srgbClr val="1A81E7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="1" dirty="0">
                <a:solidFill>
                  <a:srgbClr val="40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GD</a:t>
            </a:r>
            <a:endParaRPr lang="it-IT" sz="2000" b="1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BC + DA =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BF +</a:t>
            </a:r>
            <a:r>
              <a:rPr lang="it-IT" sz="2000" b="1" dirty="0">
                <a:solidFill>
                  <a:srgbClr val="1A81E7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="1" dirty="0">
                <a:solidFill>
                  <a:schemeClr val="accent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FC</a:t>
            </a:r>
            <a:r>
              <a:rPr lang="it-IT" sz="2000" b="1" dirty="0">
                <a:solidFill>
                  <a:srgbClr val="FF81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it-IT" sz="2000" b="1" dirty="0">
                <a:solidFill>
                  <a:srgbClr val="1A81E7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="1" dirty="0">
                <a:solidFill>
                  <a:srgbClr val="40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DH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it-IT" sz="2000" b="1" dirty="0">
                <a:solidFill>
                  <a:srgbClr val="1A81E7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HA</a:t>
            </a:r>
          </a:p>
        </p:txBody>
      </p:sp>
      <p:sp>
        <p:nvSpPr>
          <p:cNvPr id="7" name="Google Shape;93;p14">
            <a:extLst>
              <a:ext uri="{FF2B5EF4-FFF2-40B4-BE49-F238E27FC236}">
                <a16:creationId xmlns:a16="http://schemas.microsoft.com/office/drawing/2014/main" id="{AF4C024A-94B1-CAA8-71BB-178A26B571ED}"/>
              </a:ext>
            </a:extLst>
          </p:cNvPr>
          <p:cNvSpPr txBox="1">
            <a:spLocks/>
          </p:cNvSpPr>
          <p:nvPr/>
        </p:nvSpPr>
        <p:spPr>
          <a:xfrm>
            <a:off x="838200" y="4237796"/>
            <a:ext cx="10160000" cy="876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Quindi la somma di due lati opposti è uguale alla somma degli altri due.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22850" y="3598049"/>
            <a:ext cx="2574456" cy="214868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151;p21">
            <a:extLst>
              <a:ext uri="{FF2B5EF4-FFF2-40B4-BE49-F238E27FC236}">
                <a16:creationId xmlns:a16="http://schemas.microsoft.com/office/drawing/2014/main" id="{A7B1371E-BBAB-A56A-AF68-C5C37191690D}"/>
              </a:ext>
            </a:extLst>
          </p:cNvPr>
          <p:cNvSpPr txBox="1">
            <a:spLocks/>
          </p:cNvSpPr>
          <p:nvPr/>
        </p:nvSpPr>
        <p:spPr>
          <a:xfrm>
            <a:off x="838200" y="1111271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6EA8"/>
              </a:buClr>
              <a:buSzPts val="2500"/>
            </a:pPr>
            <a:r>
              <a:rPr lang="it-IT" sz="2500" b="1" dirty="0">
                <a:solidFill>
                  <a:srgbClr val="006EA8"/>
                </a:solidFill>
              </a:rPr>
              <a:t>POLIGONI REGOLARI</a:t>
            </a:r>
            <a:endParaRPr lang="it-IT" sz="2000" b="1" dirty="0"/>
          </a:p>
        </p:txBody>
      </p:sp>
      <p:sp>
        <p:nvSpPr>
          <p:cNvPr id="3" name="Google Shape;152;p21">
            <a:extLst>
              <a:ext uri="{FF2B5EF4-FFF2-40B4-BE49-F238E27FC236}">
                <a16:creationId xmlns:a16="http://schemas.microsoft.com/office/drawing/2014/main" id="{F53919E0-08D7-DC71-B028-56966A444996}"/>
              </a:ext>
            </a:extLst>
          </p:cNvPr>
          <p:cNvSpPr/>
          <p:nvPr/>
        </p:nvSpPr>
        <p:spPr>
          <a:xfrm>
            <a:off x="398534" y="1111271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93;p14">
            <a:extLst>
              <a:ext uri="{FF2B5EF4-FFF2-40B4-BE49-F238E27FC236}">
                <a16:creationId xmlns:a16="http://schemas.microsoft.com/office/drawing/2014/main" id="{0A250B80-25F4-1F5A-9DDF-2C83121D81DE}"/>
              </a:ext>
            </a:extLst>
          </p:cNvPr>
          <p:cNvSpPr txBox="1">
            <a:spLocks/>
          </p:cNvSpPr>
          <p:nvPr/>
        </p:nvSpPr>
        <p:spPr>
          <a:xfrm>
            <a:off x="838200" y="1777699"/>
            <a:ext cx="9956800" cy="2460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Poligoni regolari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 poligono è regolare se ha tutti i lati congruenti e tutti gli angoli congruenti.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Tutti i poligoni regolari sono inscrivibili e circoscrivibili.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spcAft>
                <a:spcPts val="200"/>
              </a:spcAft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un poligono regolare, circocentro e incentro coincidono e le circonferenze inscritta e circoscritta sono concentriche.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Google Shape;187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49911" y="1777699"/>
            <a:ext cx="2503889" cy="246328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151;p21">
            <a:extLst>
              <a:ext uri="{FF2B5EF4-FFF2-40B4-BE49-F238E27FC236}">
                <a16:creationId xmlns:a16="http://schemas.microsoft.com/office/drawing/2014/main" id="{364BF683-CF9F-464B-2E00-71791F130193}"/>
              </a:ext>
            </a:extLst>
          </p:cNvPr>
          <p:cNvSpPr txBox="1">
            <a:spLocks/>
          </p:cNvSpPr>
          <p:nvPr/>
        </p:nvSpPr>
        <p:spPr>
          <a:xfrm>
            <a:off x="838200" y="1111271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6EA8"/>
              </a:buClr>
              <a:buSzPts val="2500"/>
            </a:pPr>
            <a:r>
              <a:rPr lang="it-IT" sz="2500" b="1" dirty="0">
                <a:solidFill>
                  <a:srgbClr val="006EA8"/>
                </a:solidFill>
              </a:rPr>
              <a:t>POLIGONI REGOLARI</a:t>
            </a:r>
            <a:endParaRPr lang="it-IT" sz="2000" b="1" dirty="0"/>
          </a:p>
        </p:txBody>
      </p:sp>
      <p:sp>
        <p:nvSpPr>
          <p:cNvPr id="3" name="Google Shape;152;p21">
            <a:extLst>
              <a:ext uri="{FF2B5EF4-FFF2-40B4-BE49-F238E27FC236}">
                <a16:creationId xmlns:a16="http://schemas.microsoft.com/office/drawing/2014/main" id="{B2C92E49-0C4B-879A-D570-CEAA79A95945}"/>
              </a:ext>
            </a:extLst>
          </p:cNvPr>
          <p:cNvSpPr/>
          <p:nvPr/>
        </p:nvSpPr>
        <p:spPr>
          <a:xfrm>
            <a:off x="398534" y="1111271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93;p14">
            <a:extLst>
              <a:ext uri="{FF2B5EF4-FFF2-40B4-BE49-F238E27FC236}">
                <a16:creationId xmlns:a16="http://schemas.microsoft.com/office/drawing/2014/main" id="{0FA27B24-FAC0-8141-12A7-C1F0A4D04883}"/>
              </a:ext>
            </a:extLst>
          </p:cNvPr>
          <p:cNvSpPr txBox="1">
            <a:spLocks/>
          </p:cNvSpPr>
          <p:nvPr/>
        </p:nvSpPr>
        <p:spPr>
          <a:xfrm>
            <a:off x="838200" y="1777699"/>
            <a:ext cx="7950200" cy="4305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Triangolo equilatero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triangolo equilatero è il triangolo regolare.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centro è anche il baricentro e, come in tutti i triangoli, divide la mediana in due parti, l’una doppia dell’altra.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Queste parti sono il raggio e l'apotema.</a:t>
            </a:r>
          </a:p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un triangolo equilatero il raggio è il doppio dell’apotema </a:t>
            </a:r>
            <a:b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 l’altezza è il triplo dell’apotema.</a:t>
            </a:r>
          </a:p>
          <a:p>
            <a:pPr marL="0" indent="0" algn="ctr">
              <a:lnSpc>
                <a:spcPct val="100000"/>
              </a:lnSpc>
              <a:spcAft>
                <a:spcPts val="1000"/>
              </a:spcAft>
              <a:buNone/>
            </a:pP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 : apotema </a:t>
            </a:r>
            <a:r>
              <a:rPr lang="it-IT" sz="2000" b="1" i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OH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it-IT" sz="2000" b="1" i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: raggio </a:t>
            </a:r>
            <a:r>
              <a:rPr lang="it-IT" sz="2000" b="1" i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OA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3 : altezza </a:t>
            </a:r>
            <a:r>
              <a:rPr lang="it-IT" sz="2000" b="1" i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AH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spcAft>
                <a:spcPts val="8000"/>
              </a:spcAft>
              <a:buNone/>
            </a:pP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COH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un triangolo 30°-60°-90°, quindi conoscendo il lato del triangolo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 possono calcolare il raggio e l’apotema.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" name="Google Shape;198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60618" y="2962825"/>
            <a:ext cx="2193182" cy="219318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151;p21">
            <a:extLst>
              <a:ext uri="{FF2B5EF4-FFF2-40B4-BE49-F238E27FC236}">
                <a16:creationId xmlns:a16="http://schemas.microsoft.com/office/drawing/2014/main" id="{1DDB0AAE-235E-1C23-E29E-1E8273BAA0FE}"/>
              </a:ext>
            </a:extLst>
          </p:cNvPr>
          <p:cNvSpPr txBox="1">
            <a:spLocks/>
          </p:cNvSpPr>
          <p:nvPr/>
        </p:nvSpPr>
        <p:spPr>
          <a:xfrm>
            <a:off x="838200" y="1111271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6EA8"/>
              </a:buClr>
              <a:buSzPts val="2500"/>
            </a:pPr>
            <a:r>
              <a:rPr lang="it-IT" sz="2500" b="1" dirty="0">
                <a:solidFill>
                  <a:srgbClr val="006EA8"/>
                </a:solidFill>
              </a:rPr>
              <a:t>POLIGONI REGOLARI</a:t>
            </a:r>
            <a:endParaRPr lang="it-IT" sz="2000" b="1" dirty="0"/>
          </a:p>
        </p:txBody>
      </p:sp>
      <p:sp>
        <p:nvSpPr>
          <p:cNvPr id="3" name="Google Shape;152;p21">
            <a:extLst>
              <a:ext uri="{FF2B5EF4-FFF2-40B4-BE49-F238E27FC236}">
                <a16:creationId xmlns:a16="http://schemas.microsoft.com/office/drawing/2014/main" id="{AAF82DE0-7A1E-E56D-11FF-E15168B899BF}"/>
              </a:ext>
            </a:extLst>
          </p:cNvPr>
          <p:cNvSpPr/>
          <p:nvPr/>
        </p:nvSpPr>
        <p:spPr>
          <a:xfrm>
            <a:off x="398534" y="1111271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93;p14">
            <a:extLst>
              <a:ext uri="{FF2B5EF4-FFF2-40B4-BE49-F238E27FC236}">
                <a16:creationId xmlns:a16="http://schemas.microsoft.com/office/drawing/2014/main" id="{255BCDF3-D020-7126-16F0-556BD294110C}"/>
              </a:ext>
            </a:extLst>
          </p:cNvPr>
          <p:cNvSpPr txBox="1">
            <a:spLocks/>
          </p:cNvSpPr>
          <p:nvPr/>
        </p:nvSpPr>
        <p:spPr>
          <a:xfrm>
            <a:off x="838200" y="1777699"/>
            <a:ext cx="9080500" cy="4305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Quadrato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quadrato è il quadrilatero regolare.</a:t>
            </a:r>
          </a:p>
          <a:p>
            <a:pPr marL="0" indent="0">
              <a:lnSpc>
                <a:spcPct val="100000"/>
              </a:lnSpc>
              <a:spcAft>
                <a:spcPts val="200"/>
              </a:spcAft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un quadrato il raggio è metà della diagonale e l’apotema è metà del lato.</a:t>
            </a:r>
          </a:p>
          <a:p>
            <a:pPr marL="0" indent="0" algn="ctr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 : 2 = raggio </a:t>
            </a:r>
            <a:r>
              <a:rPr lang="it-IT" sz="2000" b="1" i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OD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: diagonale </a:t>
            </a:r>
            <a:r>
              <a:rPr lang="it-IT" sz="2000" b="1" i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DB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apotema </a:t>
            </a:r>
            <a:r>
              <a:rPr lang="it-IT" sz="2000" b="1" i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OH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: lato </a:t>
            </a:r>
            <a:r>
              <a:rPr lang="it-IT" sz="2000" b="1" i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</a:t>
            </a:r>
          </a:p>
          <a:p>
            <a:pPr marL="0" indent="0">
              <a:lnSpc>
                <a:spcPct val="100000"/>
              </a:lnSpc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ODH è un triangolo 45°-45°-90°, quindi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OD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OH 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   .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3445AD0-51DA-2744-B0F8-50E1F9C644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2650" y="3511399"/>
            <a:ext cx="571500" cy="3937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" name="Google Shape;207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48747" y="2927299"/>
            <a:ext cx="2205053" cy="2006399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51;p21">
            <a:extLst>
              <a:ext uri="{FF2B5EF4-FFF2-40B4-BE49-F238E27FC236}">
                <a16:creationId xmlns:a16="http://schemas.microsoft.com/office/drawing/2014/main" id="{7AD743B2-9DCC-D6EA-E7AD-D7F3C3F0F21D}"/>
              </a:ext>
            </a:extLst>
          </p:cNvPr>
          <p:cNvSpPr txBox="1">
            <a:spLocks/>
          </p:cNvSpPr>
          <p:nvPr/>
        </p:nvSpPr>
        <p:spPr>
          <a:xfrm>
            <a:off x="838200" y="1111271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6EA8"/>
              </a:buClr>
              <a:buSzPts val="2500"/>
            </a:pPr>
            <a:r>
              <a:rPr lang="it-IT" sz="2500" b="1" dirty="0">
                <a:solidFill>
                  <a:srgbClr val="006EA8"/>
                </a:solidFill>
              </a:rPr>
              <a:t>POLIGONI REGOLARI</a:t>
            </a:r>
            <a:endParaRPr lang="it-IT" sz="2000" b="1" dirty="0"/>
          </a:p>
        </p:txBody>
      </p:sp>
      <p:sp>
        <p:nvSpPr>
          <p:cNvPr id="17" name="Google Shape;152;p21">
            <a:extLst>
              <a:ext uri="{FF2B5EF4-FFF2-40B4-BE49-F238E27FC236}">
                <a16:creationId xmlns:a16="http://schemas.microsoft.com/office/drawing/2014/main" id="{97B4B957-E3DE-11CF-CC1F-36DF32016260}"/>
              </a:ext>
            </a:extLst>
          </p:cNvPr>
          <p:cNvSpPr/>
          <p:nvPr/>
        </p:nvSpPr>
        <p:spPr>
          <a:xfrm>
            <a:off x="398534" y="1111271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93;p14">
            <a:extLst>
              <a:ext uri="{FF2B5EF4-FFF2-40B4-BE49-F238E27FC236}">
                <a16:creationId xmlns:a16="http://schemas.microsoft.com/office/drawing/2014/main" id="{F41A1DB4-AD08-FE1F-6A78-567420AEB1DC}"/>
              </a:ext>
            </a:extLst>
          </p:cNvPr>
          <p:cNvSpPr txBox="1">
            <a:spLocks/>
          </p:cNvSpPr>
          <p:nvPr/>
        </p:nvSpPr>
        <p:spPr>
          <a:xfrm>
            <a:off x="838200" y="1777699"/>
            <a:ext cx="8940800" cy="4305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Esagono regolare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L’esagono regolare è diviso in sei triangoli equilateri, quindi il raggio della circonferenza circoscritta è uguale al lato dell’esagono. Inoltre l’apotema è l’altezza di questi triangoli.</a:t>
            </a:r>
          </a:p>
          <a:p>
            <a:pPr marL="0" indent="0">
              <a:lnSpc>
                <a:spcPct val="150000"/>
              </a:lnSpc>
              <a:spcAft>
                <a:spcPts val="200"/>
              </a:spcAft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un esagono regolare il raggio è uguale al lato e l’apotema </a:t>
            </a:r>
            <a:b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 calcola moltiplicando il lato per</a:t>
            </a:r>
          </a:p>
        </p:txBody>
      </p:sp>
      <p:pic>
        <p:nvPicPr>
          <p:cNvPr id="20" name="Immagine 19">
            <a:extLst>
              <a:ext uri="{FF2B5EF4-FFF2-40B4-BE49-F238E27FC236}">
                <a16:creationId xmlns:a16="http://schemas.microsoft.com/office/drawing/2014/main" id="{9D780821-765B-EF43-9EC4-2E2DBE6EE9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3733" y="3739998"/>
            <a:ext cx="622300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93;p14">
            <a:extLst>
              <a:ext uri="{FF2B5EF4-FFF2-40B4-BE49-F238E27FC236}">
                <a16:creationId xmlns:a16="http://schemas.microsoft.com/office/drawing/2014/main" id="{D19469B4-6F76-4441-851A-B066D998152E}"/>
              </a:ext>
            </a:extLst>
          </p:cNvPr>
          <p:cNvSpPr txBox="1">
            <a:spLocks/>
          </p:cNvSpPr>
          <p:nvPr/>
        </p:nvSpPr>
        <p:spPr>
          <a:xfrm>
            <a:off x="838200" y="1777699"/>
            <a:ext cx="4470400" cy="2464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definizione</a:t>
            </a:r>
            <a:r>
              <a:rPr lang="it-IT" sz="2000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 poligono che ha tutti i vertici appartenenti a una circonferenza è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inscritto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in quella circonferenza. </a:t>
            </a:r>
            <a:b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circonferenza si dice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circoscritta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 poligono.</a:t>
            </a:r>
            <a:endParaRPr lang="it-IT" sz="2000" dirty="0">
              <a:solidFill>
                <a:srgbClr val="1A81E7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Google Shape;96;p14">
            <a:extLst>
              <a:ext uri="{FF2B5EF4-FFF2-40B4-BE49-F238E27FC236}">
                <a16:creationId xmlns:a16="http://schemas.microsoft.com/office/drawing/2014/main" id="{DF4A9ED7-AB6A-45FE-3E25-1F3BB2EE6574}"/>
              </a:ext>
            </a:extLst>
          </p:cNvPr>
          <p:cNvSpPr txBox="1">
            <a:spLocks/>
          </p:cNvSpPr>
          <p:nvPr/>
        </p:nvSpPr>
        <p:spPr>
          <a:xfrm>
            <a:off x="838200" y="1111271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6EA8"/>
              </a:buClr>
              <a:buSzPct val="100000"/>
            </a:pPr>
            <a:r>
              <a:rPr lang="it-IT" sz="2500" b="1">
                <a:solidFill>
                  <a:srgbClr val="006EA8"/>
                </a:solidFill>
              </a:rPr>
              <a:t>POLIGONI INSCRITTI E CIRCONFERENZA CIRCOSCRITTA</a:t>
            </a:r>
            <a:endParaRPr lang="it-IT" sz="2000" b="1" dirty="0"/>
          </a:p>
        </p:txBody>
      </p:sp>
      <p:sp>
        <p:nvSpPr>
          <p:cNvPr id="6" name="Google Shape;97;p14">
            <a:extLst>
              <a:ext uri="{FF2B5EF4-FFF2-40B4-BE49-F238E27FC236}">
                <a16:creationId xmlns:a16="http://schemas.microsoft.com/office/drawing/2014/main" id="{DED71722-77D8-0ADA-B308-AE43668F2A90}"/>
              </a:ext>
            </a:extLst>
          </p:cNvPr>
          <p:cNvSpPr/>
          <p:nvPr/>
        </p:nvSpPr>
        <p:spPr>
          <a:xfrm>
            <a:off x="398534" y="1111271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93;p14">
            <a:extLst>
              <a:ext uri="{FF2B5EF4-FFF2-40B4-BE49-F238E27FC236}">
                <a16:creationId xmlns:a16="http://schemas.microsoft.com/office/drawing/2014/main" id="{7B65A44B-538D-6551-DED7-6FBFFB775235}"/>
              </a:ext>
            </a:extLst>
          </p:cNvPr>
          <p:cNvSpPr txBox="1">
            <a:spLocks/>
          </p:cNvSpPr>
          <p:nvPr/>
        </p:nvSpPr>
        <p:spPr>
          <a:xfrm>
            <a:off x="838200" y="4066346"/>
            <a:ext cx="9994900" cy="537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 lati di un poligono inscritto sono tutti corde della circonferenza circoscritta.</a:t>
            </a:r>
            <a:endParaRPr lang="it-IT" sz="2000" dirty="0">
              <a:solidFill>
                <a:srgbClr val="1A81E7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Google Shape;93;p14">
            <a:extLst>
              <a:ext uri="{FF2B5EF4-FFF2-40B4-BE49-F238E27FC236}">
                <a16:creationId xmlns:a16="http://schemas.microsoft.com/office/drawing/2014/main" id="{CFA3F035-6473-2B86-763A-09C6F85BEF98}"/>
              </a:ext>
            </a:extLst>
          </p:cNvPr>
          <p:cNvSpPr txBox="1">
            <a:spLocks/>
          </p:cNvSpPr>
          <p:nvPr/>
        </p:nvSpPr>
        <p:spPr>
          <a:xfrm>
            <a:off x="838200" y="4389894"/>
            <a:ext cx="8953500" cy="1688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definizione</a:t>
            </a:r>
            <a:r>
              <a:rPr lang="it-IT" sz="2000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centro della circonferenza si chiama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circocentro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del poligono, </a:t>
            </a:r>
            <a:b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raggio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il raggio del poligono.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Siccome i lati di un poligono sono corde, i loro assi passano per il centro della circonferenza, perché tutti i punti dell’asse di un segmento sono equidistanti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dagli estremi del segmento.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it-IT" sz="2000" dirty="0">
              <a:solidFill>
                <a:srgbClr val="1A81E7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Immagine 9" descr="Immagine che contiene diagramma, linea, testo, Carattere&#10;&#10;Descrizione generata automaticamente">
            <a:extLst>
              <a:ext uri="{FF2B5EF4-FFF2-40B4-BE49-F238E27FC236}">
                <a16:creationId xmlns:a16="http://schemas.microsoft.com/office/drawing/2014/main" id="{5FA7298F-DB82-A331-8108-C57DDF2713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9717" y="1774299"/>
            <a:ext cx="6134100" cy="1943100"/>
          </a:xfrm>
          <a:prstGeom prst="rect">
            <a:avLst/>
          </a:prstGeom>
        </p:spPr>
      </p:pic>
      <p:pic>
        <p:nvPicPr>
          <p:cNvPr id="15" name="Immagine 14" descr="Immagine che contiene orologio, cerchio, linea, Carattere&#10;&#10;Descrizione generata automaticamente">
            <a:extLst>
              <a:ext uri="{FF2B5EF4-FFF2-40B4-BE49-F238E27FC236}">
                <a16:creationId xmlns:a16="http://schemas.microsoft.com/office/drawing/2014/main" id="{CEA0EB60-C91A-7573-D569-CECF87EA56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91700" y="4241801"/>
            <a:ext cx="1981200" cy="19939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96;p14">
            <a:extLst>
              <a:ext uri="{FF2B5EF4-FFF2-40B4-BE49-F238E27FC236}">
                <a16:creationId xmlns:a16="http://schemas.microsoft.com/office/drawing/2014/main" id="{01B01E44-5DE9-83CB-72D3-A102E8701668}"/>
              </a:ext>
            </a:extLst>
          </p:cNvPr>
          <p:cNvSpPr txBox="1">
            <a:spLocks/>
          </p:cNvSpPr>
          <p:nvPr/>
        </p:nvSpPr>
        <p:spPr>
          <a:xfrm>
            <a:off x="838200" y="1111271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6EA8"/>
              </a:buClr>
              <a:buSzPct val="100000"/>
            </a:pPr>
            <a:r>
              <a:rPr lang="it-IT" sz="2500" b="1">
                <a:solidFill>
                  <a:srgbClr val="006EA8"/>
                </a:solidFill>
              </a:rPr>
              <a:t>POLIGONI INSCRITTI E CIRCONFERENZA CIRCOSCRITTA</a:t>
            </a:r>
            <a:endParaRPr lang="it-IT" sz="2000" b="1" dirty="0"/>
          </a:p>
        </p:txBody>
      </p:sp>
      <p:sp>
        <p:nvSpPr>
          <p:cNvPr id="5" name="Google Shape;97;p14">
            <a:extLst>
              <a:ext uri="{FF2B5EF4-FFF2-40B4-BE49-F238E27FC236}">
                <a16:creationId xmlns:a16="http://schemas.microsoft.com/office/drawing/2014/main" id="{28AFA1E9-F596-600E-059E-26C64C9E0FEC}"/>
              </a:ext>
            </a:extLst>
          </p:cNvPr>
          <p:cNvSpPr/>
          <p:nvPr/>
        </p:nvSpPr>
        <p:spPr>
          <a:xfrm>
            <a:off x="398534" y="1111271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93;p14">
            <a:extLst>
              <a:ext uri="{FF2B5EF4-FFF2-40B4-BE49-F238E27FC236}">
                <a16:creationId xmlns:a16="http://schemas.microsoft.com/office/drawing/2014/main" id="{2814F05E-A956-6919-9F31-F5F7EBC7107C}"/>
              </a:ext>
            </a:extLst>
          </p:cNvPr>
          <p:cNvSpPr txBox="1">
            <a:spLocks/>
          </p:cNvSpPr>
          <p:nvPr/>
        </p:nvSpPr>
        <p:spPr>
          <a:xfrm>
            <a:off x="838200" y="1777699"/>
            <a:ext cx="9994900" cy="2464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0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 poligono può essere inscritto in una circonferenza, cioè è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inscrivibile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b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gli assi dei suoi lati si intersecano in un solo punto, che risulta essere il circocentro.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gli assi non si intersecano tutti in un unico punto, il poligono non è inscrivibile.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Nel poligono in figura tutti gli assi passano per lo stesso punto, quindi il poligono è inscrivibile.</a:t>
            </a:r>
          </a:p>
        </p:txBody>
      </p:sp>
      <p:pic>
        <p:nvPicPr>
          <p:cNvPr id="8" name="Immagine 7" descr="Immagine che contiene diagramma, cerchio, linea, disegno&#10;&#10;Descrizione generata automaticamente">
            <a:extLst>
              <a:ext uri="{FF2B5EF4-FFF2-40B4-BE49-F238E27FC236}">
                <a16:creationId xmlns:a16="http://schemas.microsoft.com/office/drawing/2014/main" id="{5C91F2AE-FE8A-F932-592D-945696C49E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0" y="3454400"/>
            <a:ext cx="2476500" cy="2514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15;p16">
            <a:extLst>
              <a:ext uri="{FF2B5EF4-FFF2-40B4-BE49-F238E27FC236}">
                <a16:creationId xmlns:a16="http://schemas.microsoft.com/office/drawing/2014/main" id="{4C1864AE-D950-5AB2-E775-F05BD83D7671}"/>
              </a:ext>
            </a:extLst>
          </p:cNvPr>
          <p:cNvSpPr txBox="1">
            <a:spLocks/>
          </p:cNvSpPr>
          <p:nvPr/>
        </p:nvSpPr>
        <p:spPr>
          <a:xfrm>
            <a:off x="838200" y="1111271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6EA8"/>
              </a:buClr>
              <a:buSzPct val="100000"/>
            </a:pPr>
            <a:r>
              <a:rPr lang="it-IT" sz="2500" b="1">
                <a:solidFill>
                  <a:srgbClr val="006EA8"/>
                </a:solidFill>
              </a:rPr>
              <a:t>POLIGONI CIRCOSCRITTI E CIRCONFERENZA INSCRITTA</a:t>
            </a:r>
            <a:endParaRPr lang="it-IT" sz="2000" b="1" dirty="0"/>
          </a:p>
        </p:txBody>
      </p:sp>
      <p:sp>
        <p:nvSpPr>
          <p:cNvPr id="7" name="Google Shape;116;p16">
            <a:extLst>
              <a:ext uri="{FF2B5EF4-FFF2-40B4-BE49-F238E27FC236}">
                <a16:creationId xmlns:a16="http://schemas.microsoft.com/office/drawing/2014/main" id="{FF83AC9A-B8AF-825E-4313-9B4685817311}"/>
              </a:ext>
            </a:extLst>
          </p:cNvPr>
          <p:cNvSpPr/>
          <p:nvPr/>
        </p:nvSpPr>
        <p:spPr>
          <a:xfrm>
            <a:off x="398534" y="1111271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93;p14">
            <a:extLst>
              <a:ext uri="{FF2B5EF4-FFF2-40B4-BE49-F238E27FC236}">
                <a16:creationId xmlns:a16="http://schemas.microsoft.com/office/drawing/2014/main" id="{73BF466A-BEAD-3643-E27D-B9D2117A754A}"/>
              </a:ext>
            </a:extLst>
          </p:cNvPr>
          <p:cNvSpPr txBox="1">
            <a:spLocks/>
          </p:cNvSpPr>
          <p:nvPr/>
        </p:nvSpPr>
        <p:spPr>
          <a:xfrm>
            <a:off x="838200" y="1777699"/>
            <a:ext cx="9994900" cy="1079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definizione</a:t>
            </a:r>
            <a:r>
              <a:rPr lang="it-IT" sz="2000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 poligono che ha tutti i lati tangenti a una circonferenza è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circoscritto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 quella circonferenza. La circonferenza si dice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inscritta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nel poligono. Il centro della circonferenza si chiama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incentro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del poligono, il raggio si chiama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apotema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del poligono.</a:t>
            </a:r>
            <a:endParaRPr lang="it-IT" sz="2000" dirty="0">
              <a:solidFill>
                <a:srgbClr val="1A81E7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Google Shape;93;p14">
            <a:extLst>
              <a:ext uri="{FF2B5EF4-FFF2-40B4-BE49-F238E27FC236}">
                <a16:creationId xmlns:a16="http://schemas.microsoft.com/office/drawing/2014/main" id="{AF459F80-DB43-44FA-CC19-1B7D6DED8B25}"/>
              </a:ext>
            </a:extLst>
          </p:cNvPr>
          <p:cNvSpPr txBox="1">
            <a:spLocks/>
          </p:cNvSpPr>
          <p:nvPr/>
        </p:nvSpPr>
        <p:spPr>
          <a:xfrm>
            <a:off x="838200" y="4940300"/>
            <a:ext cx="9405257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Quando un poligono è circoscritto a una circonferenza, le bisettrici dei suoi angoli passano tutte per l’incentro: tutti i punti della bisettrice di un angolo sono infatti equidistanti dai lati dell’angolo.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L’incentro, che è equidistante da tutti i lati del poligono, appartiene a tutte le bisettrici.</a:t>
            </a:r>
          </a:p>
        </p:txBody>
      </p:sp>
      <p:pic>
        <p:nvPicPr>
          <p:cNvPr id="11" name="Immagine 10" descr="Immagine che contiene diagramma, linea, origami, design&#10;&#10;Descrizione generata automaticamente">
            <a:extLst>
              <a:ext uri="{FF2B5EF4-FFF2-40B4-BE49-F238E27FC236}">
                <a16:creationId xmlns:a16="http://schemas.microsoft.com/office/drawing/2014/main" id="{C65F2F1F-4BD1-D8E2-9FF3-909CB18BDD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3550" y="2921000"/>
            <a:ext cx="3644900" cy="1968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5;p16">
            <a:extLst>
              <a:ext uri="{FF2B5EF4-FFF2-40B4-BE49-F238E27FC236}">
                <a16:creationId xmlns:a16="http://schemas.microsoft.com/office/drawing/2014/main" id="{F6D77EF8-5CA7-E065-CF64-B57C323117A0}"/>
              </a:ext>
            </a:extLst>
          </p:cNvPr>
          <p:cNvSpPr txBox="1">
            <a:spLocks/>
          </p:cNvSpPr>
          <p:nvPr/>
        </p:nvSpPr>
        <p:spPr>
          <a:xfrm>
            <a:off x="838200" y="1111271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6EA8"/>
              </a:buClr>
              <a:buSzPct val="100000"/>
            </a:pPr>
            <a:r>
              <a:rPr lang="it-IT" sz="2500" b="1">
                <a:solidFill>
                  <a:srgbClr val="006EA8"/>
                </a:solidFill>
              </a:rPr>
              <a:t>POLIGONI CIRCOSCRITTI E CIRCONFERENZA INSCRITTA</a:t>
            </a:r>
            <a:endParaRPr lang="it-IT" sz="2000" b="1" dirty="0"/>
          </a:p>
        </p:txBody>
      </p:sp>
      <p:sp>
        <p:nvSpPr>
          <p:cNvPr id="3" name="Google Shape;116;p16">
            <a:extLst>
              <a:ext uri="{FF2B5EF4-FFF2-40B4-BE49-F238E27FC236}">
                <a16:creationId xmlns:a16="http://schemas.microsoft.com/office/drawing/2014/main" id="{AB2EA640-6929-A4DD-9E84-58818B0809C3}"/>
              </a:ext>
            </a:extLst>
          </p:cNvPr>
          <p:cNvSpPr/>
          <p:nvPr/>
        </p:nvSpPr>
        <p:spPr>
          <a:xfrm>
            <a:off x="398534" y="1111271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93;p14">
            <a:extLst>
              <a:ext uri="{FF2B5EF4-FFF2-40B4-BE49-F238E27FC236}">
                <a16:creationId xmlns:a16="http://schemas.microsoft.com/office/drawing/2014/main" id="{FEB56352-B5EA-D53E-AD8F-C48E378AA560}"/>
              </a:ext>
            </a:extLst>
          </p:cNvPr>
          <p:cNvSpPr txBox="1">
            <a:spLocks/>
          </p:cNvSpPr>
          <p:nvPr/>
        </p:nvSpPr>
        <p:spPr>
          <a:xfrm>
            <a:off x="838200" y="1777699"/>
            <a:ext cx="9893300" cy="927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 poligono può essere circoscritto a una circonferenza, cioè è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circoscrivibile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b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le bisettrici dei suoi angoli si intersecano in un solo punto, che risulta essere l’incentro.</a:t>
            </a:r>
            <a:endParaRPr lang="it-IT" sz="2000" dirty="0">
              <a:solidFill>
                <a:srgbClr val="1A81E7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Immagine 6" descr="Immagine che contiene linea, triangolo&#10;&#10;Descrizione generata automaticamente">
            <a:extLst>
              <a:ext uri="{FF2B5EF4-FFF2-40B4-BE49-F238E27FC236}">
                <a16:creationId xmlns:a16="http://schemas.microsoft.com/office/drawing/2014/main" id="{9556CAEB-3F4C-4652-A3D2-FEF4B12BED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5950" y="2527300"/>
            <a:ext cx="3340100" cy="2616200"/>
          </a:xfrm>
          <a:prstGeom prst="rect">
            <a:avLst/>
          </a:prstGeom>
        </p:spPr>
      </p:pic>
      <p:grpSp>
        <p:nvGrpSpPr>
          <p:cNvPr id="14" name="Gruppo 13">
            <a:extLst>
              <a:ext uri="{FF2B5EF4-FFF2-40B4-BE49-F238E27FC236}">
                <a16:creationId xmlns:a16="http://schemas.microsoft.com/office/drawing/2014/main" id="{E0D37C11-913E-A335-560A-59E5FF5D1F9C}"/>
              </a:ext>
            </a:extLst>
          </p:cNvPr>
          <p:cNvGrpSpPr/>
          <p:nvPr/>
        </p:nvGrpSpPr>
        <p:grpSpPr>
          <a:xfrm>
            <a:off x="838200" y="5251600"/>
            <a:ext cx="9994900" cy="1283001"/>
            <a:chOff x="838200" y="5251600"/>
            <a:chExt cx="9994900" cy="1283001"/>
          </a:xfrm>
        </p:grpSpPr>
        <p:sp>
          <p:nvSpPr>
            <p:cNvPr id="5" name="Google Shape;93;p14">
              <a:extLst>
                <a:ext uri="{FF2B5EF4-FFF2-40B4-BE49-F238E27FC236}">
                  <a16:creationId xmlns:a16="http://schemas.microsoft.com/office/drawing/2014/main" id="{C471F36C-ECAE-5BED-8A19-67D19A088792}"/>
                </a:ext>
              </a:extLst>
            </p:cNvPr>
            <p:cNvSpPr txBox="1">
              <a:spLocks/>
            </p:cNvSpPr>
            <p:nvPr/>
          </p:nvSpPr>
          <p:spPr>
            <a:xfrm>
              <a:off x="838200" y="5251600"/>
              <a:ext cx="9994900" cy="12830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L="457200" marR="0" lvl="0" indent="-406400" algn="l" rtl="0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Arial"/>
                <a:buChar char="•"/>
                <a:defRPr sz="2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  <a:lvl2pPr marL="914400" marR="0" lvl="1" indent="-381000" algn="l" rtl="0">
                <a:lnSpc>
                  <a:spcPct val="90000"/>
                </a:lnSpc>
                <a:spcBef>
                  <a:spcPts val="50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Char char="•"/>
                <a:defRPr sz="2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defRPr>
              </a:lvl2pPr>
              <a:lvl3pPr marL="1371600" marR="0" lvl="2" indent="-355600" algn="l" rtl="0">
                <a:lnSpc>
                  <a:spcPct val="90000"/>
                </a:lnSpc>
                <a:spcBef>
                  <a:spcPts val="5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Char char="•"/>
                <a:defRPr sz="2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defRPr>
              </a:lvl3pPr>
              <a:lvl4pPr marL="1828800" marR="0" lvl="3" indent="-342900" algn="l" rtl="0">
                <a:lnSpc>
                  <a:spcPct val="90000"/>
                </a:lnSpc>
                <a:spcBef>
                  <a:spcPts val="5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  <a:def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defRPr>
              </a:lvl4pPr>
              <a:lvl5pPr marL="2286000" marR="0" lvl="4" indent="-342900" algn="l" rtl="0">
                <a:lnSpc>
                  <a:spcPct val="90000"/>
                </a:lnSpc>
                <a:spcBef>
                  <a:spcPts val="5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  <a:def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defRPr>
              </a:lvl5pPr>
              <a:lvl6pPr marL="2743200" marR="0" lvl="5" indent="-342900" algn="l" rtl="0">
                <a:lnSpc>
                  <a:spcPct val="90000"/>
                </a:lnSpc>
                <a:spcBef>
                  <a:spcPts val="5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  <a:def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defRPr>
              </a:lvl6pPr>
              <a:lvl7pPr marL="3200400" marR="0" lvl="6" indent="-342900" algn="l" rtl="0">
                <a:lnSpc>
                  <a:spcPct val="90000"/>
                </a:lnSpc>
                <a:spcBef>
                  <a:spcPts val="5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  <a:def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defRPr>
              </a:lvl7pPr>
              <a:lvl8pPr marL="3657600" marR="0" lvl="7" indent="-342900" algn="l" rtl="0">
                <a:lnSpc>
                  <a:spcPct val="90000"/>
                </a:lnSpc>
                <a:spcBef>
                  <a:spcPts val="5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  <a:def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defRPr>
              </a:lvl8pPr>
              <a:lvl9pPr marL="4114800" marR="0" lvl="8" indent="-342900" algn="l" rtl="0">
                <a:lnSpc>
                  <a:spcPct val="90000"/>
                </a:lnSpc>
                <a:spcBef>
                  <a:spcPts val="5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  <a:def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defRPr>
              </a:lvl9pPr>
            </a:lstStyle>
            <a:p>
              <a:pPr marL="0" indent="0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None/>
              </a:pPr>
              <a:r>
                <a:rPr lang="it-IT" sz="2000" dirty="0"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Per gli altri poligoni la situazione non è sempre questa. Per esempio nel poligono in figura le bisettrici degli angoli          e          passano per un punto per il quale la bisettrice </a:t>
              </a:r>
              <a:br>
                <a:rPr lang="it-IT" sz="2000" dirty="0"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it-IT" sz="2000" dirty="0"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di          non passa: il poligono non è circoscrivibile.</a:t>
              </a: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None/>
              </a:pPr>
              <a:endParaRPr lang="it-IT" sz="2000" dirty="0">
                <a:solidFill>
                  <a:srgbClr val="1A81E7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9" name="Immagine 8">
              <a:extLst>
                <a:ext uri="{FF2B5EF4-FFF2-40B4-BE49-F238E27FC236}">
                  <a16:creationId xmlns:a16="http://schemas.microsoft.com/office/drawing/2014/main" id="{BD6C22EE-64EF-4EB5-C6AA-DB00182AC4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68400" y="5905800"/>
              <a:ext cx="482600" cy="279400"/>
            </a:xfrm>
            <a:prstGeom prst="rect">
              <a:avLst/>
            </a:prstGeom>
          </p:spPr>
        </p:pic>
        <p:pic>
          <p:nvPicPr>
            <p:cNvPr id="11" name="Immagine 10">
              <a:extLst>
                <a:ext uri="{FF2B5EF4-FFF2-40B4-BE49-F238E27FC236}">
                  <a16:creationId xmlns:a16="http://schemas.microsoft.com/office/drawing/2014/main" id="{86D3D3CA-0347-2E4F-0E36-F7F7F36DE87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803650" y="5626100"/>
              <a:ext cx="482600" cy="254000"/>
            </a:xfrm>
            <a:prstGeom prst="rect">
              <a:avLst/>
            </a:prstGeom>
          </p:spPr>
        </p:pic>
        <p:pic>
          <p:nvPicPr>
            <p:cNvPr id="13" name="Immagine 12">
              <a:extLst>
                <a:ext uri="{FF2B5EF4-FFF2-40B4-BE49-F238E27FC236}">
                  <a16:creationId xmlns:a16="http://schemas.microsoft.com/office/drawing/2014/main" id="{5E0E7914-AC0E-BCA1-3EB4-50383514B23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101975" y="5613400"/>
              <a:ext cx="520700" cy="2667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0;p18">
            <a:extLst>
              <a:ext uri="{FF2B5EF4-FFF2-40B4-BE49-F238E27FC236}">
                <a16:creationId xmlns:a16="http://schemas.microsoft.com/office/drawing/2014/main" id="{E1552211-F518-47DC-40D3-A6AABC14B9C1}"/>
              </a:ext>
            </a:extLst>
          </p:cNvPr>
          <p:cNvSpPr txBox="1">
            <a:spLocks/>
          </p:cNvSpPr>
          <p:nvPr/>
        </p:nvSpPr>
        <p:spPr>
          <a:xfrm>
            <a:off x="838200" y="1111271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6EA8"/>
              </a:buClr>
              <a:buSzPts val="2500"/>
            </a:pPr>
            <a:r>
              <a:rPr lang="it-IT" sz="2500" b="1" dirty="0">
                <a:solidFill>
                  <a:srgbClr val="006EA8"/>
                </a:solidFill>
              </a:rPr>
              <a:t>TRIANGOLI E QUADRILATERI INSCRITTI</a:t>
            </a:r>
            <a:endParaRPr lang="it-IT" sz="2000" b="1" dirty="0"/>
          </a:p>
        </p:txBody>
      </p:sp>
      <p:sp>
        <p:nvSpPr>
          <p:cNvPr id="5" name="Google Shape;131;p18">
            <a:extLst>
              <a:ext uri="{FF2B5EF4-FFF2-40B4-BE49-F238E27FC236}">
                <a16:creationId xmlns:a16="http://schemas.microsoft.com/office/drawing/2014/main" id="{644E886F-A744-7869-60E7-5DB8C3EB8F45}"/>
              </a:ext>
            </a:extLst>
          </p:cNvPr>
          <p:cNvSpPr/>
          <p:nvPr/>
        </p:nvSpPr>
        <p:spPr>
          <a:xfrm>
            <a:off x="398534" y="1111271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93;p14">
            <a:extLst>
              <a:ext uri="{FF2B5EF4-FFF2-40B4-BE49-F238E27FC236}">
                <a16:creationId xmlns:a16="http://schemas.microsoft.com/office/drawing/2014/main" id="{F491C048-C5F7-5CE7-0AE5-352BB9184546}"/>
              </a:ext>
            </a:extLst>
          </p:cNvPr>
          <p:cNvSpPr txBox="1">
            <a:spLocks/>
          </p:cNvSpPr>
          <p:nvPr/>
        </p:nvSpPr>
        <p:spPr>
          <a:xfrm>
            <a:off x="838200" y="1777699"/>
            <a:ext cx="9893300" cy="2260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4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Triangoli inscritti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Abbiamo imparato che per tre punti non allineati passa sempre un’unica circonferenza.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 tre vertici di un triangolo sono proprio tre punti non allineati, quindi c’è sempre una circonferenza cui appartengono tutti e tre i vertici, cioè circoscritta al triangolo.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centro della circonferenza circoscritta è l’intersezione degli assi dei lati del triangolo.</a:t>
            </a:r>
          </a:p>
        </p:txBody>
      </p:sp>
      <p:sp>
        <p:nvSpPr>
          <p:cNvPr id="7" name="Google Shape;93;p14">
            <a:extLst>
              <a:ext uri="{FF2B5EF4-FFF2-40B4-BE49-F238E27FC236}">
                <a16:creationId xmlns:a16="http://schemas.microsoft.com/office/drawing/2014/main" id="{06E299A5-6F0B-FAAD-1CD1-0CDB84B8CE57}"/>
              </a:ext>
            </a:extLst>
          </p:cNvPr>
          <p:cNvSpPr txBox="1">
            <a:spLocks/>
          </p:cNvSpPr>
          <p:nvPr/>
        </p:nvSpPr>
        <p:spPr>
          <a:xfrm>
            <a:off x="838200" y="5845390"/>
            <a:ext cx="9893300" cy="559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Tutti i triangoli sono inscrivibili in una circonferenza.</a:t>
            </a:r>
          </a:p>
        </p:txBody>
      </p:sp>
      <p:pic>
        <p:nvPicPr>
          <p:cNvPr id="9" name="Immagine 8" descr="Immagine che contiene linea, cerchio, diagramma, triangolo&#10;&#10;Descrizione generata automaticamente">
            <a:extLst>
              <a:ext uri="{FF2B5EF4-FFF2-40B4-BE49-F238E27FC236}">
                <a16:creationId xmlns:a16="http://schemas.microsoft.com/office/drawing/2014/main" id="{58D62CBF-9457-417C-B33A-8A5B189883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0950" y="3622589"/>
            <a:ext cx="2070100" cy="21844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30;p18">
            <a:extLst>
              <a:ext uri="{FF2B5EF4-FFF2-40B4-BE49-F238E27FC236}">
                <a16:creationId xmlns:a16="http://schemas.microsoft.com/office/drawing/2014/main" id="{FBCC4F0C-8D1F-9891-40E0-217523C89A2C}"/>
              </a:ext>
            </a:extLst>
          </p:cNvPr>
          <p:cNvSpPr txBox="1">
            <a:spLocks/>
          </p:cNvSpPr>
          <p:nvPr/>
        </p:nvSpPr>
        <p:spPr>
          <a:xfrm>
            <a:off x="838200" y="1111271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6EA8"/>
              </a:buClr>
              <a:buSzPts val="2500"/>
            </a:pPr>
            <a:r>
              <a:rPr lang="it-IT" sz="2500" b="1" dirty="0">
                <a:solidFill>
                  <a:srgbClr val="006EA8"/>
                </a:solidFill>
              </a:rPr>
              <a:t>TRIANGOLI E QUADRILATERI INSCRITTI</a:t>
            </a:r>
            <a:endParaRPr lang="it-IT" sz="2000" b="1" dirty="0"/>
          </a:p>
        </p:txBody>
      </p:sp>
      <p:sp>
        <p:nvSpPr>
          <p:cNvPr id="3" name="Google Shape;131;p18">
            <a:extLst>
              <a:ext uri="{FF2B5EF4-FFF2-40B4-BE49-F238E27FC236}">
                <a16:creationId xmlns:a16="http://schemas.microsoft.com/office/drawing/2014/main" id="{22752483-FE0B-8EF7-5386-771E05F0D08F}"/>
              </a:ext>
            </a:extLst>
          </p:cNvPr>
          <p:cNvSpPr/>
          <p:nvPr/>
        </p:nvSpPr>
        <p:spPr>
          <a:xfrm>
            <a:off x="398534" y="1111271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93;p14">
            <a:extLst>
              <a:ext uri="{FF2B5EF4-FFF2-40B4-BE49-F238E27FC236}">
                <a16:creationId xmlns:a16="http://schemas.microsoft.com/office/drawing/2014/main" id="{858D1DA1-6DF4-B560-A488-0906DD560B72}"/>
              </a:ext>
            </a:extLst>
          </p:cNvPr>
          <p:cNvSpPr txBox="1">
            <a:spLocks/>
          </p:cNvSpPr>
          <p:nvPr/>
        </p:nvSpPr>
        <p:spPr>
          <a:xfrm>
            <a:off x="838200" y="1777699"/>
            <a:ext cx="9893300" cy="1308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24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Quadrilateri inscritti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Disegniamo un quadrilatero con i vertici su una circonferenza, cioè inscritto.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Gli angoli del quadrilatero sono angoli alla circonferenza.</a:t>
            </a:r>
          </a:p>
        </p:txBody>
      </p: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789EA768-AD86-1A69-895C-C3F0961EE7AA}"/>
              </a:ext>
            </a:extLst>
          </p:cNvPr>
          <p:cNvGrpSpPr/>
          <p:nvPr/>
        </p:nvGrpSpPr>
        <p:grpSpPr>
          <a:xfrm>
            <a:off x="838200" y="5622246"/>
            <a:ext cx="9893300" cy="762301"/>
            <a:chOff x="838200" y="4495499"/>
            <a:chExt cx="9893300" cy="762301"/>
          </a:xfrm>
        </p:grpSpPr>
        <p:sp>
          <p:nvSpPr>
            <p:cNvPr id="5" name="Google Shape;93;p14">
              <a:extLst>
                <a:ext uri="{FF2B5EF4-FFF2-40B4-BE49-F238E27FC236}">
                  <a16:creationId xmlns:a16="http://schemas.microsoft.com/office/drawing/2014/main" id="{437237B5-933D-16DE-2F90-3308516B45D6}"/>
                </a:ext>
              </a:extLst>
            </p:cNvPr>
            <p:cNvSpPr txBox="1">
              <a:spLocks/>
            </p:cNvSpPr>
            <p:nvPr/>
          </p:nvSpPr>
          <p:spPr>
            <a:xfrm>
              <a:off x="838200" y="4495499"/>
              <a:ext cx="9893300" cy="7623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L="457200" marR="0" lvl="0" indent="-406400" algn="l" rtl="0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Arial"/>
                <a:buChar char="•"/>
                <a:defRPr sz="2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  <a:lvl2pPr marL="914400" marR="0" lvl="1" indent="-381000" algn="l" rtl="0">
                <a:lnSpc>
                  <a:spcPct val="90000"/>
                </a:lnSpc>
                <a:spcBef>
                  <a:spcPts val="50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Char char="•"/>
                <a:defRPr sz="2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defRPr>
              </a:lvl2pPr>
              <a:lvl3pPr marL="1371600" marR="0" lvl="2" indent="-355600" algn="l" rtl="0">
                <a:lnSpc>
                  <a:spcPct val="90000"/>
                </a:lnSpc>
                <a:spcBef>
                  <a:spcPts val="5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Char char="•"/>
                <a:defRPr sz="2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defRPr>
              </a:lvl3pPr>
              <a:lvl4pPr marL="1828800" marR="0" lvl="3" indent="-342900" algn="l" rtl="0">
                <a:lnSpc>
                  <a:spcPct val="90000"/>
                </a:lnSpc>
                <a:spcBef>
                  <a:spcPts val="5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  <a:def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defRPr>
              </a:lvl4pPr>
              <a:lvl5pPr marL="2286000" marR="0" lvl="4" indent="-342900" algn="l" rtl="0">
                <a:lnSpc>
                  <a:spcPct val="90000"/>
                </a:lnSpc>
                <a:spcBef>
                  <a:spcPts val="5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  <a:def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defRPr>
              </a:lvl5pPr>
              <a:lvl6pPr marL="2743200" marR="0" lvl="5" indent="-342900" algn="l" rtl="0">
                <a:lnSpc>
                  <a:spcPct val="90000"/>
                </a:lnSpc>
                <a:spcBef>
                  <a:spcPts val="5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  <a:def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defRPr>
              </a:lvl6pPr>
              <a:lvl7pPr marL="3200400" marR="0" lvl="6" indent="-342900" algn="l" rtl="0">
                <a:lnSpc>
                  <a:spcPct val="90000"/>
                </a:lnSpc>
                <a:spcBef>
                  <a:spcPts val="5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  <a:def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defRPr>
              </a:lvl7pPr>
              <a:lvl8pPr marL="3657600" marR="0" lvl="7" indent="-342900" algn="l" rtl="0">
                <a:lnSpc>
                  <a:spcPct val="90000"/>
                </a:lnSpc>
                <a:spcBef>
                  <a:spcPts val="5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  <a:def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defRPr>
              </a:lvl8pPr>
              <a:lvl9pPr marL="4114800" marR="0" lvl="8" indent="-342900" algn="l" rtl="0">
                <a:lnSpc>
                  <a:spcPct val="90000"/>
                </a:lnSpc>
                <a:spcBef>
                  <a:spcPts val="5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  <a:def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defRPr>
              </a:lvl9pPr>
            </a:lstStyle>
            <a:p>
              <a:pPr marL="0" indent="0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None/>
              </a:pPr>
              <a:r>
                <a:rPr lang="it-IT" sz="2000" dirty="0"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I due angoli opposti          e          corrispondono ai due angoli al centro         , uno concavo </a:t>
              </a:r>
              <a:br>
                <a:rPr lang="it-IT" sz="2000" dirty="0"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it-IT" sz="2000" dirty="0"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e uno convesso, che sono tra loro esplementari.</a:t>
              </a:r>
            </a:p>
          </p:txBody>
        </p:sp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475F562C-0337-42A4-0FA5-35F3D9909D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13075" y="4558999"/>
              <a:ext cx="520700" cy="266700"/>
            </a:xfrm>
            <a:prstGeom prst="rect">
              <a:avLst/>
            </a:prstGeom>
          </p:spPr>
        </p:pic>
        <p:pic>
          <p:nvPicPr>
            <p:cNvPr id="9" name="Immagine 8">
              <a:extLst>
                <a:ext uri="{FF2B5EF4-FFF2-40B4-BE49-F238E27FC236}">
                  <a16:creationId xmlns:a16="http://schemas.microsoft.com/office/drawing/2014/main" id="{EF19E745-27D1-5953-D1A7-F672FE150DE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108952" y="4558999"/>
              <a:ext cx="495300" cy="279400"/>
            </a:xfrm>
            <a:prstGeom prst="rect">
              <a:avLst/>
            </a:prstGeom>
          </p:spPr>
        </p:pic>
        <p:pic>
          <p:nvPicPr>
            <p:cNvPr id="11" name="Immagine 10">
              <a:extLst>
                <a:ext uri="{FF2B5EF4-FFF2-40B4-BE49-F238E27FC236}">
                  <a16:creationId xmlns:a16="http://schemas.microsoft.com/office/drawing/2014/main" id="{77EAA908-0ABE-9A4E-1EFA-2ACCAC141AD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676650" y="4546299"/>
              <a:ext cx="520700" cy="279400"/>
            </a:xfrm>
            <a:prstGeom prst="rect">
              <a:avLst/>
            </a:prstGeom>
          </p:spPr>
        </p:pic>
      </p:grpSp>
      <p:pic>
        <p:nvPicPr>
          <p:cNvPr id="14" name="Immagine 13" descr="Immagine che contiene cerchio, linea, diagramma, disegno&#10;&#10;Descrizione generata automaticamente">
            <a:extLst>
              <a:ext uri="{FF2B5EF4-FFF2-40B4-BE49-F238E27FC236}">
                <a16:creationId xmlns:a16="http://schemas.microsoft.com/office/drawing/2014/main" id="{0E6DE0E0-09A8-24AD-D3A3-DFB08F091C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68851" y="3044146"/>
            <a:ext cx="2768600" cy="26289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30;p18">
            <a:extLst>
              <a:ext uri="{FF2B5EF4-FFF2-40B4-BE49-F238E27FC236}">
                <a16:creationId xmlns:a16="http://schemas.microsoft.com/office/drawing/2014/main" id="{E449FAB9-D399-A90C-1156-8152CACE984F}"/>
              </a:ext>
            </a:extLst>
          </p:cNvPr>
          <p:cNvSpPr txBox="1">
            <a:spLocks/>
          </p:cNvSpPr>
          <p:nvPr/>
        </p:nvSpPr>
        <p:spPr>
          <a:xfrm>
            <a:off x="838200" y="1111271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6EA8"/>
              </a:buClr>
              <a:buSzPts val="2500"/>
            </a:pPr>
            <a:r>
              <a:rPr lang="it-IT" sz="2500" b="1" dirty="0">
                <a:solidFill>
                  <a:srgbClr val="006EA8"/>
                </a:solidFill>
              </a:rPr>
              <a:t>TRIANGOLI E QUADRILATERI INSCRITTI</a:t>
            </a:r>
            <a:endParaRPr lang="it-IT" sz="2000" b="1" dirty="0"/>
          </a:p>
        </p:txBody>
      </p:sp>
      <p:sp>
        <p:nvSpPr>
          <p:cNvPr id="3" name="Google Shape;131;p18">
            <a:extLst>
              <a:ext uri="{FF2B5EF4-FFF2-40B4-BE49-F238E27FC236}">
                <a16:creationId xmlns:a16="http://schemas.microsoft.com/office/drawing/2014/main" id="{D5BE22D1-A855-981B-181B-EC5937E8D742}"/>
              </a:ext>
            </a:extLst>
          </p:cNvPr>
          <p:cNvSpPr/>
          <p:nvPr/>
        </p:nvSpPr>
        <p:spPr>
          <a:xfrm>
            <a:off x="398534" y="1111271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93;p14">
            <a:extLst>
              <a:ext uri="{FF2B5EF4-FFF2-40B4-BE49-F238E27FC236}">
                <a16:creationId xmlns:a16="http://schemas.microsoft.com/office/drawing/2014/main" id="{FFFAA55D-CFDF-D7FE-4C39-B738AC9AB042}"/>
              </a:ext>
            </a:extLst>
          </p:cNvPr>
          <p:cNvSpPr txBox="1">
            <a:spLocks/>
          </p:cNvSpPr>
          <p:nvPr/>
        </p:nvSpPr>
        <p:spPr>
          <a:xfrm>
            <a:off x="838200" y="1777699"/>
            <a:ext cx="9893300" cy="3289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Gli angoli          e         , che sono la metà di quelli al centro, sono supplementari: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Siccome la somma degli angoli interni è 360°, allora anche gli angoli opposti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dell’altra coppia (         e         ) sono tra loro supplementari.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it-IT" sz="2000" b="1" dirty="0">
              <a:solidFill>
                <a:srgbClr val="FF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Non tutti i quadrilateri sono inscrivibili.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 quadrilatero è inscrivibile se gli angoli opposti sono supplementari.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A8D59D2-9678-3F6C-0F50-843CA92958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7700" y="1845053"/>
            <a:ext cx="520700" cy="26670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C9CD7F06-3DFE-028C-8FF6-98CB28B55F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84450" y="1826003"/>
            <a:ext cx="520700" cy="279400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22D245E4-CE7B-7C2D-E842-1067180222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86300" y="2292350"/>
            <a:ext cx="2197100" cy="393700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DFD2CFD2-081B-71C0-42AC-292452257D6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24150" y="3168499"/>
            <a:ext cx="482600" cy="254000"/>
          </a:xfrm>
          <a:prstGeom prst="rect">
            <a:avLst/>
          </a:prstGeom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46142737-639D-B325-5B2F-89FC7C6CFAA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52800" y="3143099"/>
            <a:ext cx="558800" cy="3175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21"/>
          <p:cNvPicPr preferRelativeResize="0"/>
          <p:nvPr/>
        </p:nvPicPr>
        <p:blipFill rotWithShape="1">
          <a:blip r:embed="rId3">
            <a:alphaModFix/>
          </a:blip>
          <a:srcRect l="55828"/>
          <a:stretch/>
        </p:blipFill>
        <p:spPr>
          <a:xfrm>
            <a:off x="8118294" y="1230729"/>
            <a:ext cx="3241856" cy="268087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51;p21">
            <a:extLst>
              <a:ext uri="{FF2B5EF4-FFF2-40B4-BE49-F238E27FC236}">
                <a16:creationId xmlns:a16="http://schemas.microsoft.com/office/drawing/2014/main" id="{9EDC175D-D38A-2A02-ADA5-DBF70C066F09}"/>
              </a:ext>
            </a:extLst>
          </p:cNvPr>
          <p:cNvSpPr txBox="1">
            <a:spLocks/>
          </p:cNvSpPr>
          <p:nvPr/>
        </p:nvSpPr>
        <p:spPr>
          <a:xfrm>
            <a:off x="838200" y="1111271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6EA8"/>
              </a:buClr>
              <a:buSzPts val="2500"/>
            </a:pPr>
            <a:r>
              <a:rPr lang="it-IT" sz="2500" b="1">
                <a:solidFill>
                  <a:srgbClr val="006EA8"/>
                </a:solidFill>
              </a:rPr>
              <a:t>PUNTI DI TANGENZA E POLIGONI CIRCOSCRITTI</a:t>
            </a:r>
            <a:endParaRPr lang="it-IT" sz="2000" b="1" dirty="0"/>
          </a:p>
        </p:txBody>
      </p:sp>
      <p:sp>
        <p:nvSpPr>
          <p:cNvPr id="5" name="Google Shape;152;p21">
            <a:extLst>
              <a:ext uri="{FF2B5EF4-FFF2-40B4-BE49-F238E27FC236}">
                <a16:creationId xmlns:a16="http://schemas.microsoft.com/office/drawing/2014/main" id="{58566B84-58C1-14AE-7E38-5E8ED1DDDBCA}"/>
              </a:ext>
            </a:extLst>
          </p:cNvPr>
          <p:cNvSpPr/>
          <p:nvPr/>
        </p:nvSpPr>
        <p:spPr>
          <a:xfrm>
            <a:off x="398534" y="1111271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93;p14">
            <a:extLst>
              <a:ext uri="{FF2B5EF4-FFF2-40B4-BE49-F238E27FC236}">
                <a16:creationId xmlns:a16="http://schemas.microsoft.com/office/drawing/2014/main" id="{E812EF47-7993-EB75-516E-7C63D9B2D10B}"/>
              </a:ext>
            </a:extLst>
          </p:cNvPr>
          <p:cNvSpPr txBox="1">
            <a:spLocks/>
          </p:cNvSpPr>
          <p:nvPr/>
        </p:nvSpPr>
        <p:spPr>
          <a:xfrm>
            <a:off x="838200" y="1777699"/>
            <a:ext cx="8655050" cy="4572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Osserva la figura: il poligono ADGEF è circoscritto.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puntiamo l’attenzione sul vertice A esterno alla circonferenza,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 segmenti AH e AK sono tangenti e quindi: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•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OH = OK (sono raggi);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•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gli angoli         e          sono di 90°;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•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AH = 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2000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•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AO è la bisettrice di         .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200"/>
              </a:spcAft>
              <a:buNone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qualsiasi poligono circoscritto, per ogni vertice si hanno proprio due tangenti da un punto esterno, e quindi valgono queste proprietà.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un poligono circoscritto l’incentro ha la stessa distanza da tutti i lati. Il segmento che unisce un vertice all’incentro sta sulla bisettrice dell’angolo. </a:t>
            </a:r>
            <a:b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parti di lato che escono da uno stesso vertice sono congruenti.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0671DFD-39FA-3B77-2CCE-89735EE134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5950" y="3797300"/>
            <a:ext cx="495300" cy="254000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8B92037B-C2A7-F275-7300-1FCEBEE06C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2950" y="3130398"/>
            <a:ext cx="520700" cy="266700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A3132603-2B1F-CB17-1FD3-CFAF3CCFE4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98750" y="3124198"/>
            <a:ext cx="520700" cy="279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1171</Words>
  <Application>Microsoft Macintosh PowerPoint</Application>
  <PresentationFormat>Widescreen</PresentationFormat>
  <Paragraphs>78</Paragraphs>
  <Slides>15</Slides>
  <Notes>15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8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Martina Beccherle</cp:lastModifiedBy>
  <cp:revision>34</cp:revision>
  <dcterms:modified xsi:type="dcterms:W3CDTF">2024-01-25T10:15:58Z</dcterms:modified>
</cp:coreProperties>
</file>