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539086-6166-B248-6C05-9E2BC44A97B5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3" name="Immagine 2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3725E43C-14DD-1091-C439-98AAFE9EC0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9;p3">
            <a:extLst>
              <a:ext uri="{FF2B5EF4-FFF2-40B4-BE49-F238E27FC236}">
                <a16:creationId xmlns:a16="http://schemas.microsoft.com/office/drawing/2014/main" id="{542327CC-AB68-3103-B36D-6E2F25F80D83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POLIGONI E CIRCONFERENZA</a:t>
            </a:r>
            <a:endParaRPr dirty="0"/>
          </a:p>
        </p:txBody>
      </p:sp>
      <p:pic>
        <p:nvPicPr>
          <p:cNvPr id="6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07D918-EBA5-DBFC-DF28-CCDD9427033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078740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21;p3">
            <a:extLst>
              <a:ext uri="{FF2B5EF4-FFF2-40B4-BE49-F238E27FC236}">
                <a16:creationId xmlns:a16="http://schemas.microsoft.com/office/drawing/2014/main" id="{CEDCE7A2-76B3-F493-4019-2BA74FBBE591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795020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" name="Google Shape;22;p3">
            <a:extLst>
              <a:ext uri="{FF2B5EF4-FFF2-40B4-BE49-F238E27FC236}">
                <a16:creationId xmlns:a16="http://schemas.microsoft.com/office/drawing/2014/main" id="{5731BDF5-563F-E808-5CA1-B36A7EA55FB2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" name="Google Shape;23;p3">
            <a:extLst>
              <a:ext uri="{FF2B5EF4-FFF2-40B4-BE49-F238E27FC236}">
                <a16:creationId xmlns:a16="http://schemas.microsoft.com/office/drawing/2014/main" id="{2E2CF745-D949-BDA5-2992-8A60E4A765D8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24;p3">
            <a:extLst>
              <a:ext uri="{FF2B5EF4-FFF2-40B4-BE49-F238E27FC236}">
                <a16:creationId xmlns:a16="http://schemas.microsoft.com/office/drawing/2014/main" id="{55987F1F-AEC9-CEE5-8899-B6F38B150986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6828A81-A97D-4451-2F99-2EE61CA8917E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13" name="Immagine 12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23D39C18-EC15-220E-B274-DE8D0D7410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706838" y="4471776"/>
            <a:ext cx="789100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POLIGONI E CIRCONFERENZA</a:t>
            </a:r>
            <a:endParaRPr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712728" y="3285566"/>
            <a:ext cx="288143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dirty="0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12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linea, diagramma&#10;&#10;Descrizione generata automaticamente">
            <a:extLst>
              <a:ext uri="{FF2B5EF4-FFF2-40B4-BE49-F238E27FC236}">
                <a16:creationId xmlns:a16="http://schemas.microsoft.com/office/drawing/2014/main" id="{69FFAA0F-4BED-9A1A-1348-A621D1612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1900" y="1803847"/>
            <a:ext cx="2806700" cy="2806700"/>
          </a:xfrm>
          <a:prstGeom prst="rect">
            <a:avLst/>
          </a:prstGeom>
        </p:spPr>
      </p:pic>
      <p:sp>
        <p:nvSpPr>
          <p:cNvPr id="2" name="Google Shape;151;p21">
            <a:extLst>
              <a:ext uri="{FF2B5EF4-FFF2-40B4-BE49-F238E27FC236}">
                <a16:creationId xmlns:a16="http://schemas.microsoft.com/office/drawing/2014/main" id="{677FB602-9D63-546C-BA28-E762BD2E45A4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>
                <a:solidFill>
                  <a:srgbClr val="006EA8"/>
                </a:solidFill>
              </a:rPr>
              <a:t>PUNTI DI TANGENZA E POLIGONI CIRCOSCRITTI</a:t>
            </a:r>
            <a:endParaRPr lang="it-IT" sz="2000" b="1" dirty="0"/>
          </a:p>
        </p:txBody>
      </p:sp>
      <p:sp>
        <p:nvSpPr>
          <p:cNvPr id="3" name="Google Shape;152;p21">
            <a:extLst>
              <a:ext uri="{FF2B5EF4-FFF2-40B4-BE49-F238E27FC236}">
                <a16:creationId xmlns:a16="http://schemas.microsoft.com/office/drawing/2014/main" id="{5E641E5A-5051-459C-A40F-18E539873FDF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BEA4D20B-81BD-A169-8B41-EA53787C4FFB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8216900" cy="1930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i triangoli sono circoscrivibili, e l’intersezione delle bisettrici è proprio l’incentro.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quindi la figura: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l’incentro,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OJ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sono le distanze dai lati e sono tutte uguali perché sono raggi. Per quanto visto prima, i segmenti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CJ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sono congruenti, così i segmenti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BJ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anche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Attenzione: non è detto che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siano i punti medi dei lati!</a:t>
            </a: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8D83FF92-35A2-7ADB-9673-9DA5C9729850}"/>
              </a:ext>
            </a:extLst>
          </p:cNvPr>
          <p:cNvSpPr txBox="1">
            <a:spLocks/>
          </p:cNvSpPr>
          <p:nvPr/>
        </p:nvSpPr>
        <p:spPr>
          <a:xfrm>
            <a:off x="838200" y="3907747"/>
            <a:ext cx="9271000" cy="11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i triangoli sono circoscrivibili. I punti di tangenza dividono i lati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segmenti che sono congruenti a coppie: sono congruenti i segmenti che hanno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vertice in comune.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cerchio, linea, mappa, diagramma&#10;&#10;Descrizione generata automaticamente">
            <a:extLst>
              <a:ext uri="{FF2B5EF4-FFF2-40B4-BE49-F238E27FC236}">
                <a16:creationId xmlns:a16="http://schemas.microsoft.com/office/drawing/2014/main" id="{2A253A2D-23AC-0220-C939-83803578A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1701800"/>
            <a:ext cx="3886200" cy="3454400"/>
          </a:xfrm>
          <a:prstGeom prst="rect">
            <a:avLst/>
          </a:prstGeom>
        </p:spPr>
      </p:pic>
      <p:sp>
        <p:nvSpPr>
          <p:cNvPr id="2" name="Google Shape;151;p21">
            <a:extLst>
              <a:ext uri="{FF2B5EF4-FFF2-40B4-BE49-F238E27FC236}">
                <a16:creationId xmlns:a16="http://schemas.microsoft.com/office/drawing/2014/main" id="{58EDCCEC-C52D-97BA-827C-E236738D9F01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>
                <a:solidFill>
                  <a:srgbClr val="006EA8"/>
                </a:solidFill>
              </a:rPr>
              <a:t>PUNTI DI TANGENZA E POLIGONI CIRCOSCRITTI</a:t>
            </a:r>
            <a:endParaRPr lang="it-IT" sz="2000" b="1" dirty="0"/>
          </a:p>
        </p:txBody>
      </p:sp>
      <p:sp>
        <p:nvSpPr>
          <p:cNvPr id="3" name="Google Shape;152;p21">
            <a:extLst>
              <a:ext uri="{FF2B5EF4-FFF2-40B4-BE49-F238E27FC236}">
                <a16:creationId xmlns:a16="http://schemas.microsoft.com/office/drawing/2014/main" id="{2CECA4BE-9DE3-59E2-E261-17C3C1653484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69F7E796-C7F3-062F-D509-20985C78E47C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7594600" cy="246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Disegniamo un quadrilatero circoscritto a una circonferenza.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per i triangoli, i segmenti AE e AH che hanno il vertice 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comune sono congruenti. Questo vale per tutti i vertici del quadrilatero. Osserviamo che in ogni coppia di lati opposti compaiono tutti e quattro i segmenti congruenti a coppie:</a:t>
            </a:r>
          </a:p>
          <a:p>
            <a:pPr marL="0" indent="0" algn="ctr">
              <a:lnSpc>
                <a:spcPct val="100000"/>
              </a:lnSpc>
              <a:spcAft>
                <a:spcPts val="200"/>
              </a:spcAft>
              <a:buNone/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 + CD = </a:t>
            </a: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</a:t>
            </a: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 EB + </a:t>
            </a:r>
            <a:r>
              <a:rPr lang="it-IT" sz="20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CG</a:t>
            </a:r>
            <a:r>
              <a:rPr lang="it-IT" sz="2000" b="1" dirty="0">
                <a:solidFill>
                  <a:srgbClr val="FF81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it-IT" sz="2000" b="1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40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GD</a:t>
            </a:r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BC + DA =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BF +</a:t>
            </a:r>
            <a:r>
              <a:rPr lang="it-IT" sz="2000" b="1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FC</a:t>
            </a:r>
            <a:r>
              <a:rPr lang="it-IT" sz="2000" b="1" dirty="0">
                <a:solidFill>
                  <a:srgbClr val="FF81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it-IT" sz="2000" b="1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40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DH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it-IT" sz="2000" b="1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</a:t>
            </a: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AF4C024A-94B1-CAA8-71BB-178A26B571ED}"/>
              </a:ext>
            </a:extLst>
          </p:cNvPr>
          <p:cNvSpPr txBox="1">
            <a:spLocks/>
          </p:cNvSpPr>
          <p:nvPr/>
        </p:nvSpPr>
        <p:spPr>
          <a:xfrm>
            <a:off x="838200" y="4237796"/>
            <a:ext cx="10160000" cy="876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la somma di due lati opposti è uguale alla somma degli altri due.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2850" y="3598049"/>
            <a:ext cx="2574456" cy="21486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51;p21">
            <a:extLst>
              <a:ext uri="{FF2B5EF4-FFF2-40B4-BE49-F238E27FC236}">
                <a16:creationId xmlns:a16="http://schemas.microsoft.com/office/drawing/2014/main" id="{A7B1371E-BBAB-A56A-AF68-C5C37191690D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POLIGONI REGOLARI</a:t>
            </a:r>
            <a:endParaRPr lang="it-IT" sz="2000" b="1" dirty="0"/>
          </a:p>
        </p:txBody>
      </p:sp>
      <p:sp>
        <p:nvSpPr>
          <p:cNvPr id="3" name="Google Shape;152;p21">
            <a:extLst>
              <a:ext uri="{FF2B5EF4-FFF2-40B4-BE49-F238E27FC236}">
                <a16:creationId xmlns:a16="http://schemas.microsoft.com/office/drawing/2014/main" id="{F53919E0-08D7-DC71-B028-56966A444996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0A250B80-25F4-1F5A-9DDF-2C83121D81DE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956800" cy="246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Poligoni regolari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poligono è regolare se ha tutti i lati congruenti e tutti gli angoli congruenti.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i poligoni regolari sono inscrivibili e circoscrivibili.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poligono regolare, circocentro e incentro coincidono e le circonferenze inscritta e circoscritta sono concentriche.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49911" y="1777699"/>
            <a:ext cx="2503889" cy="24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51;p21">
            <a:extLst>
              <a:ext uri="{FF2B5EF4-FFF2-40B4-BE49-F238E27FC236}">
                <a16:creationId xmlns:a16="http://schemas.microsoft.com/office/drawing/2014/main" id="{364BF683-CF9F-464B-2E00-71791F130193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POLIGONI REGOLARI</a:t>
            </a:r>
            <a:endParaRPr lang="it-IT" sz="2000" b="1" dirty="0"/>
          </a:p>
        </p:txBody>
      </p:sp>
      <p:sp>
        <p:nvSpPr>
          <p:cNvPr id="3" name="Google Shape;152;p21">
            <a:extLst>
              <a:ext uri="{FF2B5EF4-FFF2-40B4-BE49-F238E27FC236}">
                <a16:creationId xmlns:a16="http://schemas.microsoft.com/office/drawing/2014/main" id="{B2C92E49-0C4B-879A-D570-CEAA79A95945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0FA27B24-FAC0-8141-12A7-C1F0A4D04883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7950200" cy="430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Triangolo equilatero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triangolo equilatero è il triangolo regolare.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centro è anche il baricentro e, come in tutti i triangoli, divide la mediana in due parti, l’una doppia dell’altra.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Queste parti sono il raggio e l'apotema.</a:t>
            </a:r>
          </a:p>
          <a:p>
            <a:pPr marL="0" indent="0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triangolo equilatero il raggio è il doppio dell’apotema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l’altezza è il triplo dell’apotema.</a:t>
            </a:r>
          </a:p>
          <a:p>
            <a:pPr marL="0" indent="0" algn="ctr">
              <a:lnSpc>
                <a:spcPct val="100000"/>
              </a:lnSpc>
              <a:spcAft>
                <a:spcPts val="1000"/>
              </a:spcAft>
              <a:buNone/>
            </a:pP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: apotema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raggio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OA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 : altezza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AH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0"/>
              </a:spcAft>
              <a:buNone/>
            </a:pP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un triangolo 30°-60°-90°, quindi conoscendo il lato del triangolo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possono calcolare il raggio e l’apotema.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0618" y="2962825"/>
            <a:ext cx="2193182" cy="21931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51;p21">
            <a:extLst>
              <a:ext uri="{FF2B5EF4-FFF2-40B4-BE49-F238E27FC236}">
                <a16:creationId xmlns:a16="http://schemas.microsoft.com/office/drawing/2014/main" id="{1DDB0AAE-235E-1C23-E29E-1E8273BAA0FE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POLIGONI REGOLARI</a:t>
            </a:r>
            <a:endParaRPr lang="it-IT" sz="2000" b="1" dirty="0"/>
          </a:p>
        </p:txBody>
      </p:sp>
      <p:sp>
        <p:nvSpPr>
          <p:cNvPr id="3" name="Google Shape;152;p21">
            <a:extLst>
              <a:ext uri="{FF2B5EF4-FFF2-40B4-BE49-F238E27FC236}">
                <a16:creationId xmlns:a16="http://schemas.microsoft.com/office/drawing/2014/main" id="{AAF82DE0-7A1E-E56D-11FF-E15168B899BF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255BCDF3-D020-7126-16F0-556BD294110C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080500" cy="430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Quadrato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quadrato è il quadrilatero regolare.</a:t>
            </a:r>
          </a:p>
          <a:p>
            <a:pPr marL="0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quadrato il raggio è metà della diagonale e l’apotema è metà del lato.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: 2 = raggio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diagonale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DB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apotema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lato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</a:p>
          <a:p>
            <a:pPr marL="0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ODH è un triangolo 45°-45°-90°, quindi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 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3445AD0-51DA-2744-B0F8-50E1F9C644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2650" y="3511399"/>
            <a:ext cx="5715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8747" y="2927299"/>
            <a:ext cx="2205053" cy="200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51;p21">
            <a:extLst>
              <a:ext uri="{FF2B5EF4-FFF2-40B4-BE49-F238E27FC236}">
                <a16:creationId xmlns:a16="http://schemas.microsoft.com/office/drawing/2014/main" id="{7AD743B2-9DCC-D6EA-E7AD-D7F3C3F0F21D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POLIGONI REGOLARI</a:t>
            </a:r>
            <a:endParaRPr lang="it-IT" sz="2000" b="1" dirty="0"/>
          </a:p>
        </p:txBody>
      </p:sp>
      <p:sp>
        <p:nvSpPr>
          <p:cNvPr id="17" name="Google Shape;152;p21">
            <a:extLst>
              <a:ext uri="{FF2B5EF4-FFF2-40B4-BE49-F238E27FC236}">
                <a16:creationId xmlns:a16="http://schemas.microsoft.com/office/drawing/2014/main" id="{97B4B957-E3DE-11CF-CC1F-36DF32016260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93;p14">
            <a:extLst>
              <a:ext uri="{FF2B5EF4-FFF2-40B4-BE49-F238E27FC236}">
                <a16:creationId xmlns:a16="http://schemas.microsoft.com/office/drawing/2014/main" id="{F41A1DB4-AD08-FE1F-6A78-567420AEB1DC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8940800" cy="430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Esagono regolare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L’esagono regolare è diviso in sei triangoli equilateri, quindi il raggio della circonferenza circoscritta è uguale al lato dell’esagono. Inoltre l’apotema è l’altezza di questi triangoli.</a:t>
            </a:r>
          </a:p>
          <a:p>
            <a:pPr marL="0" indent="0">
              <a:lnSpc>
                <a:spcPct val="150000"/>
              </a:lnSpc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esagono regolare il raggio è uguale al lato e l’apotema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calcola moltiplicando il lato per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9D780821-765B-EF43-9EC4-2E2DBE6EE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733" y="3739998"/>
            <a:ext cx="6223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D19469B4-6F76-4441-851A-B066D998152E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4470400" cy="2464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poligono che ha tutti i vertici appartenenti a una circonferenza è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inscritto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quella circonferenza.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circonferenza si dice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circoscritta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 poligono.</a:t>
            </a:r>
            <a:endParaRPr lang="it-IT" sz="2000" dirty="0">
              <a:solidFill>
                <a:srgbClr val="1A81E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96;p14">
            <a:extLst>
              <a:ext uri="{FF2B5EF4-FFF2-40B4-BE49-F238E27FC236}">
                <a16:creationId xmlns:a16="http://schemas.microsoft.com/office/drawing/2014/main" id="{DF4A9ED7-AB6A-45FE-3E25-1F3BB2EE6574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>
                <a:solidFill>
                  <a:srgbClr val="006EA8"/>
                </a:solidFill>
              </a:rPr>
              <a:t>POLIGONI INSCRITTI E CIRCONFERENZA CIRCOSCRITTA</a:t>
            </a:r>
            <a:endParaRPr lang="it-IT" sz="2000" b="1" dirty="0"/>
          </a:p>
        </p:txBody>
      </p:sp>
      <p:sp>
        <p:nvSpPr>
          <p:cNvPr id="6" name="Google Shape;97;p14">
            <a:extLst>
              <a:ext uri="{FF2B5EF4-FFF2-40B4-BE49-F238E27FC236}">
                <a16:creationId xmlns:a16="http://schemas.microsoft.com/office/drawing/2014/main" id="{DED71722-77D8-0ADA-B308-AE43668F2A90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7B65A44B-538D-6551-DED7-6FBFFB775235}"/>
              </a:ext>
            </a:extLst>
          </p:cNvPr>
          <p:cNvSpPr txBox="1">
            <a:spLocks/>
          </p:cNvSpPr>
          <p:nvPr/>
        </p:nvSpPr>
        <p:spPr>
          <a:xfrm>
            <a:off x="838200" y="4066346"/>
            <a:ext cx="9994900" cy="537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lati di un poligono inscritto sono tutti corde della circonferenza circoscritta.</a:t>
            </a:r>
            <a:endParaRPr lang="it-IT" sz="2000" dirty="0">
              <a:solidFill>
                <a:srgbClr val="1A81E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CFA3F035-6473-2B86-763A-09C6F85BEF98}"/>
              </a:ext>
            </a:extLst>
          </p:cNvPr>
          <p:cNvSpPr txBox="1">
            <a:spLocks/>
          </p:cNvSpPr>
          <p:nvPr/>
        </p:nvSpPr>
        <p:spPr>
          <a:xfrm>
            <a:off x="838200" y="4389894"/>
            <a:ext cx="8953500" cy="168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centro della circonferenza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circocentro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poligono,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raggio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raggio del poligono.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Siccome i lati di un poligono sono corde, i loro assi passano per il centro della circonferenza, perché tutti i punti dell’asse di un segmento sono equidistanti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dagli estremi del segmento.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solidFill>
                <a:srgbClr val="1A81E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magine 9" descr="Immagine che contiene diagramma, linea, testo, Carattere&#10;&#10;Descrizione generata automaticamente">
            <a:extLst>
              <a:ext uri="{FF2B5EF4-FFF2-40B4-BE49-F238E27FC236}">
                <a16:creationId xmlns:a16="http://schemas.microsoft.com/office/drawing/2014/main" id="{5FA7298F-DB82-A331-8108-C57DDF271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717" y="1774299"/>
            <a:ext cx="6134100" cy="1943100"/>
          </a:xfrm>
          <a:prstGeom prst="rect">
            <a:avLst/>
          </a:prstGeom>
        </p:spPr>
      </p:pic>
      <p:pic>
        <p:nvPicPr>
          <p:cNvPr id="15" name="Immagine 14" descr="Immagine che contiene orologio, cerchio, linea, Carattere&#10;&#10;Descrizione generata automaticamente">
            <a:extLst>
              <a:ext uri="{FF2B5EF4-FFF2-40B4-BE49-F238E27FC236}">
                <a16:creationId xmlns:a16="http://schemas.microsoft.com/office/drawing/2014/main" id="{CEA0EB60-C91A-7573-D569-CECF87EA5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700" y="4241801"/>
            <a:ext cx="1981200" cy="1993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6;p14">
            <a:extLst>
              <a:ext uri="{FF2B5EF4-FFF2-40B4-BE49-F238E27FC236}">
                <a16:creationId xmlns:a16="http://schemas.microsoft.com/office/drawing/2014/main" id="{01B01E44-5DE9-83CB-72D3-A102E8701668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>
                <a:solidFill>
                  <a:srgbClr val="006EA8"/>
                </a:solidFill>
              </a:rPr>
              <a:t>POLIGONI INSCRITTI E CIRCONFERENZA CIRCOSCRITTA</a:t>
            </a:r>
            <a:endParaRPr lang="it-IT" sz="2000" b="1" dirty="0"/>
          </a:p>
        </p:txBody>
      </p:sp>
      <p:sp>
        <p:nvSpPr>
          <p:cNvPr id="5" name="Google Shape;97;p14">
            <a:extLst>
              <a:ext uri="{FF2B5EF4-FFF2-40B4-BE49-F238E27FC236}">
                <a16:creationId xmlns:a16="http://schemas.microsoft.com/office/drawing/2014/main" id="{28AFA1E9-F596-600E-059E-26C64C9E0FEC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2814F05E-A956-6919-9F31-F5F7EBC7107C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994900" cy="2464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poligono può essere inscritto in una circonferenza, cioè è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inscrivibile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gli assi dei suoi lati si intersecano in un solo punto, che risulta essere il circocentro.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gli assi non si intersecano tutti in un unico punto, il poligono non è inscrivibile.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Nel poligono in figura tutti gli assi passano per lo stesso punto, quindi il poligono è inscrivibile.</a:t>
            </a:r>
          </a:p>
        </p:txBody>
      </p:sp>
      <p:pic>
        <p:nvPicPr>
          <p:cNvPr id="8" name="Immagine 7" descr="Immagine che contiene diagramma, cerchio, linea, disegno&#10;&#10;Descrizione generata automaticamente">
            <a:extLst>
              <a:ext uri="{FF2B5EF4-FFF2-40B4-BE49-F238E27FC236}">
                <a16:creationId xmlns:a16="http://schemas.microsoft.com/office/drawing/2014/main" id="{5C91F2AE-FE8A-F932-592D-945696C49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0" y="3454400"/>
            <a:ext cx="24765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5;p16">
            <a:extLst>
              <a:ext uri="{FF2B5EF4-FFF2-40B4-BE49-F238E27FC236}">
                <a16:creationId xmlns:a16="http://schemas.microsoft.com/office/drawing/2014/main" id="{4C1864AE-D950-5AB2-E775-F05BD83D7671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>
                <a:solidFill>
                  <a:srgbClr val="006EA8"/>
                </a:solidFill>
              </a:rPr>
              <a:t>POLIGONI CIRCOSCRITTI E CIRCONFERENZA INSCRITTA</a:t>
            </a:r>
            <a:endParaRPr lang="it-IT" sz="2000" b="1" dirty="0"/>
          </a:p>
        </p:txBody>
      </p:sp>
      <p:sp>
        <p:nvSpPr>
          <p:cNvPr id="7" name="Google Shape;116;p16">
            <a:extLst>
              <a:ext uri="{FF2B5EF4-FFF2-40B4-BE49-F238E27FC236}">
                <a16:creationId xmlns:a16="http://schemas.microsoft.com/office/drawing/2014/main" id="{FF83AC9A-B8AF-825E-4313-9B4685817311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3;p14">
            <a:extLst>
              <a:ext uri="{FF2B5EF4-FFF2-40B4-BE49-F238E27FC236}">
                <a16:creationId xmlns:a16="http://schemas.microsoft.com/office/drawing/2014/main" id="{73BF466A-BEAD-3643-E27D-B9D2117A754A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994900" cy="107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poligono che ha tutti i lati tangenti a una circonferenza è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circoscritto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quella circonferenza. La circonferenza si dice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inscritta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nel poligono. Il centro della circonferenza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incentro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poligono, il raggio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apotema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poligono.</a:t>
            </a:r>
            <a:endParaRPr lang="it-IT" sz="2000" dirty="0">
              <a:solidFill>
                <a:srgbClr val="1A81E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Google Shape;93;p14">
            <a:extLst>
              <a:ext uri="{FF2B5EF4-FFF2-40B4-BE49-F238E27FC236}">
                <a16:creationId xmlns:a16="http://schemas.microsoft.com/office/drawing/2014/main" id="{AF459F80-DB43-44FA-CC19-1B7D6DED8B25}"/>
              </a:ext>
            </a:extLst>
          </p:cNvPr>
          <p:cNvSpPr txBox="1">
            <a:spLocks/>
          </p:cNvSpPr>
          <p:nvPr/>
        </p:nvSpPr>
        <p:spPr>
          <a:xfrm>
            <a:off x="838200" y="4940300"/>
            <a:ext cx="9405257" cy="13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Quando un poligono è circoscritto a una circonferenza, le bisettrici dei suoi angoli passano tutte per l’incentro: tutti i punti della bisettrice di un angolo sono infatti equidistanti dai lati dell’angolo.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L’incentro, che è equidistante da tutti i lati del poligono, appartiene a tutte le bisettrici.</a:t>
            </a:r>
          </a:p>
        </p:txBody>
      </p:sp>
      <p:pic>
        <p:nvPicPr>
          <p:cNvPr id="11" name="Immagine 10" descr="Immagine che contiene diagramma, linea, origami, design&#10;&#10;Descrizione generata automaticamente">
            <a:extLst>
              <a:ext uri="{FF2B5EF4-FFF2-40B4-BE49-F238E27FC236}">
                <a16:creationId xmlns:a16="http://schemas.microsoft.com/office/drawing/2014/main" id="{C65F2F1F-4BD1-D8E2-9FF3-909CB18BDD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550" y="2921000"/>
            <a:ext cx="3644900" cy="1968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5;p16">
            <a:extLst>
              <a:ext uri="{FF2B5EF4-FFF2-40B4-BE49-F238E27FC236}">
                <a16:creationId xmlns:a16="http://schemas.microsoft.com/office/drawing/2014/main" id="{F6D77EF8-5CA7-E065-CF64-B57C323117A0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ct val="100000"/>
            </a:pPr>
            <a:r>
              <a:rPr lang="it-IT" sz="2500" b="1">
                <a:solidFill>
                  <a:srgbClr val="006EA8"/>
                </a:solidFill>
              </a:rPr>
              <a:t>POLIGONI CIRCOSCRITTI E CIRCONFERENZA INSCRITTA</a:t>
            </a:r>
            <a:endParaRPr lang="it-IT" sz="2000" b="1" dirty="0"/>
          </a:p>
        </p:txBody>
      </p:sp>
      <p:sp>
        <p:nvSpPr>
          <p:cNvPr id="3" name="Google Shape;116;p16">
            <a:extLst>
              <a:ext uri="{FF2B5EF4-FFF2-40B4-BE49-F238E27FC236}">
                <a16:creationId xmlns:a16="http://schemas.microsoft.com/office/drawing/2014/main" id="{AB2EA640-6929-A4DD-9E84-58818B0809C3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FEB56352-B5EA-D53E-AD8F-C48E378AA560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893300" cy="92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poligono può essere circoscritto a una circonferenza, cioè è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circoscrivibile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le bisettrici dei suoi angoli si intersecano in un solo punto, che risulta essere l’incentro.</a:t>
            </a:r>
            <a:endParaRPr lang="it-IT" sz="2000" dirty="0">
              <a:solidFill>
                <a:srgbClr val="1A81E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magine 6" descr="Immagine che contiene linea, triangolo&#10;&#10;Descrizione generata automaticamente">
            <a:extLst>
              <a:ext uri="{FF2B5EF4-FFF2-40B4-BE49-F238E27FC236}">
                <a16:creationId xmlns:a16="http://schemas.microsoft.com/office/drawing/2014/main" id="{9556CAEB-3F4C-4652-A3D2-FEF4B12BE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950" y="2527300"/>
            <a:ext cx="3340100" cy="2616200"/>
          </a:xfrm>
          <a:prstGeom prst="rect">
            <a:avLst/>
          </a:prstGeom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E0D37C11-913E-A335-560A-59E5FF5D1F9C}"/>
              </a:ext>
            </a:extLst>
          </p:cNvPr>
          <p:cNvGrpSpPr/>
          <p:nvPr/>
        </p:nvGrpSpPr>
        <p:grpSpPr>
          <a:xfrm>
            <a:off x="838200" y="5251600"/>
            <a:ext cx="9994900" cy="1283001"/>
            <a:chOff x="838200" y="5251600"/>
            <a:chExt cx="9994900" cy="1283001"/>
          </a:xfrm>
        </p:grpSpPr>
        <p:sp>
          <p:nvSpPr>
            <p:cNvPr id="5" name="Google Shape;93;p14">
              <a:extLst>
                <a:ext uri="{FF2B5EF4-FFF2-40B4-BE49-F238E27FC236}">
                  <a16:creationId xmlns:a16="http://schemas.microsoft.com/office/drawing/2014/main" id="{C471F36C-ECAE-5BED-8A19-67D19A088792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5251600"/>
              <a:ext cx="9994900" cy="12830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40640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Char char="•"/>
                <a:defRPr sz="2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L="914400" marR="0" lvl="1" indent="-3810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Char char="•"/>
                <a:defRPr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2pPr>
              <a:lvl3pPr marL="1371600" marR="0" lvl="2" indent="-3556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  <a:defRPr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3pPr>
              <a:lvl4pPr marL="1828800" marR="0" lvl="3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4pPr>
              <a:lvl5pPr marL="2286000" marR="0" lvl="4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5pPr>
              <a:lvl6pPr marL="2743200" marR="0" lvl="5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6pPr>
              <a:lvl7pPr marL="3200400" marR="0" lvl="6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7pPr>
              <a:lvl8pPr marL="3657600" marR="0" lvl="7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8pPr>
              <a:lvl9pPr marL="4114800" marR="0" lvl="8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None/>
              </a:pPr>
              <a:r>
                <a:rPr lang="it-IT" sz="20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Per gli altri poligoni la situazione non è sempre questa. Per esempio nel poligono in figura le bisettrici degli angoli          e          passano per un punto per il quale la bisettrice </a:t>
              </a:r>
              <a:br>
                <a:rPr lang="it-IT" sz="20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it-IT" sz="20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di          non passa: il poligono non è circoscrivibile.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None/>
              </a:pPr>
              <a:endParaRPr lang="it-IT" sz="2000" dirty="0">
                <a:solidFill>
                  <a:srgbClr val="1A81E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BD6C22EE-64EF-4EB5-C6AA-DB00182AC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68400" y="5905800"/>
              <a:ext cx="482600" cy="279400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86D3D3CA-0347-2E4F-0E36-F7F7F36DE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3650" y="5626100"/>
              <a:ext cx="482600" cy="254000"/>
            </a:xfrm>
            <a:prstGeom prst="rect">
              <a:avLst/>
            </a:prstGeom>
          </p:spPr>
        </p:pic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5E0E7914-AC0E-BCA1-3EB4-50383514B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01975" y="5613400"/>
              <a:ext cx="520700" cy="2667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0;p18">
            <a:extLst>
              <a:ext uri="{FF2B5EF4-FFF2-40B4-BE49-F238E27FC236}">
                <a16:creationId xmlns:a16="http://schemas.microsoft.com/office/drawing/2014/main" id="{E1552211-F518-47DC-40D3-A6AABC14B9C1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TRIANGOLI E QUADRILATERI INSCRITTI</a:t>
            </a:r>
            <a:endParaRPr lang="it-IT" sz="2000" b="1" dirty="0"/>
          </a:p>
        </p:txBody>
      </p:sp>
      <p:sp>
        <p:nvSpPr>
          <p:cNvPr id="5" name="Google Shape;131;p18">
            <a:extLst>
              <a:ext uri="{FF2B5EF4-FFF2-40B4-BE49-F238E27FC236}">
                <a16:creationId xmlns:a16="http://schemas.microsoft.com/office/drawing/2014/main" id="{644E886F-A744-7869-60E7-5DB8C3EB8F45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F491C048-C5F7-5CE7-0AE5-352BB9184546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893300" cy="226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4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Triangoli inscritti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Abbiamo imparato che per tre punti non allineati passa sempre un’unica circonferenza.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tre vertici di un triangolo sono proprio tre punti non allineati, quindi c’è sempre una circonferenza cui appartengono tutti e tre i vertici, cioè circoscritta al triangolo.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centro della circonferenza circoscritta è l’intersezione degli assi dei lati del triangolo.</a:t>
            </a: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06E299A5-6F0B-FAAD-1CD1-0CDB84B8CE57}"/>
              </a:ext>
            </a:extLst>
          </p:cNvPr>
          <p:cNvSpPr txBox="1">
            <a:spLocks/>
          </p:cNvSpPr>
          <p:nvPr/>
        </p:nvSpPr>
        <p:spPr>
          <a:xfrm>
            <a:off x="838200" y="5845390"/>
            <a:ext cx="9893300" cy="55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i triangoli sono inscrivibili in una circonferenza.</a:t>
            </a:r>
          </a:p>
        </p:txBody>
      </p:sp>
      <p:pic>
        <p:nvPicPr>
          <p:cNvPr id="9" name="Immagine 8" descr="Immagine che contiene linea, cerchio, diagramma, triangolo&#10;&#10;Descrizione generata automaticamente">
            <a:extLst>
              <a:ext uri="{FF2B5EF4-FFF2-40B4-BE49-F238E27FC236}">
                <a16:creationId xmlns:a16="http://schemas.microsoft.com/office/drawing/2014/main" id="{58D62CBF-9457-417C-B33A-8A5B18988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950" y="3622589"/>
            <a:ext cx="2070100" cy="218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0;p18">
            <a:extLst>
              <a:ext uri="{FF2B5EF4-FFF2-40B4-BE49-F238E27FC236}">
                <a16:creationId xmlns:a16="http://schemas.microsoft.com/office/drawing/2014/main" id="{FBCC4F0C-8D1F-9891-40E0-217523C89A2C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TRIANGOLI E QUADRILATERI INSCRITTI</a:t>
            </a:r>
            <a:endParaRPr lang="it-IT" sz="2000" b="1" dirty="0"/>
          </a:p>
        </p:txBody>
      </p:sp>
      <p:sp>
        <p:nvSpPr>
          <p:cNvPr id="3" name="Google Shape;131;p18">
            <a:extLst>
              <a:ext uri="{FF2B5EF4-FFF2-40B4-BE49-F238E27FC236}">
                <a16:creationId xmlns:a16="http://schemas.microsoft.com/office/drawing/2014/main" id="{22752483-FE0B-8EF7-5386-771E05F0D08F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858D1DA1-6DF4-B560-A488-0906DD560B72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893300" cy="1308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24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Quadrilateri inscritti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Disegniamo un quadrilatero con i vertici su una circonferenza, cioè inscritto.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angoli del quadrilatero sono angoli alla circonferenza.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789EA768-AD86-1A69-895C-C3F0961EE7AA}"/>
              </a:ext>
            </a:extLst>
          </p:cNvPr>
          <p:cNvGrpSpPr/>
          <p:nvPr/>
        </p:nvGrpSpPr>
        <p:grpSpPr>
          <a:xfrm>
            <a:off x="838200" y="5622246"/>
            <a:ext cx="9893300" cy="762301"/>
            <a:chOff x="838200" y="4495499"/>
            <a:chExt cx="9893300" cy="762301"/>
          </a:xfrm>
        </p:grpSpPr>
        <p:sp>
          <p:nvSpPr>
            <p:cNvPr id="5" name="Google Shape;93;p14">
              <a:extLst>
                <a:ext uri="{FF2B5EF4-FFF2-40B4-BE49-F238E27FC236}">
                  <a16:creationId xmlns:a16="http://schemas.microsoft.com/office/drawing/2014/main" id="{437237B5-933D-16DE-2F90-3308516B45D6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4495499"/>
              <a:ext cx="9893300" cy="76230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457200" marR="0" lvl="0" indent="-40640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Char char="•"/>
                <a:defRPr sz="2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L="914400" marR="0" lvl="1" indent="-3810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Char char="•"/>
                <a:defRPr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2pPr>
              <a:lvl3pPr marL="1371600" marR="0" lvl="2" indent="-3556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Char char="•"/>
                <a:defRPr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3pPr>
              <a:lvl4pPr marL="1828800" marR="0" lvl="3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4pPr>
              <a:lvl5pPr marL="2286000" marR="0" lvl="4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5pPr>
              <a:lvl6pPr marL="2743200" marR="0" lvl="5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6pPr>
              <a:lvl7pPr marL="3200400" marR="0" lvl="6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7pPr>
              <a:lvl8pPr marL="3657600" marR="0" lvl="7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8pPr>
              <a:lvl9pPr marL="4114800" marR="0" lvl="8" indent="-342900" algn="l" rtl="0">
                <a:lnSpc>
                  <a:spcPct val="90000"/>
                </a:lnSpc>
                <a:spcBef>
                  <a:spcPts val="5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  <a:def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None/>
              </a:pPr>
              <a:r>
                <a:rPr lang="it-IT" sz="20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 due angoli opposti          e          corrispondono ai due angoli al centro         , uno concavo </a:t>
              </a:r>
              <a:br>
                <a:rPr lang="it-IT" sz="20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it-IT" sz="2000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e uno convesso, che sono tra loro esplementari.</a:t>
              </a:r>
            </a:p>
          </p:txBody>
        </p:sp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475F562C-0337-42A4-0FA5-35F3D9909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3075" y="4558999"/>
              <a:ext cx="520700" cy="266700"/>
            </a:xfrm>
            <a:prstGeom prst="rect">
              <a:avLst/>
            </a:prstGeom>
          </p:spPr>
        </p:pic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EF19E745-27D1-5953-D1A7-F672FE150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08952" y="4558999"/>
              <a:ext cx="495300" cy="279400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77EAA908-0ABE-9A4E-1EFA-2ACCAC141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76650" y="4546299"/>
              <a:ext cx="520700" cy="279400"/>
            </a:xfrm>
            <a:prstGeom prst="rect">
              <a:avLst/>
            </a:prstGeom>
          </p:spPr>
        </p:pic>
      </p:grpSp>
      <p:pic>
        <p:nvPicPr>
          <p:cNvPr id="14" name="Immagine 13" descr="Immagine che contiene cerchio, linea, diagramma, disegno&#10;&#10;Descrizione generata automaticamente">
            <a:extLst>
              <a:ext uri="{FF2B5EF4-FFF2-40B4-BE49-F238E27FC236}">
                <a16:creationId xmlns:a16="http://schemas.microsoft.com/office/drawing/2014/main" id="{0E6DE0E0-09A8-24AD-D3A3-DFB08F091C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8851" y="3044146"/>
            <a:ext cx="2768600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0;p18">
            <a:extLst>
              <a:ext uri="{FF2B5EF4-FFF2-40B4-BE49-F238E27FC236}">
                <a16:creationId xmlns:a16="http://schemas.microsoft.com/office/drawing/2014/main" id="{E449FAB9-D399-A90C-1156-8152CACE984F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 dirty="0">
                <a:solidFill>
                  <a:srgbClr val="006EA8"/>
                </a:solidFill>
              </a:rPr>
              <a:t>TRIANGOLI E QUADRILATERI INSCRITTI</a:t>
            </a:r>
            <a:endParaRPr lang="it-IT" sz="2000" b="1" dirty="0"/>
          </a:p>
        </p:txBody>
      </p:sp>
      <p:sp>
        <p:nvSpPr>
          <p:cNvPr id="3" name="Google Shape;131;p18">
            <a:extLst>
              <a:ext uri="{FF2B5EF4-FFF2-40B4-BE49-F238E27FC236}">
                <a16:creationId xmlns:a16="http://schemas.microsoft.com/office/drawing/2014/main" id="{D5BE22D1-A855-981B-181B-EC5937E8D742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FFFAA55D-CFDF-D7FE-4C39-B738AC9AB042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9893300" cy="328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angoli          e         , che sono la metà di quelli al centro, sono supplementari: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Siccome la somma degli angoli interni è 360°, allora anche gli angoli opposti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dell’altra coppia (         e         ) sono tra loro supplementari.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2000" b="1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tutti i quadrilateri sono inscrivibili.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quadrilatero è inscrivibile se gli angoli opposti sono supplementari.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A8D59D2-9678-3F6C-0F50-843CA9295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700" y="1845053"/>
            <a:ext cx="520700" cy="2667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9CD7F06-3DFE-028C-8FF6-98CB28B55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4450" y="1826003"/>
            <a:ext cx="520700" cy="2794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2D245E4-CE7B-7C2D-E842-1067180222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300" y="2292350"/>
            <a:ext cx="2197100" cy="3937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DFD2CFD2-081B-71C0-42AC-292452257D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4150" y="3168499"/>
            <a:ext cx="482600" cy="25400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6142737-639D-B325-5B2F-89FC7C6CFA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3143099"/>
            <a:ext cx="558800" cy="317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1"/>
          <p:cNvPicPr preferRelativeResize="0"/>
          <p:nvPr/>
        </p:nvPicPr>
        <p:blipFill rotWithShape="1">
          <a:blip r:embed="rId3">
            <a:alphaModFix/>
          </a:blip>
          <a:srcRect l="55828"/>
          <a:stretch/>
        </p:blipFill>
        <p:spPr>
          <a:xfrm>
            <a:off x="8118294" y="1230729"/>
            <a:ext cx="3241856" cy="26808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51;p21">
            <a:extLst>
              <a:ext uri="{FF2B5EF4-FFF2-40B4-BE49-F238E27FC236}">
                <a16:creationId xmlns:a16="http://schemas.microsoft.com/office/drawing/2014/main" id="{9EDC175D-D38A-2A02-ADA5-DBF70C066F09}"/>
              </a:ext>
            </a:extLst>
          </p:cNvPr>
          <p:cNvSpPr txBox="1">
            <a:spLocks/>
          </p:cNvSpPr>
          <p:nvPr/>
        </p:nvSpPr>
        <p:spPr>
          <a:xfrm>
            <a:off x="838200" y="1111271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6EA8"/>
              </a:buClr>
              <a:buSzPts val="2500"/>
            </a:pPr>
            <a:r>
              <a:rPr lang="it-IT" sz="2500" b="1">
                <a:solidFill>
                  <a:srgbClr val="006EA8"/>
                </a:solidFill>
              </a:rPr>
              <a:t>PUNTI DI TANGENZA E POLIGONI CIRCOSCRITTI</a:t>
            </a:r>
            <a:endParaRPr lang="it-IT" sz="2000" b="1" dirty="0"/>
          </a:p>
        </p:txBody>
      </p:sp>
      <p:sp>
        <p:nvSpPr>
          <p:cNvPr id="5" name="Google Shape;152;p21">
            <a:extLst>
              <a:ext uri="{FF2B5EF4-FFF2-40B4-BE49-F238E27FC236}">
                <a16:creationId xmlns:a16="http://schemas.microsoft.com/office/drawing/2014/main" id="{58566B84-58C1-14AE-7E38-5E8ED1DDDBCA}"/>
              </a:ext>
            </a:extLst>
          </p:cNvPr>
          <p:cNvSpPr/>
          <p:nvPr/>
        </p:nvSpPr>
        <p:spPr>
          <a:xfrm>
            <a:off x="398534" y="1111271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E812EF47-7993-EB75-516E-7C63D9B2D10B}"/>
              </a:ext>
            </a:extLst>
          </p:cNvPr>
          <p:cNvSpPr txBox="1">
            <a:spLocks/>
          </p:cNvSpPr>
          <p:nvPr/>
        </p:nvSpPr>
        <p:spPr>
          <a:xfrm>
            <a:off x="838200" y="1777699"/>
            <a:ext cx="8655050" cy="4572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la figura: il poligono ADGEF è circoscritto.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puntiamo l’attenzione sul vertice A esterno alla circonferenza,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segmenti AH e AK sono tangenti e quindi: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OH = OK (sono raggi);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angoli         e          sono di 90°;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AH = 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AO è la bisettrice di         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qualsiasi poligono circoscritto, per ogni vertice si hanno proprio due tangenti da un punto esterno, e quindi valgono queste proprietà.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 poligono circoscritto l’incentro ha la stessa distanza da tutti i lati. Il segmento che unisce un vertice all’incentro sta sulla bisettrice dell’angolo.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parti di lato che escono da uno stesso vertice sono congruenti.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0671DFD-39FA-3B77-2CCE-89735EE13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950" y="3797300"/>
            <a:ext cx="495300" cy="2540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B92037B-C2A7-F275-7300-1FCEBEE06C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2950" y="3130398"/>
            <a:ext cx="520700" cy="2667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A3132603-2B1F-CB17-1FD3-CFAF3CCFE4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8750" y="3124198"/>
            <a:ext cx="520700" cy="279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1171</Words>
  <Application>Microsoft Macintosh PowerPoint</Application>
  <PresentationFormat>Widescreen</PresentationFormat>
  <Paragraphs>78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34</cp:revision>
  <dcterms:modified xsi:type="dcterms:W3CDTF">2024-01-25T10:15:58Z</dcterms:modified>
</cp:coreProperties>
</file>