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694"/>
  </p:normalViewPr>
  <p:slideViewPr>
    <p:cSldViewPr snapToGrid="0">
      <p:cViewPr varScale="1">
        <p:scale>
          <a:sx n="117" d="100"/>
          <a:sy n="117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2">
            <a:extLst>
              <a:ext uri="{FF2B5EF4-FFF2-40B4-BE49-F238E27FC236}">
                <a16:creationId xmlns:a16="http://schemas.microsoft.com/office/drawing/2014/main" id="{5DF8ECD0-7C04-0133-A746-E3BAC765DB9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2">
            <a:extLst>
              <a:ext uri="{FF2B5EF4-FFF2-40B4-BE49-F238E27FC236}">
                <a16:creationId xmlns:a16="http://schemas.microsoft.com/office/drawing/2014/main" id="{FC9300D8-701A-4E85-40BD-1EDC47388D9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6;p2">
            <a:extLst>
              <a:ext uri="{FF2B5EF4-FFF2-40B4-BE49-F238E27FC236}">
                <a16:creationId xmlns:a16="http://schemas.microsoft.com/office/drawing/2014/main" id="{77679E77-656B-1796-2B82-481062056A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" name="Google Shape;12;p2">
            <a:extLst>
              <a:ext uri="{FF2B5EF4-FFF2-40B4-BE49-F238E27FC236}">
                <a16:creationId xmlns:a16="http://schemas.microsoft.com/office/drawing/2014/main" id="{9B6947BC-CE05-E805-0041-D9F135B6EA55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0000"/>
          </a:blip>
          <a:srcRect t="30603" b="877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;p2">
            <a:extLst>
              <a:ext uri="{FF2B5EF4-FFF2-40B4-BE49-F238E27FC236}">
                <a16:creationId xmlns:a16="http://schemas.microsoft.com/office/drawing/2014/main" id="{7E2BC70D-4876-E7D2-DDED-BFD2A8CE86A8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10000"/>
          </a:blip>
          <a:srcRect b="12252"/>
          <a:stretch/>
        </p:blipFill>
        <p:spPr>
          <a:xfrm>
            <a:off x="2196516" y="616887"/>
            <a:ext cx="9628651" cy="62411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9B3D977F-11F4-EAC7-B8A1-CF108418F1F5}"/>
              </a:ext>
            </a:extLst>
          </p:cNvPr>
          <p:cNvSpPr/>
          <p:nvPr userDrawn="1"/>
        </p:nvSpPr>
        <p:spPr>
          <a:xfrm>
            <a:off x="0" y="4227509"/>
            <a:ext cx="12191999" cy="1363717"/>
          </a:xfrm>
          <a:prstGeom prst="rect">
            <a:avLst/>
          </a:prstGeom>
          <a:solidFill>
            <a:srgbClr val="E642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;p2">
            <a:extLst>
              <a:ext uri="{FF2B5EF4-FFF2-40B4-BE49-F238E27FC236}">
                <a16:creationId xmlns:a16="http://schemas.microsoft.com/office/drawing/2014/main" id="{6063B25F-8D4D-4AA1-72BB-BC75CF16FC38}"/>
              </a:ext>
            </a:extLst>
          </p:cNvPr>
          <p:cNvSpPr/>
          <p:nvPr userDrawn="1"/>
        </p:nvSpPr>
        <p:spPr>
          <a:xfrm rot="-2265107" flipH="1">
            <a:off x="8859360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;p2">
            <a:extLst>
              <a:ext uri="{FF2B5EF4-FFF2-40B4-BE49-F238E27FC236}">
                <a16:creationId xmlns:a16="http://schemas.microsoft.com/office/drawing/2014/main" id="{DADB02FC-B309-3895-2B27-A64FF0BF77DF}"/>
              </a:ext>
            </a:extLst>
          </p:cNvPr>
          <p:cNvSpPr/>
          <p:nvPr userDrawn="1"/>
        </p:nvSpPr>
        <p:spPr>
          <a:xfrm rot="-2265107" flipH="1">
            <a:off x="9631872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5C02087B-C48F-4DD1-2FEB-F2936B11716F}"/>
              </a:ext>
            </a:extLst>
          </p:cNvPr>
          <p:cNvSpPr/>
          <p:nvPr userDrawn="1"/>
        </p:nvSpPr>
        <p:spPr>
          <a:xfrm rot="-2265107" flipH="1">
            <a:off x="10602026" y="4269549"/>
            <a:ext cx="1279634" cy="1279634"/>
          </a:xfrm>
          <a:prstGeom prst="chord">
            <a:avLst>
              <a:gd name="adj1" fmla="val 2700000"/>
              <a:gd name="adj2" fmla="val 1438070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F034E5-17B5-D9A1-294E-18F7EC694956}"/>
              </a:ext>
            </a:extLst>
          </p:cNvPr>
          <p:cNvSpPr txBox="1"/>
          <p:nvPr userDrawn="1"/>
        </p:nvSpPr>
        <p:spPr>
          <a:xfrm>
            <a:off x="2131165" y="6504209"/>
            <a:ext cx="8265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    •    D.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Gouthier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– P. Dall’Aglio – S. Quattrocchi    •    Scopri di + Aritmetica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200" dirty="0">
              <a:solidFill>
                <a:schemeClr val="bg1">
                  <a:lumMod val="50000"/>
                  <a:alpha val="30000"/>
                </a:schemeClr>
              </a:solidFill>
            </a:endParaRPr>
          </a:p>
        </p:txBody>
      </p:sp>
      <p:pic>
        <p:nvPicPr>
          <p:cNvPr id="13" name="Immagine 1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F67A1DB8-865E-C859-C067-C580617AD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22" y="6327119"/>
            <a:ext cx="399222" cy="425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E635A5C5-2346-C8E0-09ED-125C0E3DAA05}"/>
              </a:ext>
            </a:extLst>
          </p:cNvPr>
          <p:cNvSpPr txBox="1"/>
          <p:nvPr userDrawn="1"/>
        </p:nvSpPr>
        <p:spPr>
          <a:xfrm>
            <a:off x="5117011" y="50270"/>
            <a:ext cx="6323151" cy="65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4214"/>
              </a:buClr>
              <a:buSzPts val="2000"/>
              <a:buFont typeface="Calibri"/>
              <a:buNone/>
            </a:pPr>
            <a:r>
              <a:rPr lang="it-IT" sz="2000" b="1" dirty="0">
                <a:solidFill>
                  <a:srgbClr val="E64214"/>
                </a:solidFill>
                <a:latin typeface="Calibri"/>
                <a:ea typeface="Calibri"/>
                <a:cs typeface="Calibri"/>
                <a:sym typeface="Calibri"/>
              </a:rPr>
              <a:t>CIRCONFERENZA E CERCHIO</a:t>
            </a:r>
            <a:endParaRPr dirty="0"/>
          </a:p>
        </p:txBody>
      </p:sp>
      <p:pic>
        <p:nvPicPr>
          <p:cNvPr id="6" name="Google Shape;20;p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5EB535E-83F2-099F-3710-7EA8EB3FD5D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167640" y="135469"/>
            <a:ext cx="245338" cy="488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21;p3">
            <a:extLst>
              <a:ext uri="{FF2B5EF4-FFF2-40B4-BE49-F238E27FC236}">
                <a16:creationId xmlns:a16="http://schemas.microsoft.com/office/drawing/2014/main" id="{CF7DA0C0-C731-E8A6-4569-B8E31110BDC0}"/>
              </a:ext>
            </a:extLst>
          </p:cNvPr>
          <p:cNvCxnSpPr>
            <a:cxnSpLocks/>
          </p:cNvCxnSpPr>
          <p:nvPr userDrawn="1"/>
        </p:nvCxnSpPr>
        <p:spPr>
          <a:xfrm>
            <a:off x="0" y="379905"/>
            <a:ext cx="8053754" cy="0"/>
          </a:xfrm>
          <a:prstGeom prst="straightConnector1">
            <a:avLst/>
          </a:prstGeom>
          <a:noFill/>
          <a:ln w="25400" cap="flat" cmpd="sng">
            <a:solidFill>
              <a:srgbClr val="E6421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22;p3">
            <a:extLst>
              <a:ext uri="{FF2B5EF4-FFF2-40B4-BE49-F238E27FC236}">
                <a16:creationId xmlns:a16="http://schemas.microsoft.com/office/drawing/2014/main" id="{0769D6A7-67B0-3D66-DB1B-00B94760D1E9}"/>
              </a:ext>
            </a:extLst>
          </p:cNvPr>
          <p:cNvCxnSpPr/>
          <p:nvPr userDrawn="1"/>
        </p:nvCxnSpPr>
        <p:spPr>
          <a:xfrm>
            <a:off x="11500460" y="379905"/>
            <a:ext cx="691540" cy="0"/>
          </a:xfrm>
          <a:prstGeom prst="straightConnector1">
            <a:avLst/>
          </a:prstGeom>
          <a:noFill/>
          <a:ln w="25400" cap="flat" cmpd="sng">
            <a:solidFill>
              <a:srgbClr val="E6421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23;p3">
            <a:extLst>
              <a:ext uri="{FF2B5EF4-FFF2-40B4-BE49-F238E27FC236}">
                <a16:creationId xmlns:a16="http://schemas.microsoft.com/office/drawing/2014/main" id="{152AC3E2-A8F0-0E57-0A6B-D07AC8EFEB9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493596" y="5164937"/>
            <a:ext cx="3396807" cy="33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;p3">
            <a:extLst>
              <a:ext uri="{FF2B5EF4-FFF2-40B4-BE49-F238E27FC236}">
                <a16:creationId xmlns:a16="http://schemas.microsoft.com/office/drawing/2014/main" id="{8910FFBA-42F4-C145-FEA2-AC588E6B5923}"/>
              </a:ext>
            </a:extLst>
          </p:cNvPr>
          <p:cNvSpPr txBox="1"/>
          <p:nvPr userDrawn="1"/>
        </p:nvSpPr>
        <p:spPr>
          <a:xfrm>
            <a:off x="11405937" y="6456764"/>
            <a:ext cx="7860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695E1A-F8CD-D621-3D83-63D1D6597E37}"/>
              </a:ext>
            </a:extLst>
          </p:cNvPr>
          <p:cNvSpPr txBox="1"/>
          <p:nvPr userDrawn="1"/>
        </p:nvSpPr>
        <p:spPr>
          <a:xfrm>
            <a:off x="1852870" y="6504209"/>
            <a:ext cx="8265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© 2023 S. Lattes &amp; C. Editori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SpA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Torino    •    D. </a:t>
            </a:r>
            <a:r>
              <a:rPr lang="it-IT" sz="1200" dirty="0" err="1">
                <a:solidFill>
                  <a:schemeClr val="bg1">
                    <a:lumMod val="50000"/>
                    <a:alpha val="30000"/>
                  </a:schemeClr>
                </a:solidFill>
              </a:rPr>
              <a:t>Gouthier</a:t>
            </a:r>
            <a:r>
              <a:rPr lang="it-IT" sz="1200" dirty="0">
                <a:solidFill>
                  <a:schemeClr val="bg1">
                    <a:lumMod val="50000"/>
                    <a:alpha val="30000"/>
                  </a:schemeClr>
                </a:solidFill>
              </a:rPr>
              <a:t> – P. Dall’Aglio – S. Quattrocchi    •    Scopri di + Aritmetica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200" dirty="0">
              <a:solidFill>
                <a:schemeClr val="bg1">
                  <a:lumMod val="50000"/>
                  <a:alpha val="30000"/>
                </a:schemeClr>
              </a:solidFill>
            </a:endParaRPr>
          </a:p>
        </p:txBody>
      </p:sp>
      <p:pic>
        <p:nvPicPr>
          <p:cNvPr id="13" name="Immagine 1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DD9A392-3980-F6D1-3F2C-561EABC48B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7222" y="6327119"/>
            <a:ext cx="399222" cy="425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p13">
            <a:extLst>
              <a:ext uri="{FF2B5EF4-FFF2-40B4-BE49-F238E27FC236}">
                <a16:creationId xmlns:a16="http://schemas.microsoft.com/office/drawing/2014/main" id="{7BAA3BBA-5004-B67D-C6E6-137EE8C27259}"/>
              </a:ext>
            </a:extLst>
          </p:cNvPr>
          <p:cNvSpPr txBox="1"/>
          <p:nvPr/>
        </p:nvSpPr>
        <p:spPr>
          <a:xfrm>
            <a:off x="711581" y="4477109"/>
            <a:ext cx="827579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CIRCONFERENZA E CERCHIO</a:t>
            </a:r>
            <a:endParaRPr sz="5000" dirty="0"/>
          </a:p>
        </p:txBody>
      </p:sp>
      <p:sp>
        <p:nvSpPr>
          <p:cNvPr id="3" name="Google Shape;87;p13">
            <a:extLst>
              <a:ext uri="{FF2B5EF4-FFF2-40B4-BE49-F238E27FC236}">
                <a16:creationId xmlns:a16="http://schemas.microsoft.com/office/drawing/2014/main" id="{2F835653-3885-8071-AD20-F951941AA254}"/>
              </a:ext>
            </a:extLst>
          </p:cNvPr>
          <p:cNvSpPr txBox="1"/>
          <p:nvPr/>
        </p:nvSpPr>
        <p:spPr>
          <a:xfrm>
            <a:off x="712728" y="3285607"/>
            <a:ext cx="377421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dirty="0">
                <a:solidFill>
                  <a:srgbClr val="E64414"/>
                </a:solidFill>
                <a:latin typeface="Calibri"/>
                <a:ea typeface="Calibri"/>
                <a:cs typeface="Calibri"/>
                <a:sym typeface="Calibri"/>
              </a:rPr>
              <a:t>Unità 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0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0B979356-9403-1398-7E2F-CDE63B34BAF0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CIRCONFERENZA, RETTE E PUNTI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90BBD47F-ECE6-ED0A-2D0B-FFCF11B55CEB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AA0FDE-7D3A-5133-2630-863D7C1AE033}"/>
              </a:ext>
            </a:extLst>
          </p:cNvPr>
          <p:cNvSpPr txBox="1"/>
          <p:nvPr/>
        </p:nvSpPr>
        <p:spPr>
          <a:xfrm>
            <a:off x="818134" y="1811494"/>
            <a:ext cx="8029575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Dati due punti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puntando il compasso in un punto qualsiasi dell’asse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 segmento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PQ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aprendolo fino a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(o a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possiamo disegnare una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circonferenza che passa sia per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sia per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02D948-FE44-FD72-881A-F6BD0E21C737}"/>
              </a:ext>
            </a:extLst>
          </p:cNvPr>
          <p:cNvSpPr txBox="1"/>
          <p:nvPr/>
        </p:nvSpPr>
        <p:spPr>
          <a:xfrm>
            <a:off x="818134" y="3261403"/>
            <a:ext cx="6837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 due punti dati passano infinite circonferenze: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loro centri possono essere tutti i punti dell’asse del segmento che unisce i due punti.</a:t>
            </a:r>
          </a:p>
        </p:txBody>
      </p:sp>
      <p:pic>
        <p:nvPicPr>
          <p:cNvPr id="7" name="Immagine 6" descr="Immagine che contiene schizzo, disegno, clipart, arte&#10;&#10;Descrizione generata automaticamente">
            <a:extLst>
              <a:ext uri="{FF2B5EF4-FFF2-40B4-BE49-F238E27FC236}">
                <a16:creationId xmlns:a16="http://schemas.microsoft.com/office/drawing/2014/main" id="{829D8126-1E55-C76D-BF48-B11554FE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69" y="2878453"/>
            <a:ext cx="3683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3573" y="2878453"/>
            <a:ext cx="2659610" cy="2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AEEBF1DD-833A-D5DD-15F7-259F150B2BB5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CIRCONFERENZA, RETTE E PUNTI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A5B41FE1-05EA-6428-A0DA-FD161C163E9F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308159-072F-3C56-AD34-2BF3D6134FA4}"/>
              </a:ext>
            </a:extLst>
          </p:cNvPr>
          <p:cNvSpPr txBox="1"/>
          <p:nvPr/>
        </p:nvSpPr>
        <p:spPr>
          <a:xfrm>
            <a:off x="818134" y="1811494"/>
            <a:ext cx="8029575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per tre punti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Tracciando gli assi di tutti e tre i segmenti si trova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punto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Puntando il compasso in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aprendolo fino a uno dei tre punti,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possiamo disegnare una circonferenza che passa per tutti e tre i punti.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D5AFE9-8A52-2B06-06D2-30CFE26C3DCE}"/>
              </a:ext>
            </a:extLst>
          </p:cNvPr>
          <p:cNvSpPr txBox="1"/>
          <p:nvPr/>
        </p:nvSpPr>
        <p:spPr>
          <a:xfrm>
            <a:off x="818134" y="3111594"/>
            <a:ext cx="7071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 tre punti non allineati passa una e una sola circonferenza: il suo centro è il punto di incontro degli assi dei segmenti che uniscono i tre punti, cioè il circocentro del triangolo.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74B678-D0DE-93C8-5047-4FFC54FFF986}"/>
              </a:ext>
            </a:extLst>
          </p:cNvPr>
          <p:cNvSpPr txBox="1"/>
          <p:nvPr/>
        </p:nvSpPr>
        <p:spPr>
          <a:xfrm>
            <a:off x="818134" y="4367125"/>
            <a:ext cx="8029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tre punti allineati, invece, non passa alcuna circonferenza.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t="15555"/>
          <a:stretch/>
        </p:blipFill>
        <p:spPr>
          <a:xfrm>
            <a:off x="2457134" y="2735030"/>
            <a:ext cx="7277731" cy="301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132B036A-E82C-F0B3-286F-96B7FA5D5015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POSIZIONI RECIPROCHE DI DUE CIRCONFERENZE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B6B0B191-FF74-D480-AD44-AC9FD19F16DC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A89D8A-0AC1-D99D-2E96-043A88C71971}"/>
              </a:ext>
            </a:extLst>
          </p:cNvPr>
          <p:cNvSpPr txBox="1"/>
          <p:nvPr/>
        </p:nvSpPr>
        <p:spPr>
          <a:xfrm>
            <a:off x="818133" y="1811494"/>
            <a:ext cx="10705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Prova a disegnare due circonferenze.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Scoprirai che ci sono alcuni modi diversi per farlo.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7134" y="1907219"/>
            <a:ext cx="7285351" cy="4221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4C0CE5E6-0828-573D-E887-3D7CF962835A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POSIZIONI RECIPROCHE DI DUE CIRCONFERENZE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C288D9FE-78F4-D2C7-84DE-2DA884C87485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7134" y="1671623"/>
            <a:ext cx="7027989" cy="376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4DE274E5-42BB-9A83-1C5D-29BD8875DEDD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POSIZIONI RECIPROCHE DI DUE CIRCONFERENZE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32FB7CDF-C5FC-75C1-F75C-C1B0D09B56BB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31CD1E-255E-A67D-4C09-C3A8FFE56240}"/>
              </a:ext>
            </a:extLst>
          </p:cNvPr>
          <p:cNvSpPr txBox="1"/>
          <p:nvPr/>
        </p:nvSpPr>
        <p:spPr>
          <a:xfrm>
            <a:off x="818135" y="5605211"/>
            <a:ext cx="8794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parte di piano compresa tra due circonferenze concentriche si chiama corona circolare. La differenza dei due raggi è l’altezza della corona.</a:t>
            </a:r>
          </a:p>
        </p:txBody>
      </p:sp>
      <p:pic>
        <p:nvPicPr>
          <p:cNvPr id="9" name="Immagine 8" descr="Immagine che contiene orologio, cerchio, illustrazione&#10;&#10;Descrizione generata automaticamente">
            <a:extLst>
              <a:ext uri="{FF2B5EF4-FFF2-40B4-BE49-F238E27FC236}">
                <a16:creationId xmlns:a16="http://schemas.microsoft.com/office/drawing/2014/main" id="{C738ABAB-9319-3A0B-CA9E-2B80845E9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681" y="5001825"/>
            <a:ext cx="21971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9FD4BA85-E04D-7099-EEF4-7C51F96C53A2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SETTORI E SEGMENTI CIRCOLARI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FF1815CC-E508-8F2B-8570-A212278ED64F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180352-6BEA-E2ED-4CE4-355DEEC92C11}"/>
              </a:ext>
            </a:extLst>
          </p:cNvPr>
          <p:cNvSpPr txBox="1"/>
          <p:nvPr/>
        </p:nvSpPr>
        <p:spPr>
          <a:xfrm>
            <a:off x="818134" y="1811494"/>
            <a:ext cx="929888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4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Settore circolare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raggio non divide un cerchio in due parti; per dividerlo ne servono due.</a:t>
            </a:r>
            <a:endParaRPr lang="it-IT" sz="2000" dirty="0">
              <a:solidFill>
                <a:srgbClr val="FF26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settore circolare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ciascuna delle due parti in cui due raggi dividono un cerchio. Se i due raggi formano un diametro, i settori circolari si chiamano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semicerchi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misura di un settore circolare è l’ampiezza dell’angolo formato dai due raggi.</a:t>
            </a:r>
          </a:p>
        </p:txBody>
      </p:sp>
      <p:pic>
        <p:nvPicPr>
          <p:cNvPr id="5" name="Google Shape;216;p26">
            <a:extLst>
              <a:ext uri="{FF2B5EF4-FFF2-40B4-BE49-F238E27FC236}">
                <a16:creationId xmlns:a16="http://schemas.microsoft.com/office/drawing/2014/main" id="{5E1799E6-295D-8552-30E7-378AAD6F04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531" y="3910209"/>
            <a:ext cx="7246937" cy="216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2B6F49E9-293E-5511-2D1B-7D349BE0F86C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SETTORI E SEGMENTI CIRCOLARI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0604D97C-FE45-B006-C8B4-B47C74CB6074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375546-A35E-3BF2-A331-1FBF86618E27}"/>
              </a:ext>
            </a:extLst>
          </p:cNvPr>
          <p:cNvSpPr txBox="1"/>
          <p:nvPr/>
        </p:nvSpPr>
        <p:spPr>
          <a:xfrm>
            <a:off x="818133" y="1811494"/>
            <a:ext cx="9791251" cy="79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4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Segmenti circolari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corda divide un cerchio in due parti.</a:t>
            </a:r>
            <a:endParaRPr lang="it-IT" sz="200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687CC9-1C1F-7F4B-DCEF-062EF87EE18F}"/>
              </a:ext>
            </a:extLst>
          </p:cNvPr>
          <p:cNvSpPr txBox="1"/>
          <p:nvPr/>
        </p:nvSpPr>
        <p:spPr>
          <a:xfrm>
            <a:off x="818133" y="5038995"/>
            <a:ext cx="85251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segmento circolare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 una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è ciascuna delle due parti in cui una corda divide un cerchio. Se la corda è un diametro, il segmento circolare è 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semicerchio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Google Shape;225;p27">
            <a:extLst>
              <a:ext uri="{FF2B5EF4-FFF2-40B4-BE49-F238E27FC236}">
                <a16:creationId xmlns:a16="http://schemas.microsoft.com/office/drawing/2014/main" id="{DCA9DC5A-F1B8-071C-5968-2F2FD311A0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2613" y="2839724"/>
            <a:ext cx="5006774" cy="196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3714" y="2748998"/>
            <a:ext cx="3604572" cy="2164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F8C2A517-5C54-AEAF-0711-FA19EBF5E3FD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SETTORI E SEGMENTI CIRCOLARI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A86A4796-08A8-10FD-6A0D-5508A4C43C22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55298D-3F78-287E-6FB1-469F3E56C33C}"/>
              </a:ext>
            </a:extLst>
          </p:cNvPr>
          <p:cNvSpPr txBox="1"/>
          <p:nvPr/>
        </p:nvSpPr>
        <p:spPr>
          <a:xfrm>
            <a:off x="818133" y="1811494"/>
            <a:ext cx="9146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corde parallele dividono un cerchio in tre parti: due segmenti circolari a una base e un segmento circolare a due basi.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2D000E-997E-63B0-73CF-6CACEE6E71B3}"/>
              </a:ext>
            </a:extLst>
          </p:cNvPr>
          <p:cNvSpPr txBox="1"/>
          <p:nvPr/>
        </p:nvSpPr>
        <p:spPr>
          <a:xfrm>
            <a:off x="946465" y="5246021"/>
            <a:ext cx="9018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segmento circolare a due basi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la parte di cerchio compresa tra due corde parallele.</a:t>
            </a:r>
          </a:p>
          <a:p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corde si chiamano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L’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altezza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distanza tra le due corde.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5364" y="2367749"/>
            <a:ext cx="5363816" cy="17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1209" y="4296699"/>
            <a:ext cx="4176122" cy="20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37A8D182-2CEB-B205-E543-10B10617F67C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ANGOLI AL CENTRO E ANGOLI ALLA CIRCONFERENZA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FCDFF499-C824-0BAF-58A5-91E7D0E270CD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11109E-4E10-66B7-2696-BE495001C224}"/>
              </a:ext>
            </a:extLst>
          </p:cNvPr>
          <p:cNvSpPr txBox="1"/>
          <p:nvPr/>
        </p:nvSpPr>
        <p:spPr>
          <a:xfrm>
            <a:off x="818133" y="1811494"/>
            <a:ext cx="5867908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angolo al centro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un angolo il cui vertice coincide con il centro della circonferenza.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angolo alla circonferenza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 il vertice che appartiene alla circonferenza e i lati secanti o tangenti.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angolo al centro insiste sull’arco ottenuto dall’intersezione dell’angolo con la circonferenza.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 stesso modo anche un angolo alla circonferenza insiste su un arco.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F860EF-017A-9DF7-967B-4C7F5DA822BA}"/>
              </a:ext>
            </a:extLst>
          </p:cNvPr>
          <p:cNvSpPr txBox="1"/>
          <p:nvPr/>
        </p:nvSpPr>
        <p:spPr>
          <a:xfrm>
            <a:off x="818133" y="4563582"/>
            <a:ext cx="5867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Anche questi sono angoli alla circonferenza.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410" y="2585869"/>
            <a:ext cx="4214225" cy="1752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79F4454A-AF8F-D892-C2E3-C4C9BAA8220A}"/>
              </a:ext>
            </a:extLst>
          </p:cNvPr>
          <p:cNvSpPr txBox="1"/>
          <p:nvPr/>
        </p:nvSpPr>
        <p:spPr>
          <a:xfrm>
            <a:off x="818135" y="1111271"/>
            <a:ext cx="8642388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ANGOLI AL CENTRO E ANGOLI ALLA CIRCONFERENZA</a:t>
            </a:r>
            <a:endParaRPr lang="it-IT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1D0BE923-8CB4-9CFC-3BD8-0E2F1E970297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3CD781-DFB7-68B7-81AE-0C5D7EEE9956}"/>
              </a:ext>
            </a:extLst>
          </p:cNvPr>
          <p:cNvSpPr txBox="1"/>
          <p:nvPr/>
        </p:nvSpPr>
        <p:spPr>
          <a:xfrm>
            <a:off x="818134" y="1811494"/>
            <a:ext cx="8923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angolo al centro e un angolo alla circonferenza sono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corrispondenti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insistono su uno stesso arco.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8D7053-284A-6100-51A3-BA6565F28946}"/>
              </a:ext>
            </a:extLst>
          </p:cNvPr>
          <p:cNvSpPr txBox="1"/>
          <p:nvPr/>
        </p:nvSpPr>
        <p:spPr>
          <a:xfrm>
            <a:off x="818133" y="2746659"/>
            <a:ext cx="60281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punti della circonferenza individuano due archi. Se l’arco è il minore dei due, l’angolo al centro è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convesso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Se l’arco è il maggiore, l’angolo al centro è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concavo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un angolo alla circonferenza corrisponde un unico angolo al centro.</a:t>
            </a:r>
          </a:p>
        </p:txBody>
      </p:sp>
      <p:pic>
        <p:nvPicPr>
          <p:cNvPr id="6" name="Google Shape;265;p31">
            <a:extLst>
              <a:ext uri="{FF2B5EF4-FFF2-40B4-BE49-F238E27FC236}">
                <a16:creationId xmlns:a16="http://schemas.microsoft.com/office/drawing/2014/main" id="{D2D66066-A901-A6AA-F5D4-12F8DD43B7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413" t="18939" r="67368"/>
          <a:stretch/>
        </p:blipFill>
        <p:spPr>
          <a:xfrm>
            <a:off x="4774330" y="4493803"/>
            <a:ext cx="1825760" cy="19088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18B3B4-AFE9-9337-E44F-2A8749B494FD}"/>
              </a:ext>
            </a:extLst>
          </p:cNvPr>
          <p:cNvSpPr txBox="1"/>
          <p:nvPr/>
        </p:nvSpPr>
        <p:spPr>
          <a:xfrm>
            <a:off x="844199" y="4884461"/>
            <a:ext cx="3516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un angolo al centro, viceversa, corrispondono infiniti angoli alla circonferenza.</a:t>
            </a:r>
          </a:p>
        </p:txBody>
      </p:sp>
      <p:pic>
        <p:nvPicPr>
          <p:cNvPr id="8" name="Google Shape;265;p31">
            <a:extLst>
              <a:ext uri="{FF2B5EF4-FFF2-40B4-BE49-F238E27FC236}">
                <a16:creationId xmlns:a16="http://schemas.microsoft.com/office/drawing/2014/main" id="{46FC3AB7-C00F-ADD9-80C4-F4EE7A48B7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7915" t="18939" r="36866"/>
          <a:stretch/>
        </p:blipFill>
        <p:spPr>
          <a:xfrm>
            <a:off x="6576643" y="4513164"/>
            <a:ext cx="1825760" cy="190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65;p31">
            <a:extLst>
              <a:ext uri="{FF2B5EF4-FFF2-40B4-BE49-F238E27FC236}">
                <a16:creationId xmlns:a16="http://schemas.microsoft.com/office/drawing/2014/main" id="{CCEF62B7-D751-07CB-3C25-9A7C6C7F62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340" t="18939" r="6441"/>
          <a:stretch/>
        </p:blipFill>
        <p:spPr>
          <a:xfrm>
            <a:off x="8437571" y="4493803"/>
            <a:ext cx="1825760" cy="190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0898" y="1578353"/>
            <a:ext cx="2491956" cy="22480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F6E487B3-784F-D1B4-9C0F-5BBC321B99BB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 E CERCHIO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7FCA76A5-D143-9B28-135A-A24B824722BF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5C4257-DAAF-E02F-B789-77626795C8D6}"/>
              </a:ext>
            </a:extLst>
          </p:cNvPr>
          <p:cNvSpPr txBox="1"/>
          <p:nvPr/>
        </p:nvSpPr>
        <p:spPr>
          <a:xfrm>
            <a:off x="818135" y="3429000"/>
            <a:ext cx="69400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circonferenza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linea chiusa formata da tutti i punti del piano equidistanti da un punto del piano detto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segmento che ha come estremi un punto della circonferenza e il centro si chiama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raggio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Google Shape;93;p14">
            <a:extLst>
              <a:ext uri="{FF2B5EF4-FFF2-40B4-BE49-F238E27FC236}">
                <a16:creationId xmlns:a16="http://schemas.microsoft.com/office/drawing/2014/main" id="{6415706E-EA27-DA14-8F28-CA7D9870EF04}"/>
              </a:ext>
            </a:extLst>
          </p:cNvPr>
          <p:cNvSpPr txBox="1">
            <a:spLocks/>
          </p:cNvSpPr>
          <p:nvPr/>
        </p:nvSpPr>
        <p:spPr>
          <a:xfrm>
            <a:off x="838200" y="1777699"/>
            <a:ext cx="7039708" cy="118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Puntiamo il compasso sul foglio e facciamo fare un giro completo alla mina: la linea che tracciamo è una circonferenza. Il punto in cui abbiamo puntato il compasso si chiama centro e la distanza tra punta e matita si chiama raggio.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7839" y="1702547"/>
            <a:ext cx="2308058" cy="24708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27A74E87-1DAC-AC74-D448-508F6E0B7A31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PROPRIETÀ DEGLI ANGOLI AL CENTRO E ANGOLI ALLA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C409BC16-205D-35D4-7FF1-9DA6B5EBD693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4C6E43-905E-FE0D-258E-272ABE792C11}"/>
              </a:ext>
            </a:extLst>
          </p:cNvPr>
          <p:cNvSpPr txBox="1"/>
          <p:nvPr/>
        </p:nvSpPr>
        <p:spPr>
          <a:xfrm>
            <a:off x="818134" y="1811494"/>
            <a:ext cx="8923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una circonferenza un angolo al centro è sempre il doppio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ogni angolo alla circonferenza a esso corrispondente.</a:t>
            </a:r>
          </a:p>
          <a:p>
            <a:pPr>
              <a:spcAft>
                <a:spcPts val="200"/>
              </a:spcAft>
            </a:pPr>
            <a:endParaRPr lang="it-IT" sz="200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EB21B9-86BE-A216-2518-ABFC39236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489" y="2643007"/>
            <a:ext cx="1587500" cy="368300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67256F8A-2998-275A-34AB-DD7823F23105}"/>
              </a:ext>
            </a:extLst>
          </p:cNvPr>
          <p:cNvGrpSpPr/>
          <p:nvPr/>
        </p:nvGrpSpPr>
        <p:grpSpPr>
          <a:xfrm>
            <a:off x="818134" y="3717095"/>
            <a:ext cx="8736174" cy="1374735"/>
            <a:chOff x="818134" y="3717095"/>
            <a:chExt cx="8736174" cy="137473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B559381-3974-7AEB-4B84-831376D8E6C2}"/>
                </a:ext>
              </a:extLst>
            </p:cNvPr>
            <p:cNvSpPr txBox="1"/>
            <p:nvPr/>
          </p:nvSpPr>
          <p:spPr>
            <a:xfrm>
              <a:off x="818134" y="3717095"/>
              <a:ext cx="8736174" cy="1374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Consideriamo un angolo al centro           e un angolo alla circonferenza corrispondente          .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Tracciamo il diametro che passa per </a:t>
              </a:r>
              <a:r>
                <a:rPr lang="it-IT" sz="200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Questo diametro individua due triangoli isosceli: </a:t>
              </a:r>
              <a:r>
                <a:rPr lang="it-IT" sz="200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AOC</a:t>
              </a: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e </a:t>
              </a:r>
              <a:r>
                <a:rPr lang="it-IT" sz="200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BCO</a:t>
              </a: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(sono isosceli perché i lati sono raggi).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39B5E0D0-0A70-ACEE-0A46-FAA26571E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9612" y="3719049"/>
              <a:ext cx="520700" cy="3175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7181722-BB42-3165-0694-69621B986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2384" y="4065367"/>
              <a:ext cx="520700" cy="279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3"/>
          <p:cNvPicPr preferRelativeResize="0"/>
          <p:nvPr/>
        </p:nvPicPr>
        <p:blipFill rotWithShape="1">
          <a:blip r:embed="rId3">
            <a:alphaModFix/>
          </a:blip>
          <a:srcRect l="35648" t="-421" r="35952" b="44231"/>
          <a:stretch/>
        </p:blipFill>
        <p:spPr>
          <a:xfrm>
            <a:off x="5040922" y="1776326"/>
            <a:ext cx="2110155" cy="2145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CA5D8303-917B-69C1-B167-9B0A95AA60A4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347E4EFB-EB0D-E1D7-1FDA-249E6BB01BC8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PROPRIETÀ DEGLI ANGOLI AL CENTRO E ANGOLI ALLA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77EF662-0BB3-5972-BA7B-ABA1A950B53D}"/>
              </a:ext>
            </a:extLst>
          </p:cNvPr>
          <p:cNvGrpSpPr/>
          <p:nvPr/>
        </p:nvGrpSpPr>
        <p:grpSpPr>
          <a:xfrm>
            <a:off x="818134" y="3921648"/>
            <a:ext cx="10131220" cy="2041585"/>
            <a:chOff x="818134" y="3921648"/>
            <a:chExt cx="10131220" cy="204158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37B8358-90B7-C2C7-50EF-1CB3A462EED3}"/>
                </a:ext>
              </a:extLst>
            </p:cNvPr>
            <p:cNvSpPr txBox="1"/>
            <p:nvPr/>
          </p:nvSpPr>
          <p:spPr>
            <a:xfrm>
              <a:off x="818134" y="3921648"/>
              <a:ext cx="10131220" cy="2041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Concentriamoci su </a:t>
              </a:r>
              <a:r>
                <a:rPr lang="it-IT" sz="200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AOC</a:t>
              </a: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Supponiamo che           misuri 20°. Allora anche          misura 20°. </a:t>
              </a:r>
              <a:b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Quindi l’angolo al centro          misura 180° − 20° − 20° = 140°.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Ma allora          misura 180° − 140° = 40°, che è il doppio di 20°.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Questo vale anche se la misura di           è un’altra e in generale           è il doppio di          .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Se guardiamo il triangolo </a:t>
              </a:r>
              <a:r>
                <a:rPr lang="it-IT" sz="2000" i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BCO</a:t>
              </a: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per lo stesso motivo, l’angolo esterno           è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il doppio di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1F0F596-3AE8-BBFE-62FC-951D5D4FB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4809" y="3956817"/>
              <a:ext cx="520700" cy="2921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D57F665-CC47-761D-C873-1490A0CB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4165" y="4261386"/>
              <a:ext cx="508000" cy="2794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E5636FD-1776-976A-CEDA-2F65B1E4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246" y="4600517"/>
              <a:ext cx="609600" cy="3302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5CF990F-FB15-C611-798E-55B3AAFB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1494" y="4927416"/>
              <a:ext cx="520700" cy="292100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46692D5-1B3C-A52A-055B-2F150F94E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5538" y="4921740"/>
              <a:ext cx="609600" cy="33020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C560C97-9603-52E9-272F-A85926AF7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2080" y="4908246"/>
              <a:ext cx="520700" cy="29210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013CFE8-E602-6D37-04A6-E77059293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3843" y="3945094"/>
              <a:ext cx="520700" cy="3048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EBB3F01-41EF-ED80-A508-7EED58E9F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28093" y="5214817"/>
              <a:ext cx="546100" cy="393700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1B99172-C3E0-F418-C509-20385AD4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708" y="5584911"/>
              <a:ext cx="571500" cy="292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9B9C7828-30CF-A024-E79D-881D237986AD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PROPRIETÀ DEGLI ANGOLI AL CENTRO E ANGOLI ALLA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DD10B013-5B46-0DE0-0192-868BA7310DC3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BC5967F-2163-1AD8-5399-0D55F10DAC23}"/>
              </a:ext>
            </a:extLst>
          </p:cNvPr>
          <p:cNvGrpSpPr/>
          <p:nvPr/>
        </p:nvGrpSpPr>
        <p:grpSpPr>
          <a:xfrm>
            <a:off x="818134" y="1801911"/>
            <a:ext cx="8923744" cy="1333022"/>
            <a:chOff x="818134" y="1801911"/>
            <a:chExt cx="8923744" cy="1333022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97D537C-1E34-75D8-4C04-95E1EB56A20B}"/>
                </a:ext>
              </a:extLst>
            </p:cNvPr>
            <p:cNvSpPr txBox="1"/>
            <p:nvPr/>
          </p:nvSpPr>
          <p:spPr>
            <a:xfrm>
              <a:off x="818134" y="1811494"/>
              <a:ext cx="892374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 due angoli          e          insieme danno l’angolo al centro          .</a:t>
              </a:r>
            </a:p>
            <a:p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 due angoli          e          insieme danno l’angolo alla circonferenza     </a:t>
              </a:r>
            </a:p>
            <a:p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Dunque          è il doppio di           ovvero l’angolo al centro è il doppio dell’angolo</a:t>
              </a:r>
            </a:p>
            <a:p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alla circonferenza corrispondente.</a:t>
              </a: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11192E1-D9DB-4884-FC1F-0308BADA4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3262" y="1846663"/>
              <a:ext cx="609600" cy="33020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3552B76-CDC9-C2D0-E29A-4F9E09A6B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3046" y="1801911"/>
              <a:ext cx="546100" cy="39370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5CB8582-69BB-E275-156E-CA82312B6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400" y="1829078"/>
              <a:ext cx="508000" cy="2921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75BD152-A2DD-8DBF-C71A-C1651934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1158" y="2129971"/>
              <a:ext cx="520700" cy="2921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CEE44D6-FA6B-98DC-25F2-63000E98C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5769" y="2141694"/>
              <a:ext cx="571500" cy="29210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9DA360A-17CB-948F-90C9-E15787A8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86076" y="2165140"/>
              <a:ext cx="558800" cy="2794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B95F2E5A-A77A-8194-8180-954BC5223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0654" y="2443377"/>
              <a:ext cx="508000" cy="29210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CC1EE893-59AB-8BE7-53D2-E9DF98C13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1244" y="2455100"/>
              <a:ext cx="558800" cy="279400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CEFCB92-0693-2D65-EF17-1332B57A9147}"/>
              </a:ext>
            </a:extLst>
          </p:cNvPr>
          <p:cNvSpPr txBox="1"/>
          <p:nvPr/>
        </p:nvSpPr>
        <p:spPr>
          <a:xfrm>
            <a:off x="818133" y="3243879"/>
            <a:ext cx="933405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 questo importante teorema seguono alcune proprietà.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Tutti gli angoli alla circonferenza che insistono sullo stesso arco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congruenti.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Infatti sono tutti la metà dello stesso angolo al centro.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esempio se l’angolo al centro misura 108°,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angoli alla circonferenza misurano tutti 54°.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angolo alla circonferenza che insiste su una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semicirconferenza è retto.</a:t>
            </a:r>
          </a:p>
        </p:txBody>
      </p:sp>
      <p:pic>
        <p:nvPicPr>
          <p:cNvPr id="22" name="Immagine 21" descr="Immagine che contiene cerchio, linea, triangolo, diagramma&#10;&#10;Descrizione generata automaticamente">
            <a:extLst>
              <a:ext uri="{FF2B5EF4-FFF2-40B4-BE49-F238E27FC236}">
                <a16:creationId xmlns:a16="http://schemas.microsoft.com/office/drawing/2014/main" id="{CCBED098-FDA8-0FD1-C48B-DDB9F39C1A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848" y="2943220"/>
            <a:ext cx="2247900" cy="2019300"/>
          </a:xfrm>
          <a:prstGeom prst="rect">
            <a:avLst/>
          </a:prstGeom>
        </p:spPr>
      </p:pic>
      <p:pic>
        <p:nvPicPr>
          <p:cNvPr id="24" name="Immagine 23" descr="Immagine che contiene cerchio, linea, diagramma, Carattere&#10;&#10;Descrizione generata automaticamente">
            <a:extLst>
              <a:ext uri="{FF2B5EF4-FFF2-40B4-BE49-F238E27FC236}">
                <a16:creationId xmlns:a16="http://schemas.microsoft.com/office/drawing/2014/main" id="{7381C582-9CA3-A9F7-176F-D00872223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894" y="4422368"/>
            <a:ext cx="24130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5586A8D3-DD59-2DD2-C24F-2D8664F4F43F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C6051011-3806-F1B8-B27F-FAD8A9D71FAC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LUNGHEZZA DELLA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7CD1A7-09E2-C860-10B2-35B943335AB1}"/>
              </a:ext>
            </a:extLst>
          </p:cNvPr>
          <p:cNvSpPr txBox="1"/>
          <p:nvPr/>
        </p:nvSpPr>
        <p:spPr>
          <a:xfrm>
            <a:off x="818134" y="1811494"/>
            <a:ext cx="8923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 greco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circonferenze sono sempre simili, dato che hanno la stessa forma.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FAD717-3545-E5F3-340D-9D3694F2FDB9}"/>
              </a:ext>
            </a:extLst>
          </p:cNvPr>
          <p:cNvSpPr txBox="1"/>
          <p:nvPr/>
        </p:nvSpPr>
        <p:spPr>
          <a:xfrm>
            <a:off x="818134" y="5273640"/>
            <a:ext cx="8923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Poiché due circonferenze sono simili, il rapporto tra la circonferenza e il diametro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costante. Vediamo perché.</a:t>
            </a:r>
          </a:p>
        </p:txBody>
      </p:sp>
      <p:pic>
        <p:nvPicPr>
          <p:cNvPr id="16" name="Google Shape;302;p35">
            <a:extLst>
              <a:ext uri="{FF2B5EF4-FFF2-40B4-BE49-F238E27FC236}">
                <a16:creationId xmlns:a16="http://schemas.microsoft.com/office/drawing/2014/main" id="{6021F59F-8E69-330D-D28B-19D21A35AE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872" t="22494" r="11016"/>
          <a:stretch/>
        </p:blipFill>
        <p:spPr>
          <a:xfrm>
            <a:off x="3552092" y="2689881"/>
            <a:ext cx="4138247" cy="247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6427" y="2223743"/>
            <a:ext cx="3259294" cy="196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444" y="5527296"/>
            <a:ext cx="1646063" cy="6629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22630E14-F51A-8A57-9CFB-015E0053914D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F44152EF-125F-F615-0B9B-A3A1B1232B4A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LUNGHEZZA DELLA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11B73-3625-0E6C-F904-9F82DF90CB0F}"/>
              </a:ext>
            </a:extLst>
          </p:cNvPr>
          <p:cNvSpPr txBox="1"/>
          <p:nvPr/>
        </p:nvSpPr>
        <p:spPr>
          <a:xfrm>
            <a:off x="818134" y="1811494"/>
            <a:ext cx="8923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Consideriamo le due circonferenze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C′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d′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come rispettivi diametri: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5D7D5F-BC91-FF4C-92BC-5CE19DD68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324" y="4947043"/>
            <a:ext cx="2857500" cy="469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6E5CB2-D740-06EC-465F-6808BDF75862}"/>
              </a:ext>
            </a:extLst>
          </p:cNvPr>
          <p:cNvSpPr txBox="1"/>
          <p:nvPr/>
        </p:nvSpPr>
        <p:spPr>
          <a:xfrm>
            <a:off x="818134" y="4249895"/>
            <a:ext cx="9896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chiamiamo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il rapporto di similitudine,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il rapporto tra la lunghezza delle circonferenze e anche il rapporto tra i diametri: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D91078-A31C-3B2D-DDAD-F2AEBC1F2195}"/>
              </a:ext>
            </a:extLst>
          </p:cNvPr>
          <p:cNvSpPr txBox="1"/>
          <p:nvPr/>
        </p:nvSpPr>
        <p:spPr>
          <a:xfrm>
            <a:off x="818134" y="5603075"/>
            <a:ext cx="5376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Dividiamo membro a membro le due uguaglianze: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A15AD3DC-34A5-2976-18D3-04C0A2A6396C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A553ED50-97C2-8B30-22BE-DB2A785AEA01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LUNGHEZZA DELLA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59F7DC-04A0-50A5-95F1-C373B16DBA14}"/>
              </a:ext>
            </a:extLst>
          </p:cNvPr>
          <p:cNvSpPr txBox="1"/>
          <p:nvPr/>
        </p:nvSpPr>
        <p:spPr>
          <a:xfrm>
            <a:off x="818134" y="1811494"/>
            <a:ext cx="8923744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rapporto tra la lunghezza della circonferenza e il diametro non</a:t>
            </a:r>
          </a:p>
          <a:p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dipende dalla circonferenza, ma è costante.</a:t>
            </a:r>
          </a:p>
          <a:p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Questa costante si chiama 𝝅 e si legge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 greco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4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Ricordando che il diametro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uguale a 2 volte il raggio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             possiamo</a:t>
            </a:r>
          </a:p>
          <a:p>
            <a:pPr>
              <a:spcAft>
                <a:spcPts val="4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sostituire e ottenere la relazione tra la circonferenza e il raggio.</a:t>
            </a:r>
          </a:p>
          <a:p>
            <a:endParaRPr lang="it-IT" sz="2000" dirty="0">
              <a:solidFill>
                <a:srgbClr val="FF26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lunghezza della circo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nferenza si esprime con la formula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3576B0-2BCB-22F4-0BF1-426BD4A3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39" y="3023752"/>
            <a:ext cx="609600" cy="457200"/>
          </a:xfrm>
          <a:prstGeom prst="rect">
            <a:avLst/>
          </a:prstGeom>
        </p:spPr>
      </p:pic>
      <p:pic>
        <p:nvPicPr>
          <p:cNvPr id="7" name="Google Shape;322;p37">
            <a:extLst>
              <a:ext uri="{FF2B5EF4-FFF2-40B4-BE49-F238E27FC236}">
                <a16:creationId xmlns:a16="http://schemas.microsoft.com/office/drawing/2014/main" id="{DAA0A8AB-9377-63DC-33A8-4BE16673D5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1435" t="87923" r="38672" b="2274"/>
          <a:stretch/>
        </p:blipFill>
        <p:spPr>
          <a:xfrm>
            <a:off x="5122984" y="4736121"/>
            <a:ext cx="1676401" cy="363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8CDFEC00-3583-65EC-2D75-C66358F97EB0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28BB1AB3-1366-01C0-92E3-C27E7F44120E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LUNGHEZZA DELLA CIRCONFERENZA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6C4DF2-504C-E61A-12DB-94C58B0A13FC}"/>
              </a:ext>
            </a:extLst>
          </p:cNvPr>
          <p:cNvSpPr txBox="1"/>
          <p:nvPr/>
        </p:nvSpPr>
        <p:spPr>
          <a:xfrm>
            <a:off x="818133" y="1811494"/>
            <a:ext cx="1013169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Quanto vale </a:t>
            </a:r>
            <a:r>
              <a:rPr lang="el-G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π?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lettera </a:t>
            </a:r>
            <a:r>
              <a:rPr lang="el-G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indica un numero implicito: quando lo scriviamo così, il suo valore non è immediatamente visibile, ma in molti casi è meglio così ed è preferibile sostituire il valore alla fine dei calcoli, o non sostituirlo affatto.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Perché usiamo una lettera invece di indicare il suo valore? Perché il suo valore non si può scrivere esattamente.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9C2AAF-D8EB-8160-A0CA-2E86A5E96D39}"/>
              </a:ext>
            </a:extLst>
          </p:cNvPr>
          <p:cNvSpPr txBox="1"/>
          <p:nvPr/>
        </p:nvSpPr>
        <p:spPr>
          <a:xfrm>
            <a:off x="818133" y="3921648"/>
            <a:ext cx="10131699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 può dimostrare che è un numero irrazionale e che vale circa: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l-G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 ≃ 3,14159265358979...</a:t>
            </a:r>
            <a:endParaRPr lang="it-IT" sz="200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i nostri calcoli di solito lo approssimeremo con 3,14.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836" y="2250920"/>
            <a:ext cx="1600339" cy="133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/>
          <p:cNvPicPr preferRelativeResize="0"/>
          <p:nvPr/>
        </p:nvPicPr>
        <p:blipFill rotWithShape="1">
          <a:blip r:embed="rId4">
            <a:alphaModFix/>
          </a:blip>
          <a:srcRect t="33798"/>
          <a:stretch/>
        </p:blipFill>
        <p:spPr>
          <a:xfrm>
            <a:off x="2326933" y="4002429"/>
            <a:ext cx="5829805" cy="103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9"/>
          <p:cNvPicPr preferRelativeResize="0"/>
          <p:nvPr/>
        </p:nvPicPr>
        <p:blipFill rotWithShape="1">
          <a:blip r:embed="rId5">
            <a:alphaModFix/>
          </a:blip>
          <a:srcRect t="31346"/>
          <a:stretch/>
        </p:blipFill>
        <p:spPr>
          <a:xfrm>
            <a:off x="2326933" y="5435450"/>
            <a:ext cx="6119390" cy="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6EEF1BF4-DAED-B87C-9CB6-1A1EAF54D7E5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32D2C118-FBFA-5F7F-E3F8-321240CD11F1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AREA DEL CERCHIO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CB43FD-055A-1AE9-9906-3D379CDD34EC}"/>
              </a:ext>
            </a:extLst>
          </p:cNvPr>
          <p:cNvSpPr txBox="1"/>
          <p:nvPr/>
        </p:nvSpPr>
        <p:spPr>
          <a:xfrm>
            <a:off x="818133" y="1811494"/>
            <a:ext cx="10131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Consideriamo un cerchio di raggio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immaginiamo di dividerlo in tanti settori circolari.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428709-97EB-6171-5D33-D8DA89875CFF}"/>
              </a:ext>
            </a:extLst>
          </p:cNvPr>
          <p:cNvSpPr txBox="1"/>
          <p:nvPr/>
        </p:nvSpPr>
        <p:spPr>
          <a:xfrm>
            <a:off x="818133" y="3722355"/>
            <a:ext cx="10131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“Srotolando” il cerchio si ottiene una figura come questa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C80E05-0379-2353-94C4-BB34D8D61801}"/>
              </a:ext>
            </a:extLst>
          </p:cNvPr>
          <p:cNvSpPr txBox="1"/>
          <p:nvPr/>
        </p:nvSpPr>
        <p:spPr>
          <a:xfrm>
            <a:off x="818133" y="5035340"/>
            <a:ext cx="10131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unendo tutti i vertici troviamo una specie di triangolo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335" y="1849754"/>
            <a:ext cx="1600339" cy="133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5842" y="2133100"/>
            <a:ext cx="4320914" cy="80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 rotWithShape="1">
          <a:blip r:embed="rId5">
            <a:alphaModFix/>
          </a:blip>
          <a:srcRect t="55646"/>
          <a:stretch/>
        </p:blipFill>
        <p:spPr>
          <a:xfrm>
            <a:off x="2345842" y="4717583"/>
            <a:ext cx="6995766" cy="8281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583C3C29-9821-BBC3-DDE3-14333C34FBAC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A89CE9DC-5A0B-04B6-7F29-76860B784CA8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AREA DEL CERCHIO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215FAA-451C-067E-78EE-3034D28FFF16}"/>
              </a:ext>
            </a:extLst>
          </p:cNvPr>
          <p:cNvSpPr txBox="1"/>
          <p:nvPr/>
        </p:nvSpPr>
        <p:spPr>
          <a:xfrm>
            <a:off x="818133" y="3524622"/>
            <a:ext cx="10131699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 mano che si aumenta il numero di settori questa figura, la cui area è la stessa del cerchio, somiglia sempre di più a un triangolo.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Quindi la sua area sarà: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1"/>
          <p:cNvPicPr preferRelativeResize="0"/>
          <p:nvPr/>
        </p:nvPicPr>
        <p:blipFill rotWithShape="1">
          <a:blip r:embed="rId3">
            <a:alphaModFix/>
          </a:blip>
          <a:srcRect l="71947" b="39519"/>
          <a:stretch/>
        </p:blipFill>
        <p:spPr>
          <a:xfrm>
            <a:off x="9422296" y="1811494"/>
            <a:ext cx="2084403" cy="24612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45FB0527-11AB-B052-4BB9-122CC28CDCD7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8BD1EC88-8E62-6F5F-DEAC-F35847BEF412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LUNGHEZZA DI UN ARCO E AREA DI UN SETTORE CIRCOLARE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48614D-EF56-8D69-86FD-806A19E0D7D4}"/>
              </a:ext>
            </a:extLst>
          </p:cNvPr>
          <p:cNvSpPr txBox="1"/>
          <p:nvPr/>
        </p:nvSpPr>
        <p:spPr>
          <a:xfrm>
            <a:off x="818132" y="1811494"/>
            <a:ext cx="9309841" cy="2875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si raddoppia l’angolo al centro </a:t>
            </a:r>
            <a:r>
              <a:rPr lang="el-G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α,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raddoppiano sia la lunghezza dell’arco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sia l’area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it-IT" sz="2000" baseline="-25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settore circolare: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l-GR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dirty="0">
                <a:solidFill>
                  <a:srgbClr val="1A81E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diventa </a:t>
            </a:r>
            <a:r>
              <a:rPr lang="it-IT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000" dirty="0">
                <a:solidFill>
                  <a:srgbClr val="1A81E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allora </a:t>
            </a:r>
            <a:r>
              <a:rPr lang="it-IT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2000" dirty="0">
                <a:solidFill>
                  <a:srgbClr val="1A81E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diventa </a:t>
            </a:r>
            <a:r>
              <a:rPr lang="it-IT" sz="2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2l</a:t>
            </a:r>
            <a:r>
              <a:rPr lang="it-IT" sz="2000" dirty="0">
                <a:solidFill>
                  <a:srgbClr val="1A81E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it-IT" sz="2000" baseline="-25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000" dirty="0">
                <a:solidFill>
                  <a:srgbClr val="1A81E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diventa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2Area</a:t>
            </a:r>
            <a:r>
              <a:rPr lang="it-IT" sz="20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generale, se si prende un multiplo dell’angolo anche la lunghezza dell’arco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l’area del settore saranno moltiplicati per lo stesso multiplo.</a:t>
            </a:r>
          </a:p>
          <a:p>
            <a:pPr>
              <a:spcBef>
                <a:spcPts val="400"/>
              </a:spcBef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All’angolo al centro di ampiezza 360° corrispondono come arco l’intera 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circonferenza e come settore l’intero cerchio:</a:t>
            </a:r>
          </a:p>
          <a:p>
            <a:pPr algn="ctr">
              <a:spcBef>
                <a:spcPts val="500"/>
              </a:spcBef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360°      2</a:t>
            </a:r>
            <a:r>
              <a:rPr lang="el-G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CEB1B0-9A06-DCC6-7935-2C227B970489}"/>
              </a:ext>
            </a:extLst>
          </p:cNvPr>
          <p:cNvSpPr txBox="1"/>
          <p:nvPr/>
        </p:nvSpPr>
        <p:spPr>
          <a:xfrm>
            <a:off x="818134" y="4598282"/>
            <a:ext cx="9165838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Questo ci permette di dire che:</a:t>
            </a:r>
          </a:p>
          <a:p>
            <a:pPr>
              <a:spcBef>
                <a:spcPts val="500"/>
              </a:spcBef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ampiezza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dell’angolo al centro, la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lunghezza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dell’arco e l’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settore circolare corrispondente sono grandezze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direttamente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proporzionali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si possono scrivere le proporzioni:</a:t>
            </a:r>
          </a:p>
        </p:txBody>
      </p:sp>
      <p:pic>
        <p:nvPicPr>
          <p:cNvPr id="9" name="Immagine 8" descr="Immagine che contiene testo, Carattere, bianco, design&#10;&#10;Descrizione generata automaticamente">
            <a:extLst>
              <a:ext uri="{FF2B5EF4-FFF2-40B4-BE49-F238E27FC236}">
                <a16:creationId xmlns:a16="http://schemas.microsoft.com/office/drawing/2014/main" id="{3CCDAD82-8D9C-4368-2F57-F78DD2076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09"/>
          <a:stretch/>
        </p:blipFill>
        <p:spPr>
          <a:xfrm>
            <a:off x="4851400" y="5745542"/>
            <a:ext cx="2489200" cy="731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2B10AB10-0498-FA4D-5E70-1773BE58397B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 E CERCHIO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073A792B-AC66-1226-C6BE-87B08CF85A81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0698048C-E663-5709-A8AD-DF756356FB82}"/>
              </a:ext>
            </a:extLst>
          </p:cNvPr>
          <p:cNvSpPr txBox="1">
            <a:spLocks/>
          </p:cNvSpPr>
          <p:nvPr/>
        </p:nvSpPr>
        <p:spPr>
          <a:xfrm>
            <a:off x="838200" y="1777699"/>
            <a:ext cx="9442938" cy="278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circonferenza divide il piano in tre insiemi.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L’insieme dei punti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esterni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alla circonferenza (per esempio il punto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che hanno distanza dal centro maggiore del raggio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L’insieme dei punti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appartenenti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alla circonferenza (per esempio il punto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che hanno distanza dal centro uguale al raggio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Questo insieme è la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circonferenza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stessa.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L’insieme dei punti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alla circonferenza (per esempio il punto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che hanno distanza dal centro minore del raggio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4AD81F-85D5-61EB-F59C-74F13EACC2D9}"/>
              </a:ext>
            </a:extLst>
          </p:cNvPr>
          <p:cNvSpPr txBox="1"/>
          <p:nvPr/>
        </p:nvSpPr>
        <p:spPr>
          <a:xfrm>
            <a:off x="818135" y="4759623"/>
            <a:ext cx="6145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cerchio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la parte di piano formata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dalla circonferenza e da tutti i punti interni a essa.</a:t>
            </a:r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E56C2069-21E5-CC90-5597-E164C2AB5A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07" t="4773" r="2771"/>
          <a:stretch/>
        </p:blipFill>
        <p:spPr>
          <a:xfrm>
            <a:off x="6963509" y="3966974"/>
            <a:ext cx="2848708" cy="2423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3">
            <a:extLst>
              <a:ext uri="{FF2B5EF4-FFF2-40B4-BE49-F238E27FC236}">
                <a16:creationId xmlns:a16="http://schemas.microsoft.com/office/drawing/2014/main" id="{F8EEAD08-D307-EA7A-C135-0F29C4F1D4AB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2BF6B3C3-647D-A5F9-8CE5-0DD835C0EE36}"/>
              </a:ext>
            </a:extLst>
          </p:cNvPr>
          <p:cNvSpPr txBox="1"/>
          <p:nvPr/>
        </p:nvSpPr>
        <p:spPr>
          <a:xfrm>
            <a:off x="818135" y="992712"/>
            <a:ext cx="10447742" cy="70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ct val="117647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LUNGHEZZA DI UN ARCO E AREA DI UN SETTORE CIRCOLARE</a:t>
            </a:r>
            <a:endParaRPr lang="it-IT"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F19FA-75F7-5C64-69C2-E6891DDFEB27}"/>
              </a:ext>
            </a:extLst>
          </p:cNvPr>
          <p:cNvSpPr txBox="1"/>
          <p:nvPr/>
        </p:nvSpPr>
        <p:spPr>
          <a:xfrm>
            <a:off x="818132" y="1811494"/>
            <a:ext cx="9309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4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formula diretta per l’area del settore circolare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Osserviamo che nelle due proporzioni uno dei due rapporti è lo stesso.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Quindi anche gli altri due rapporti sono uguali: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9BB458-A40E-A998-D438-7A88BCA9480A}"/>
              </a:ext>
            </a:extLst>
          </p:cNvPr>
          <p:cNvSpPr txBox="1"/>
          <p:nvPr/>
        </p:nvSpPr>
        <p:spPr>
          <a:xfrm>
            <a:off x="818132" y="4137076"/>
            <a:ext cx="9309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Ricavando l’area del settore otteniamo: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209BF-5CA4-491D-3426-9D225BA2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56" y="3249602"/>
            <a:ext cx="2222500" cy="4445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68378F4-4C6E-9F40-EE8E-626AEA81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0" y="4537186"/>
            <a:ext cx="2222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7699" y="1080449"/>
            <a:ext cx="2316681" cy="24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8893" y="3736520"/>
            <a:ext cx="2270957" cy="204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868C197A-5DC4-87B1-3D90-A268AF470F58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CORDE E ARCHI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AFD06CA5-DD3D-181B-F65E-AF27DB10C267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3;p14">
            <a:extLst>
              <a:ext uri="{FF2B5EF4-FFF2-40B4-BE49-F238E27FC236}">
                <a16:creationId xmlns:a16="http://schemas.microsoft.com/office/drawing/2014/main" id="{0AAAC7E8-631F-235F-86E7-68BF68BF4491}"/>
              </a:ext>
            </a:extLst>
          </p:cNvPr>
          <p:cNvSpPr txBox="1">
            <a:spLocks/>
          </p:cNvSpPr>
          <p:nvPr/>
        </p:nvSpPr>
        <p:spPr>
          <a:xfrm>
            <a:off x="838200" y="2843701"/>
            <a:ext cx="7661031" cy="278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diametro di una circonferenza è il doppio del raggio.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breve scriviamo: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it-IT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 = 2r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una circonferenza i diametri sono infiniti e sono tutti congruenti.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 mano che le corde si avvicinano al centro sono sempre più lunghe.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9EDA5B-7F30-2A9E-E5BD-37BF04A29193}"/>
              </a:ext>
            </a:extLst>
          </p:cNvPr>
          <p:cNvSpPr txBox="1"/>
          <p:nvPr/>
        </p:nvSpPr>
        <p:spPr>
          <a:xfrm>
            <a:off x="818134" y="1811494"/>
            <a:ext cx="8029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corda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è un segmento che ha gli estremi sulla circonferenza.</a:t>
            </a:r>
          </a:p>
          <a:p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corda che passa per il centro si chiama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diametro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5914F7-8985-970E-079E-AA7B710C2453}"/>
              </a:ext>
            </a:extLst>
          </p:cNvPr>
          <p:cNvSpPr txBox="1"/>
          <p:nvPr/>
        </p:nvSpPr>
        <p:spPr>
          <a:xfrm>
            <a:off x="818134" y="4998493"/>
            <a:ext cx="6403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una circonferenza, i diametri sono le corde </a:t>
            </a:r>
            <a:b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lunghezza </a:t>
            </a:r>
            <a:r>
              <a:rPr lang="it-I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massima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l="76474"/>
          <a:stretch/>
        </p:blipFill>
        <p:spPr>
          <a:xfrm>
            <a:off x="8757138" y="1578353"/>
            <a:ext cx="2217747" cy="2552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C483D65C-B482-F054-C97B-31BC73EF8F10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CORDE E ARCHI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8C8C3743-0122-4548-F5DD-108398ADA868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CC0906-5E1B-9210-F481-234F64191B61}"/>
              </a:ext>
            </a:extLst>
          </p:cNvPr>
          <p:cNvSpPr txBox="1"/>
          <p:nvPr/>
        </p:nvSpPr>
        <p:spPr>
          <a:xfrm>
            <a:off x="818134" y="1811494"/>
            <a:ext cx="8029575" cy="21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 di una corda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triangolo formato da una corda e da due raggi è isoscele.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corda è la base e i raggi sono i lati congruenti.</a:t>
            </a:r>
            <a:b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L’asse della corda è quindi anche mediana e altezza.</a:t>
            </a:r>
          </a:p>
          <a:p>
            <a:pPr>
              <a:spcAft>
                <a:spcPts val="200"/>
              </a:spcAft>
            </a:pPr>
            <a:endParaRPr lang="it-IT" sz="2000" dirty="0">
              <a:solidFill>
                <a:srgbClr val="FF26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L’asse di una corda passa per il centro della circonferenza.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1075" y="908371"/>
            <a:ext cx="2545301" cy="30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7BC2EC44-9A96-9FC2-DFE0-FBCC374E7D39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CORDE E ARCHI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E907B86F-B5E4-1DFC-5675-9493CBCF709A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9B6C7A8-88FE-E04F-0F99-8DA459D6C295}"/>
              </a:ext>
            </a:extLst>
          </p:cNvPr>
          <p:cNvGrpSpPr/>
          <p:nvPr/>
        </p:nvGrpSpPr>
        <p:grpSpPr>
          <a:xfrm>
            <a:off x="818135" y="1805632"/>
            <a:ext cx="7739712" cy="1714022"/>
            <a:chOff x="818135" y="1805632"/>
            <a:chExt cx="7739712" cy="171402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7750FDA-1BC0-D271-3160-BF18B803252B}"/>
                </a:ext>
              </a:extLst>
            </p:cNvPr>
            <p:cNvSpPr txBox="1"/>
            <p:nvPr/>
          </p:nvSpPr>
          <p:spPr>
            <a:xfrm>
              <a:off x="818135" y="1811494"/>
              <a:ext cx="7739712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it-IT" sz="2000" b="1" dirty="0">
                  <a:solidFill>
                    <a:srgbClr val="FF26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proprietà</a:t>
              </a:r>
              <a:r>
                <a:rPr lang="it-IT" sz="2000" dirty="0">
                  <a:solidFill>
                    <a:srgbClr val="FF26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Un </a:t>
              </a:r>
              <a:r>
                <a:rPr lang="it-IT" sz="20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arco    </a:t>
              </a:r>
              <a:r>
                <a:rPr lang="it-IT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è ciascuna delle due parti di circonferenza determinate dai due estremi di una corda AB.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 punti A e B si chiamano </a:t>
              </a:r>
              <a:r>
                <a:rPr lang="it-IT" sz="20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estremi</a:t>
              </a:r>
              <a:r>
                <a:rPr lang="it-IT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dell’arco e si dice che la corda </a:t>
              </a:r>
              <a:r>
                <a:rPr lang="it-IT" sz="20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AB sottende</a:t>
              </a:r>
              <a:r>
                <a:rPr lang="it-IT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l’arco.</a:t>
              </a:r>
            </a:p>
            <a:p>
              <a:pPr>
                <a:spcAft>
                  <a:spcPts val="200"/>
                </a:spcAft>
              </a:pPr>
              <a:endPara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3D433212-22FD-689A-9F2E-333D3B5D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703" y="1805632"/>
              <a:ext cx="393700" cy="381000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AD5ACB6-BFBC-33A1-9CEF-4755E7475689}"/>
              </a:ext>
            </a:extLst>
          </p:cNvPr>
          <p:cNvGrpSpPr/>
          <p:nvPr/>
        </p:nvGrpSpPr>
        <p:grpSpPr>
          <a:xfrm>
            <a:off x="818134" y="3752795"/>
            <a:ext cx="6940060" cy="2128788"/>
            <a:chOff x="818134" y="3752795"/>
            <a:chExt cx="6940060" cy="212878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88427AB-1548-FBCF-0F55-71E91FBD175E}"/>
                </a:ext>
              </a:extLst>
            </p:cNvPr>
            <p:cNvSpPr txBox="1"/>
            <p:nvPr/>
          </p:nvSpPr>
          <p:spPr>
            <a:xfrm>
              <a:off x="818134" y="3752795"/>
              <a:ext cx="6940060" cy="21287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it-IT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Archi di circonferenza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Siccome gli archi di estremi A e B sono due, per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distinguerli possiamo segnare un punto C su uno dei due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 un punto D sull’altro e chiamarli                     .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Quando la corda è un diametro, i due archi sono</a:t>
              </a:r>
            </a:p>
            <a:p>
              <a:pPr>
                <a:spcAft>
                  <a:spcPts val="200"/>
                </a:spcAft>
              </a:pP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congruenti e si chiamano </a:t>
              </a:r>
              <a:r>
                <a:rPr lang="it-IT" sz="20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semicirconferenze</a:t>
              </a:r>
              <a:r>
                <a:rPr lang="it-IT" sz="2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7F9ACAB-E75F-9F50-F70E-2D584C71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3531" y="4828912"/>
              <a:ext cx="1282700" cy="292100"/>
            </a:xfrm>
            <a:prstGeom prst="rect">
              <a:avLst/>
            </a:prstGeom>
          </p:spPr>
        </p:pic>
      </p:grpSp>
      <p:pic>
        <p:nvPicPr>
          <p:cNvPr id="14" name="Immagine 13" descr="Immagine che contiene diagramma, cerchio, testo, Carattere&#10;&#10;Descrizione generata automaticamente">
            <a:extLst>
              <a:ext uri="{FF2B5EF4-FFF2-40B4-BE49-F238E27FC236}">
                <a16:creationId xmlns:a16="http://schemas.microsoft.com/office/drawing/2014/main" id="{983B603C-D7C7-AF24-E56D-0F58A3713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231" y="4159535"/>
            <a:ext cx="40894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t="24562"/>
          <a:stretch/>
        </p:blipFill>
        <p:spPr>
          <a:xfrm>
            <a:off x="1008867" y="2839724"/>
            <a:ext cx="9525825" cy="34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BC2BDD73-29B6-1759-9249-506E3AB8125E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CIRCONFERENZA, RETTE E PUNTI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82B639A2-7504-2D6A-0AAF-2CBB59427BE7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7DBC5C-0E3F-4579-C9DE-E0EC8104C4BA}"/>
              </a:ext>
            </a:extLst>
          </p:cNvPr>
          <p:cNvSpPr txBox="1"/>
          <p:nvPr/>
        </p:nvSpPr>
        <p:spPr>
          <a:xfrm>
            <a:off x="818134" y="1811494"/>
            <a:ext cx="9716558" cy="79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4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Rette e circonferenza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disegniamo una retta e una circonferenza si può verificare uno di questi tre casi.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l="34144" t="19073" r="31249" b="12634"/>
          <a:stretch/>
        </p:blipFill>
        <p:spPr>
          <a:xfrm>
            <a:off x="4623512" y="2473570"/>
            <a:ext cx="2801817" cy="23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2AEDABB4-B93E-1571-BC4C-981423731C83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CIRCONFERENZA, RETTE E PUNTI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5A3079DC-76F3-699D-AF88-F27AC1CB8785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EB63CA-F9D3-48C1-FFAE-95486E96048D}"/>
              </a:ext>
            </a:extLst>
          </p:cNvPr>
          <p:cNvSpPr txBox="1"/>
          <p:nvPr/>
        </p:nvSpPr>
        <p:spPr>
          <a:xfrm>
            <a:off x="818134" y="1811494"/>
            <a:ext cx="10412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L’unico punto in comune tra una circonferenza e una retta tangente si chiama </a:t>
            </a:r>
            <a:r>
              <a:rPr lang="it-IT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punto di tangenza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98CB59-DCFA-4ACD-3C0D-2FBCAE1B2DB0}"/>
              </a:ext>
            </a:extLst>
          </p:cNvPr>
          <p:cNvSpPr txBox="1"/>
          <p:nvPr/>
        </p:nvSpPr>
        <p:spPr>
          <a:xfrm>
            <a:off x="818134" y="5070509"/>
            <a:ext cx="10412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tangente è perpendicolare al raggio nel punto 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tangenza.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629" y="2888712"/>
            <a:ext cx="3452159" cy="312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91F75F86-DE7E-97AC-0D81-5A883820BBF1}"/>
              </a:ext>
            </a:extLst>
          </p:cNvPr>
          <p:cNvSpPr txBox="1"/>
          <p:nvPr/>
        </p:nvSpPr>
        <p:spPr>
          <a:xfrm>
            <a:off x="818135" y="1111271"/>
            <a:ext cx="8029575" cy="4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A8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6EA8"/>
                </a:solidFill>
                <a:latin typeface="Calibri"/>
                <a:ea typeface="Calibri"/>
                <a:cs typeface="Calibri"/>
                <a:sym typeface="Calibri"/>
              </a:rPr>
              <a:t>CIRCONFERENZA, RETTE E PUNTI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3">
            <a:extLst>
              <a:ext uri="{FF2B5EF4-FFF2-40B4-BE49-F238E27FC236}">
                <a16:creationId xmlns:a16="http://schemas.microsoft.com/office/drawing/2014/main" id="{45D17E3B-3EE5-A104-C58C-78F6D32B1D3A}"/>
              </a:ext>
            </a:extLst>
          </p:cNvPr>
          <p:cNvSpPr/>
          <p:nvPr/>
        </p:nvSpPr>
        <p:spPr>
          <a:xfrm>
            <a:off x="378469" y="1080449"/>
            <a:ext cx="349676" cy="349676"/>
          </a:xfrm>
          <a:prstGeom prst="rect">
            <a:avLst/>
          </a:prstGeom>
          <a:solidFill>
            <a:srgbClr val="006E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B91B12-17FE-556F-5157-C403B4632CF1}"/>
              </a:ext>
            </a:extLst>
          </p:cNvPr>
          <p:cNvSpPr txBox="1"/>
          <p:nvPr/>
        </p:nvSpPr>
        <p:spPr>
          <a:xfrm>
            <a:off x="818134" y="1811494"/>
            <a:ext cx="80295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2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Punti e circonferenza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Puntando il compasso in un qualsiasi punto del piano e aprendolo fino a </a:t>
            </a:r>
            <a:r>
              <a:rPr lang="it-IT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possiamo disegnare una circonferenza che passa per 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472F7B-A0CE-1927-8D62-3C86382D0E87}"/>
              </a:ext>
            </a:extLst>
          </p:cNvPr>
          <p:cNvSpPr txBox="1"/>
          <p:nvPr/>
        </p:nvSpPr>
        <p:spPr>
          <a:xfrm>
            <a:off x="818134" y="3261403"/>
            <a:ext cx="6837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 un punto passano infinite circonferenze, i loro centri possono essere in qualsiasi punto del piano.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1915</Words>
  <Application>Microsoft Macintosh PowerPoint</Application>
  <PresentationFormat>Widescreen</PresentationFormat>
  <Paragraphs>145</Paragraphs>
  <Slides>30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Martina Beccherle</cp:lastModifiedBy>
  <cp:revision>73</cp:revision>
  <dcterms:modified xsi:type="dcterms:W3CDTF">2024-01-25T10:14:53Z</dcterms:modified>
</cp:coreProperties>
</file>