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94694"/>
  </p:normalViewPr>
  <p:slideViewPr>
    <p:cSldViewPr snapToGrid="0">
      <p:cViewPr varScale="1">
        <p:scale>
          <a:sx n="117" d="100"/>
          <a:sy n="117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8AC6ABA1-AFB4-07F0-0D41-FE25886113C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2">
            <a:extLst>
              <a:ext uri="{FF2B5EF4-FFF2-40B4-BE49-F238E27FC236}">
                <a16:creationId xmlns:a16="http://schemas.microsoft.com/office/drawing/2014/main" id="{19002CEA-CDE8-CC52-867A-5571CC921F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6;p2">
            <a:extLst>
              <a:ext uri="{FF2B5EF4-FFF2-40B4-BE49-F238E27FC236}">
                <a16:creationId xmlns:a16="http://schemas.microsoft.com/office/drawing/2014/main" id="{CAED52E4-F464-7689-520E-1204A526AB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" name="Google Shape;12;p2">
            <a:extLst>
              <a:ext uri="{FF2B5EF4-FFF2-40B4-BE49-F238E27FC236}">
                <a16:creationId xmlns:a16="http://schemas.microsoft.com/office/drawing/2014/main" id="{661F1C34-A334-97E6-DEB0-E87A63A8C53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0000"/>
          </a:blip>
          <a:srcRect t="30603" b="87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;p2">
            <a:extLst>
              <a:ext uri="{FF2B5EF4-FFF2-40B4-BE49-F238E27FC236}">
                <a16:creationId xmlns:a16="http://schemas.microsoft.com/office/drawing/2014/main" id="{2FE0884E-7008-3CB8-7245-B48B1A20112B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10000"/>
          </a:blip>
          <a:srcRect b="12252"/>
          <a:stretch/>
        </p:blipFill>
        <p:spPr>
          <a:xfrm>
            <a:off x="2196516" y="616887"/>
            <a:ext cx="9628651" cy="62411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89A199C1-BEEC-2D58-A63D-9A636DB6A4A5}"/>
              </a:ext>
            </a:extLst>
          </p:cNvPr>
          <p:cNvSpPr/>
          <p:nvPr userDrawn="1"/>
        </p:nvSpPr>
        <p:spPr>
          <a:xfrm>
            <a:off x="0" y="4227509"/>
            <a:ext cx="12191999" cy="1363717"/>
          </a:xfrm>
          <a:prstGeom prst="rect">
            <a:avLst/>
          </a:prstGeom>
          <a:solidFill>
            <a:srgbClr val="E642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;p2">
            <a:extLst>
              <a:ext uri="{FF2B5EF4-FFF2-40B4-BE49-F238E27FC236}">
                <a16:creationId xmlns:a16="http://schemas.microsoft.com/office/drawing/2014/main" id="{9366B15F-F33A-08BF-146B-0129FF3D9A42}"/>
              </a:ext>
            </a:extLst>
          </p:cNvPr>
          <p:cNvSpPr/>
          <p:nvPr userDrawn="1"/>
        </p:nvSpPr>
        <p:spPr>
          <a:xfrm rot="-2265107" flipH="1">
            <a:off x="8859360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;p2">
            <a:extLst>
              <a:ext uri="{FF2B5EF4-FFF2-40B4-BE49-F238E27FC236}">
                <a16:creationId xmlns:a16="http://schemas.microsoft.com/office/drawing/2014/main" id="{0DED4B53-1FFC-40F1-A545-1EBF42CA473A}"/>
              </a:ext>
            </a:extLst>
          </p:cNvPr>
          <p:cNvSpPr/>
          <p:nvPr userDrawn="1"/>
        </p:nvSpPr>
        <p:spPr>
          <a:xfrm rot="-2265107" flipH="1">
            <a:off x="9631872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B3D5DB52-400C-2B48-44CE-3690001E1FF7}"/>
              </a:ext>
            </a:extLst>
          </p:cNvPr>
          <p:cNvSpPr/>
          <p:nvPr userDrawn="1"/>
        </p:nvSpPr>
        <p:spPr>
          <a:xfrm rot="-2265107" flipH="1">
            <a:off x="10602026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4763AE-CABD-910B-1702-2F7A0CA531BE}"/>
              </a:ext>
            </a:extLst>
          </p:cNvPr>
          <p:cNvSpPr txBox="1"/>
          <p:nvPr userDrawn="1"/>
        </p:nvSpPr>
        <p:spPr>
          <a:xfrm>
            <a:off x="2131165" y="6504209"/>
            <a:ext cx="8265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    •    D.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Gouthier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– P. Dall’Aglio – S. Quattrocchi    •    Scopri di + Aritmetica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200" dirty="0">
              <a:solidFill>
                <a:schemeClr val="bg1">
                  <a:lumMod val="50000"/>
                  <a:alpha val="30000"/>
                </a:schemeClr>
              </a:solidFill>
            </a:endParaRPr>
          </a:p>
        </p:txBody>
      </p:sp>
      <p:pic>
        <p:nvPicPr>
          <p:cNvPr id="13" name="Immagine 1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93FED09F-0732-E6B7-2232-EB90BEA487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22" y="6327119"/>
            <a:ext cx="399222" cy="425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0C9DF5FA-240C-D8B3-0621-F5B680578B08}"/>
              </a:ext>
            </a:extLst>
          </p:cNvPr>
          <p:cNvSpPr txBox="1"/>
          <p:nvPr userDrawn="1"/>
        </p:nvSpPr>
        <p:spPr>
          <a:xfrm>
            <a:off x="5117011" y="50270"/>
            <a:ext cx="6323151" cy="65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4214"/>
              </a:buClr>
              <a:buSzPts val="2000"/>
              <a:buFont typeface="Calibri"/>
              <a:buNone/>
            </a:pPr>
            <a:r>
              <a:rPr lang="it-IT" sz="2000" b="1" dirty="0">
                <a:solidFill>
                  <a:srgbClr val="E64214"/>
                </a:solidFill>
                <a:latin typeface="Calibri"/>
                <a:ea typeface="Calibri"/>
                <a:cs typeface="Calibri"/>
                <a:sym typeface="Calibri"/>
              </a:rPr>
              <a:t>FIGURE SIMILI: SIMILITUDINI E OMOTETIE</a:t>
            </a:r>
            <a:endParaRPr dirty="0"/>
          </a:p>
        </p:txBody>
      </p:sp>
      <p:pic>
        <p:nvPicPr>
          <p:cNvPr id="6" name="Google Shape;20;p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7E391E1-DEBB-7BEB-CB88-C11C75C41EC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732146" y="135469"/>
            <a:ext cx="245338" cy="488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1;p3">
            <a:extLst>
              <a:ext uri="{FF2B5EF4-FFF2-40B4-BE49-F238E27FC236}">
                <a16:creationId xmlns:a16="http://schemas.microsoft.com/office/drawing/2014/main" id="{F1A5FE75-9CA2-C3FB-ADEF-E3A52C1E3DD5}"/>
              </a:ext>
            </a:extLst>
          </p:cNvPr>
          <p:cNvCxnSpPr>
            <a:cxnSpLocks/>
          </p:cNvCxnSpPr>
          <p:nvPr userDrawn="1"/>
        </p:nvCxnSpPr>
        <p:spPr>
          <a:xfrm>
            <a:off x="0" y="379905"/>
            <a:ext cx="6634716" cy="0"/>
          </a:xfrm>
          <a:prstGeom prst="straightConnector1">
            <a:avLst/>
          </a:prstGeom>
          <a:noFill/>
          <a:ln w="25400" cap="flat" cmpd="sng">
            <a:solidFill>
              <a:srgbClr val="E642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22;p3">
            <a:extLst>
              <a:ext uri="{FF2B5EF4-FFF2-40B4-BE49-F238E27FC236}">
                <a16:creationId xmlns:a16="http://schemas.microsoft.com/office/drawing/2014/main" id="{4C3BD560-7B32-23C5-CF12-DF37528344A3}"/>
              </a:ext>
            </a:extLst>
          </p:cNvPr>
          <p:cNvCxnSpPr/>
          <p:nvPr userDrawn="1"/>
        </p:nvCxnSpPr>
        <p:spPr>
          <a:xfrm>
            <a:off x="11500460" y="379905"/>
            <a:ext cx="691540" cy="0"/>
          </a:xfrm>
          <a:prstGeom prst="straightConnector1">
            <a:avLst/>
          </a:prstGeom>
          <a:noFill/>
          <a:ln w="25400" cap="flat" cmpd="sng">
            <a:solidFill>
              <a:srgbClr val="E6421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23;p3">
            <a:extLst>
              <a:ext uri="{FF2B5EF4-FFF2-40B4-BE49-F238E27FC236}">
                <a16:creationId xmlns:a16="http://schemas.microsoft.com/office/drawing/2014/main" id="{B956AB8C-4EF3-9B03-AC34-693FEC1F165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493596" y="5164937"/>
            <a:ext cx="3396807" cy="33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;p3">
            <a:extLst>
              <a:ext uri="{FF2B5EF4-FFF2-40B4-BE49-F238E27FC236}">
                <a16:creationId xmlns:a16="http://schemas.microsoft.com/office/drawing/2014/main" id="{1AEA67B2-32B5-C311-44C8-C97062B0CB34}"/>
              </a:ext>
            </a:extLst>
          </p:cNvPr>
          <p:cNvSpPr txBox="1"/>
          <p:nvPr userDrawn="1"/>
        </p:nvSpPr>
        <p:spPr>
          <a:xfrm>
            <a:off x="11405937" y="6456764"/>
            <a:ext cx="7860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975EF7-C6FB-51F1-EA24-5EFCF41353C3}"/>
              </a:ext>
            </a:extLst>
          </p:cNvPr>
          <p:cNvSpPr txBox="1"/>
          <p:nvPr userDrawn="1"/>
        </p:nvSpPr>
        <p:spPr>
          <a:xfrm>
            <a:off x="1852870" y="6504209"/>
            <a:ext cx="8265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    •    D.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Gouthier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– P. Dall’Aglio – S. Quattrocchi    •    Scopri di + Aritmetica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200" dirty="0">
              <a:solidFill>
                <a:schemeClr val="bg1">
                  <a:lumMod val="50000"/>
                  <a:alpha val="30000"/>
                </a:schemeClr>
              </a:solidFill>
            </a:endParaRPr>
          </a:p>
        </p:txBody>
      </p:sp>
      <p:pic>
        <p:nvPicPr>
          <p:cNvPr id="13" name="Immagine 1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C0D242B7-8C36-DAED-8021-9B65B52346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22" y="6327119"/>
            <a:ext cx="399222" cy="425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3">
            <a:extLst>
              <a:ext uri="{FF2B5EF4-FFF2-40B4-BE49-F238E27FC236}">
                <a16:creationId xmlns:a16="http://schemas.microsoft.com/office/drawing/2014/main" id="{C3FC7D34-D3E1-54EC-5064-E4767B471002}"/>
              </a:ext>
            </a:extLst>
          </p:cNvPr>
          <p:cNvSpPr txBox="1"/>
          <p:nvPr/>
        </p:nvSpPr>
        <p:spPr>
          <a:xfrm>
            <a:off x="711581" y="4219202"/>
            <a:ext cx="827579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FIGURE SIMILI: </a:t>
            </a:r>
            <a:endParaRPr sz="4500" dirty="0"/>
          </a:p>
        </p:txBody>
      </p:sp>
      <p:sp>
        <p:nvSpPr>
          <p:cNvPr id="3" name="Google Shape;87;p13">
            <a:extLst>
              <a:ext uri="{FF2B5EF4-FFF2-40B4-BE49-F238E27FC236}">
                <a16:creationId xmlns:a16="http://schemas.microsoft.com/office/drawing/2014/main" id="{7445C0D6-C076-862E-7255-9EACB9409CF7}"/>
              </a:ext>
            </a:extLst>
          </p:cNvPr>
          <p:cNvSpPr txBox="1"/>
          <p:nvPr/>
        </p:nvSpPr>
        <p:spPr>
          <a:xfrm>
            <a:off x="712728" y="3285607"/>
            <a:ext cx="377421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rgbClr val="E64414"/>
                </a:solidFill>
                <a:latin typeface="Calibri"/>
                <a:ea typeface="Calibri"/>
                <a:cs typeface="Calibri"/>
                <a:sym typeface="Calibri"/>
              </a:rPr>
              <a:t>Unità 10</a:t>
            </a:r>
            <a:endParaRPr dirty="0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DF80DE98-1A7F-8826-27A6-73C49CC04465}"/>
              </a:ext>
            </a:extLst>
          </p:cNvPr>
          <p:cNvSpPr txBox="1"/>
          <p:nvPr/>
        </p:nvSpPr>
        <p:spPr>
          <a:xfrm>
            <a:off x="711581" y="4767998"/>
            <a:ext cx="827579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SIMILITUDINI E OMOTETIE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31519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t="30813"/>
          <a:stretch/>
        </p:blipFill>
        <p:spPr>
          <a:xfrm>
            <a:off x="3367803" y="3140891"/>
            <a:ext cx="5456393" cy="326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781292B2-A095-106C-9848-766A8D3831BC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OMOTETIE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4B5BAB31-4903-9AF6-9152-A1E13CB1E875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6C53A96F-D528-82A3-2D3A-728E97F992C2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10734040" cy="15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Omotetie dirette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il triangolo è dalla stessa parte di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(triangoli rossi).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 l’omotetia è l’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identità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cioè il triangolo rimane lo stesso.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 1 il triangolo viene ingrandito e diventa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A″B″C″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(si chiama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ingrandimento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dilatazione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0 &lt;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&lt; 1 il triangolo viene rimpicciolito e diventa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A′B′C′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(si chiama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contrazione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1EAF636D-9A1F-DE22-8180-F0FE1A30BD02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OMOTETIE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00009BA6-F080-7D1F-9F1A-5EF699841474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68;p22">
            <a:extLst>
              <a:ext uri="{FF2B5EF4-FFF2-40B4-BE49-F238E27FC236}">
                <a16:creationId xmlns:a16="http://schemas.microsoft.com/office/drawing/2014/main" id="{281DE133-2A05-9DCB-FB5E-6C0477AC01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0813"/>
          <a:stretch/>
        </p:blipFill>
        <p:spPr>
          <a:xfrm>
            <a:off x="3840362" y="1343065"/>
            <a:ext cx="4729716" cy="28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3;p14">
            <a:extLst>
              <a:ext uri="{FF2B5EF4-FFF2-40B4-BE49-F238E27FC236}">
                <a16:creationId xmlns:a16="http://schemas.microsoft.com/office/drawing/2014/main" id="{BDB36C66-02B5-7DB2-BD27-5DB6F0C666DD}"/>
              </a:ext>
            </a:extLst>
          </p:cNvPr>
          <p:cNvSpPr txBox="1">
            <a:spLocks/>
          </p:cNvSpPr>
          <p:nvPr/>
        </p:nvSpPr>
        <p:spPr>
          <a:xfrm>
            <a:off x="838200" y="4206450"/>
            <a:ext cx="10734040" cy="233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Omotetie inverse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il triangolo è dalla parte opposta di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(triangoli verdi).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− 1 &lt;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&lt; 0 il triangolo viene rimpicciolito e diventa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− 1 l’omotetia è una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simmetria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centrale di centro O e il triangolo diventa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&lt; − 1 il triangolo viene ingrandito e diventa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0 non abbiamo più un’omotetia: ogni figura infatti si riduce a un punto.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Tutte le lunghezze diventano 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l="25948" t="34198" r="19626"/>
          <a:stretch/>
        </p:blipFill>
        <p:spPr>
          <a:xfrm>
            <a:off x="4193540" y="3510281"/>
            <a:ext cx="4023360" cy="20624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1;p24">
            <a:extLst>
              <a:ext uri="{FF2B5EF4-FFF2-40B4-BE49-F238E27FC236}">
                <a16:creationId xmlns:a16="http://schemas.microsoft.com/office/drawing/2014/main" id="{FB3B1FB6-CB16-C3EE-6D10-AC4D1A9A8647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AREE E PERIMETRO DI FIGURE SIMILI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2;p24">
            <a:extLst>
              <a:ext uri="{FF2B5EF4-FFF2-40B4-BE49-F238E27FC236}">
                <a16:creationId xmlns:a16="http://schemas.microsoft.com/office/drawing/2014/main" id="{9CAA98F1-F433-FB7E-8714-113BB74FF1B3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5B793539-A59C-675C-590A-9B4473C55635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10734040" cy="15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una similitudine di      si passa dalla prima figura alla seconda.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una similitudine di      si passa dalla seconda figura alla terza.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B25FD95-3787-B656-E16B-0DAA646F5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540" y="1730088"/>
            <a:ext cx="635000" cy="482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08BD0E-ACBA-C4B7-0FCE-9BA93AF35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540" y="2354634"/>
            <a:ext cx="6350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443" y="2299871"/>
            <a:ext cx="5299554" cy="2057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1;p24">
            <a:extLst>
              <a:ext uri="{FF2B5EF4-FFF2-40B4-BE49-F238E27FC236}">
                <a16:creationId xmlns:a16="http://schemas.microsoft.com/office/drawing/2014/main" id="{1913BC25-8A7C-87A9-ABF5-C5C1EE4DB957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AREE E PERIMETRO DI FIGURE SIMILI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2;p24">
            <a:extLst>
              <a:ext uri="{FF2B5EF4-FFF2-40B4-BE49-F238E27FC236}">
                <a16:creationId xmlns:a16="http://schemas.microsoft.com/office/drawing/2014/main" id="{42E2AC32-F9DE-8FB2-C49A-0E3310F03866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85CF5B01-A528-DBBB-7EBE-4F57F97F7298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10734040" cy="61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Confrontiamo gli elementi dei tre rettangoli, espressi in cm e cm</a:t>
            </a:r>
            <a:r>
              <a:rPr lang="it-IT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0C9207-3987-44A4-088B-A9DEE67539C5}"/>
              </a:ext>
            </a:extLst>
          </p:cNvPr>
          <p:cNvSpPr txBox="1"/>
          <p:nvPr/>
        </p:nvSpPr>
        <p:spPr>
          <a:xfrm>
            <a:off x="838200" y="4611023"/>
            <a:ext cx="975868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perimetri sono misure di lunghezze come i lati, mentre le aree si ottengono facendo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prodotto di due lunghezze che sono state entrambe moltiplicate per il rapporto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similitudine.</a:t>
            </a:r>
            <a:endParaRPr lang="it-IT" sz="20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una similitudine il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rapporto tra i perimetri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uguale al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rapporto di similitudine 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rapporto tra le aree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uguale al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quadrato del rapporto di similitudine 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t="21517" b="24020"/>
          <a:stretch/>
        </p:blipFill>
        <p:spPr>
          <a:xfrm>
            <a:off x="2650218" y="3982720"/>
            <a:ext cx="6217557" cy="191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1;p24">
            <a:extLst>
              <a:ext uri="{FF2B5EF4-FFF2-40B4-BE49-F238E27FC236}">
                <a16:creationId xmlns:a16="http://schemas.microsoft.com/office/drawing/2014/main" id="{C58E3946-A35E-0E33-7050-B413FA881BF5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TRIANGOLI SIMILI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2;p24">
            <a:extLst>
              <a:ext uri="{FF2B5EF4-FFF2-40B4-BE49-F238E27FC236}">
                <a16:creationId xmlns:a16="http://schemas.microsoft.com/office/drawing/2014/main" id="{E7B7FC60-44C4-A603-81BA-395877916780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87E252FD-C429-02DE-A71B-1AA893818C0C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10144760" cy="191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dimostrare che due poligoni sono simili bisogna verificare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 gli angoli siano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congruenti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 i lati siano in proporzione.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due trapezi, pur avendo tutti gli angoli uguali non sono simili poiché i lati non sono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proporzione. I due parallelogrammi, pur avendo i lati in proporzione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 : 6 = 7 : 14) non sono simili perché gli angoli sono diversi.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t="44099"/>
          <a:stretch/>
        </p:blipFill>
        <p:spPr>
          <a:xfrm>
            <a:off x="2671199" y="3429000"/>
            <a:ext cx="6592660" cy="177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1;p24">
            <a:extLst>
              <a:ext uri="{FF2B5EF4-FFF2-40B4-BE49-F238E27FC236}">
                <a16:creationId xmlns:a16="http://schemas.microsoft.com/office/drawing/2014/main" id="{25E1EE26-AF78-5DE8-FE04-B95A5F2070F5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TRIANGOLI SIMILI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2;p24">
            <a:extLst>
              <a:ext uri="{FF2B5EF4-FFF2-40B4-BE49-F238E27FC236}">
                <a16:creationId xmlns:a16="http://schemas.microsoft.com/office/drawing/2014/main" id="{6D6B0C45-75B6-6785-E31B-94972CE33A39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F9C64FB5-7799-FD03-070E-1BA2FD99D074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10144760" cy="191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rettangoli hanno sempre gli angoli congruenti. Per verificare se sono simili è sufficiente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il rapporto tra i lati corrispondenti sia lo stesso:</a:t>
            </a:r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</a:pPr>
            <a:r>
              <a:rPr lang="it-IT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l="61437" t="38105"/>
          <a:stretch/>
        </p:blipFill>
        <p:spPr>
          <a:xfrm>
            <a:off x="8634095" y="1578381"/>
            <a:ext cx="2876745" cy="214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1;p24">
            <a:extLst>
              <a:ext uri="{FF2B5EF4-FFF2-40B4-BE49-F238E27FC236}">
                <a16:creationId xmlns:a16="http://schemas.microsoft.com/office/drawing/2014/main" id="{28583BB1-522A-59C5-84A3-1573C79C6390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TRIANGOLI SIMILI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2;p24">
            <a:extLst>
              <a:ext uri="{FF2B5EF4-FFF2-40B4-BE49-F238E27FC236}">
                <a16:creationId xmlns:a16="http://schemas.microsoft.com/office/drawing/2014/main" id="{464112D7-C10F-F231-25BB-88E2D7C18328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B0474B-6516-956D-F264-40EB917CD772}"/>
              </a:ext>
            </a:extLst>
          </p:cNvPr>
          <p:cNvSpPr txBox="1"/>
          <p:nvPr/>
        </p:nvSpPr>
        <p:spPr>
          <a:xfrm>
            <a:off x="838200" y="1771840"/>
            <a:ext cx="787908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Invece per i triangoli basta verificare che gli angoli siano congruenti oppure che i lati siano in proporzione.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triangoli che hanno gli angoli corrispondenti congruenti sono simili.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realtà, sapendo che la somma degli angoli interni di un triangolo è 180°, è sufficiente sapere che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angoli di un triangolo sono congruenti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due angoli dell’altro triangolo.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9ECC2E-7325-92E4-6E41-38CA2D0D7BB8}"/>
              </a:ext>
            </a:extLst>
          </p:cNvPr>
          <p:cNvSpPr txBox="1"/>
          <p:nvPr/>
        </p:nvSpPr>
        <p:spPr>
          <a:xfrm>
            <a:off x="838200" y="4442900"/>
            <a:ext cx="9585960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Possiamo ricavare alcune osservazioni particolari: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tutti i triangoli equilateri sono simili, infatti hanno tutti gli angoli di 60°;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triangoli rettangoli sono simili se un angolo acuto di uno è congruente a un angolo acuto dell’altro;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triangoli isosceli sono simili se hanno gli angoli al vertice congruenti, oppure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hanno gli angoli alla base congruenti.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 l="59141" t="32337"/>
          <a:stretch/>
        </p:blipFill>
        <p:spPr>
          <a:xfrm>
            <a:off x="4852987" y="4033382"/>
            <a:ext cx="2936871" cy="1808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2;p30">
            <a:extLst>
              <a:ext uri="{FF2B5EF4-FFF2-40B4-BE49-F238E27FC236}">
                <a16:creationId xmlns:a16="http://schemas.microsoft.com/office/drawing/2014/main" id="{88783DDD-9E0E-B06C-BC77-4F69E6834157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I TEOREMI DI EUCLIDE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3;p30">
            <a:extLst>
              <a:ext uri="{FF2B5EF4-FFF2-40B4-BE49-F238E27FC236}">
                <a16:creationId xmlns:a16="http://schemas.microsoft.com/office/drawing/2014/main" id="{5CADB3DA-BE62-F776-08DD-070B560706C1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C583A8-1E59-7491-B049-03DC85F054A0}"/>
              </a:ext>
            </a:extLst>
          </p:cNvPr>
          <p:cNvSpPr txBox="1"/>
          <p:nvPr/>
        </p:nvSpPr>
        <p:spPr>
          <a:xfrm>
            <a:off x="838200" y="1771840"/>
            <a:ext cx="921004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 triangolo rettangolo si “nascondono” due triangoli simili.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Disegna l’altezza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relativa all’ipotenusa.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segmento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proiezione del cateto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sull’ipotenusa.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segmento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proiezione del cateto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sull’ipotenusa.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due triangoli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AHC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sono triangoli rettangoli.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t="16235" b="35778"/>
          <a:stretch/>
        </p:blipFill>
        <p:spPr>
          <a:xfrm>
            <a:off x="3073116" y="2740407"/>
            <a:ext cx="6045767" cy="209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2;p30">
            <a:extLst>
              <a:ext uri="{FF2B5EF4-FFF2-40B4-BE49-F238E27FC236}">
                <a16:creationId xmlns:a16="http://schemas.microsoft.com/office/drawing/2014/main" id="{E3761B92-50E9-D3C4-F9E2-99CB0603BB4B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I TEOREMI DI EUCLIDE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3;p30">
            <a:extLst>
              <a:ext uri="{FF2B5EF4-FFF2-40B4-BE49-F238E27FC236}">
                <a16:creationId xmlns:a16="http://schemas.microsoft.com/office/drawing/2014/main" id="{3C49417A-B2F0-F8FA-6A42-EE2A0787054C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ED075C-6C00-C3C5-F2EE-145DDD2465C3}"/>
              </a:ext>
            </a:extLst>
          </p:cNvPr>
          <p:cNvSpPr txBox="1"/>
          <p:nvPr/>
        </p:nvSpPr>
        <p:spPr>
          <a:xfrm>
            <a:off x="838200" y="1771840"/>
            <a:ext cx="921004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guardi bene, in questa tabella gli angoli scritti su una stessa riga sono congruenti.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Consideriamo i triangoli ABC e ABH.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0641A-FF74-AB3E-E93E-2655C4F7C02E}"/>
              </a:ext>
            </a:extLst>
          </p:cNvPr>
          <p:cNvSpPr txBox="1"/>
          <p:nvPr/>
        </p:nvSpPr>
        <p:spPr>
          <a:xfrm>
            <a:off x="838200" y="5068400"/>
            <a:ext cx="10175240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Dato che hanno gli angoli corrispondenti congruenti, allora sono simili, e possiamo scrivere questa proporzione.</a:t>
            </a:r>
          </a:p>
          <a:p>
            <a:pPr algn="ctr">
              <a:spcAft>
                <a:spcPts val="200"/>
              </a:spcAft>
            </a:pP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 : AB = AB : BH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30">
            <a:extLst>
              <a:ext uri="{FF2B5EF4-FFF2-40B4-BE49-F238E27FC236}">
                <a16:creationId xmlns:a16="http://schemas.microsoft.com/office/drawing/2014/main" id="{9A9E55D9-044E-4653-D4D6-35FA1E3F5CA1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I TEOREMI DI EUCLIDE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3;p30">
            <a:extLst>
              <a:ext uri="{FF2B5EF4-FFF2-40B4-BE49-F238E27FC236}">
                <a16:creationId xmlns:a16="http://schemas.microsoft.com/office/drawing/2014/main" id="{C9061520-016E-28F1-256D-42EE46A6D9BF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 descr="Immagine che contiene diagramma, testo, linea, computer&#10;&#10;Descrizione generata automaticamente">
            <a:extLst>
              <a:ext uri="{FF2B5EF4-FFF2-40B4-BE49-F238E27FC236}">
                <a16:creationId xmlns:a16="http://schemas.microsoft.com/office/drawing/2014/main" id="{65F81D20-BD19-99E6-AF29-54D7C487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769" y="2874706"/>
            <a:ext cx="3286172" cy="33997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947BED-AF6C-3C2F-F135-E26651B1C700}"/>
              </a:ext>
            </a:extLst>
          </p:cNvPr>
          <p:cNvSpPr txBox="1"/>
          <p:nvPr/>
        </p:nvSpPr>
        <p:spPr>
          <a:xfrm>
            <a:off x="838200" y="1771840"/>
            <a:ext cx="10043160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Primo teorema di Euclide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 triangolo rettangolo un cateto è medio proporzionale tra la sua proiezione sull’ipotenusa e l’ipotenusa stessa.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622DA4-F7C8-D12C-02FD-31C8D4CD5EC5}"/>
              </a:ext>
            </a:extLst>
          </p:cNvPr>
          <p:cNvSpPr txBox="1"/>
          <p:nvPr/>
        </p:nvSpPr>
        <p:spPr>
          <a:xfrm>
            <a:off x="838200" y="3285680"/>
            <a:ext cx="6121400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Sappiamo che in una proporzione il prodotto dei medi è uguale al prodotto degli estremi.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BC </a:t>
            </a:r>
            <a:r>
              <a:rPr lang="it-IT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Questa uguaglianza ha un significato geometrico.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i="1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l’area del quadrato costruito sul cateto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l’area del rettangolo che ha per lati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proiezione di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sull’ipotenusa e l’ipotenusa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9" y="3429000"/>
            <a:ext cx="5460261" cy="20809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E96A4E31-B044-DD33-1BCD-8022AA7B3824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SIMILITUDINI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287D78AA-0DAD-D113-E404-A47E8B2663F5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00C63F89-749E-E81E-A72F-55B3C9862D99}"/>
              </a:ext>
            </a:extLst>
          </p:cNvPr>
          <p:cNvSpPr txBox="1">
            <a:spLocks/>
          </p:cNvSpPr>
          <p:nvPr/>
        </p:nvSpPr>
        <p:spPr>
          <a:xfrm>
            <a:off x="838200" y="1771839"/>
            <a:ext cx="9390321" cy="187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L’anno scorso abbiamo studiato le trasformazioni geometriche che conservano la forma e le dimensioni delle figure: le isometrie. In questo capitolo studieremo le trasformazioni che conservano solo la forma delle figure, mentre possono cambiare le dimensioni.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039" y="1953902"/>
            <a:ext cx="5509736" cy="22588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2;p30">
            <a:extLst>
              <a:ext uri="{FF2B5EF4-FFF2-40B4-BE49-F238E27FC236}">
                <a16:creationId xmlns:a16="http://schemas.microsoft.com/office/drawing/2014/main" id="{CCCD64A1-C81B-B7BF-B621-8C841E623CE2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I TEOREMI DI EUCLIDE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3;p30">
            <a:extLst>
              <a:ext uri="{FF2B5EF4-FFF2-40B4-BE49-F238E27FC236}">
                <a16:creationId xmlns:a16="http://schemas.microsoft.com/office/drawing/2014/main" id="{AE3B33D1-C383-07D5-8CB2-DD0ECF9BF558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21A264-254B-E000-8D25-DF86953571C0}"/>
              </a:ext>
            </a:extLst>
          </p:cNvPr>
          <p:cNvSpPr txBox="1"/>
          <p:nvPr/>
        </p:nvSpPr>
        <p:spPr>
          <a:xfrm>
            <a:off x="929640" y="4588290"/>
            <a:ext cx="9413240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Consideriamo i triangoli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Dato che hanno gli angoli corrispondenti congruenti, allora sono simili, e possiamo scrivere questa proporzione.</a:t>
            </a:r>
          </a:p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 t="55880"/>
          <a:stretch/>
        </p:blipFill>
        <p:spPr>
          <a:xfrm>
            <a:off x="2544885" y="4109822"/>
            <a:ext cx="6985390" cy="2220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2;p30">
            <a:extLst>
              <a:ext uri="{FF2B5EF4-FFF2-40B4-BE49-F238E27FC236}">
                <a16:creationId xmlns:a16="http://schemas.microsoft.com/office/drawing/2014/main" id="{62DBBE48-4CCF-BB8B-0E83-A4DD0214C0C6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I TEOREMI DI EUCLIDE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3;p30">
            <a:extLst>
              <a:ext uri="{FF2B5EF4-FFF2-40B4-BE49-F238E27FC236}">
                <a16:creationId xmlns:a16="http://schemas.microsoft.com/office/drawing/2014/main" id="{F0432001-2E76-72E9-9E25-5BF2F60319D3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768587-C49A-4CC4-DCE8-68B0CB5E08AD}"/>
              </a:ext>
            </a:extLst>
          </p:cNvPr>
          <p:cNvSpPr txBox="1"/>
          <p:nvPr/>
        </p:nvSpPr>
        <p:spPr>
          <a:xfrm>
            <a:off x="838200" y="1771840"/>
            <a:ext cx="10398760" cy="240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Secondo teorema di Euclide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 triangolo rettangolo, l’altezza relativa all’ipotenusa è media proporzionale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 le proiezioni dei cateti sull’ipotenusa.</a:t>
            </a:r>
          </a:p>
          <a:p>
            <a:pPr>
              <a:spcAft>
                <a:spcPts val="200"/>
              </a:spcAft>
            </a:pPr>
            <a:endParaRPr lang="it-IT" sz="200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Anche l’uguaglianza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  <a:r>
              <a:rPr lang="it-IT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 un significato geometrico.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  <a:r>
              <a:rPr lang="it-IT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l’area del quadrato costruito sull’altezza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l’area del rettangolo che ha per lati la proiezione di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quella di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sull’ipotenusa.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r="62777"/>
          <a:stretch/>
        </p:blipFill>
        <p:spPr>
          <a:xfrm>
            <a:off x="8972761" y="703686"/>
            <a:ext cx="1265118" cy="22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C7F0DA40-7608-2D19-AEFE-83066F0C84F9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SIMILITUDINI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DECE3AFF-681D-F359-9240-80D0AA05D3E0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ED80F975-316A-D071-E426-0AF51F3FBBE7}"/>
              </a:ext>
            </a:extLst>
          </p:cNvPr>
          <p:cNvSpPr txBox="1">
            <a:spLocks/>
          </p:cNvSpPr>
          <p:nvPr/>
        </p:nvSpPr>
        <p:spPr>
          <a:xfrm>
            <a:off x="838200" y="1771839"/>
            <a:ext cx="9390321" cy="187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Osserva il pentagono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ABCDE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il pentagono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A′B′C′D′E′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hanno la stessa forma.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misuri i loro angoli noterai che l’angolo      è congruente all’angolo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l’angolo      è congruente all’angolo       e così via.</a:t>
            </a:r>
          </a:p>
          <a:p>
            <a:pPr marL="50800" indent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inoltre misuri i lati del secondo pentagono noterai che sono tutti il doppio dei lati corrispondenti del secondo A′B′ = 2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AB, B′C′ = 2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BC …</a:t>
            </a:r>
          </a:p>
          <a:p>
            <a:pPr marL="50800" indent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questo esempio tutti i lati della figura sono moltiplicati per 2. In altri il numero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può essere differente, purché sia lo stesso per tutte le lunghezze dei segmenti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della figura. Questo numero si chiama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rapporto di similitudine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si indica con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C69A85-1573-5677-EC30-8A2CED93C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044" y="2117651"/>
            <a:ext cx="241300" cy="30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1EF4309-5AD5-D059-4F28-8CBB48CB5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126" y="2104951"/>
            <a:ext cx="368300" cy="330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0CF2235-C803-83CC-26FC-E2D9A9E15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479" y="2438400"/>
            <a:ext cx="254000" cy="2921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26039B9-5ABA-7608-E4AF-E05C004E3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774" y="2399797"/>
            <a:ext cx="304800" cy="3429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B73E4E-E864-2569-9A5D-41B24ECD7B13}"/>
              </a:ext>
            </a:extLst>
          </p:cNvPr>
          <p:cNvSpPr txBox="1"/>
          <p:nvPr/>
        </p:nvSpPr>
        <p:spPr>
          <a:xfrm>
            <a:off x="880192" y="4865756"/>
            <a:ext cx="9390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similitudine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una trasformazione che lascia invariate le ampiezze degli angoli e moltiplica le lunghezze dei segmenti per il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rapporto di similitudine k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figure simili hanno 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stessa forma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ma, in generale, hanno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dimensioni diverse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" name="Google Shape;99;p14">
            <a:extLst>
              <a:ext uri="{FF2B5EF4-FFF2-40B4-BE49-F238E27FC236}">
                <a16:creationId xmlns:a16="http://schemas.microsoft.com/office/drawing/2014/main" id="{A7A734B1-841E-E717-8AC5-8A40C76850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060"/>
          <a:stretch/>
        </p:blipFill>
        <p:spPr>
          <a:xfrm>
            <a:off x="10105068" y="894949"/>
            <a:ext cx="1901256" cy="220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FE878BC4-4AA5-F3D4-CADF-2A6146A07400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SIMILITUDINI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E1E42477-41A2-3726-3C2D-490742B95A44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BC887D06-F048-E41C-A7CD-C4D400396058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9390321" cy="10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due figure sono simili il rapporto i tra lati corrispondenti è sempre lo stesso,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quindi i lati sono direttamente proporzionali e si può scrivere una proporzione.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esempio:</a:t>
            </a:r>
          </a:p>
        </p:txBody>
      </p:sp>
      <p:pic>
        <p:nvPicPr>
          <p:cNvPr id="5" name="Google Shape;108;p15">
            <a:extLst>
              <a:ext uri="{FF2B5EF4-FFF2-40B4-BE49-F238E27FC236}">
                <a16:creationId xmlns:a16="http://schemas.microsoft.com/office/drawing/2014/main" id="{222E98BC-2D33-EC76-5087-BB249787F9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871" b="30887"/>
          <a:stretch/>
        </p:blipFill>
        <p:spPr>
          <a:xfrm>
            <a:off x="2757585" y="2782957"/>
            <a:ext cx="6676829" cy="26456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DC57E836-29D2-635F-A3BE-438D61E6BFEB}"/>
              </a:ext>
            </a:extLst>
          </p:cNvPr>
          <p:cNvSpPr txBox="1">
            <a:spLocks/>
          </p:cNvSpPr>
          <p:nvPr/>
        </p:nvSpPr>
        <p:spPr>
          <a:xfrm>
            <a:off x="838200" y="5548710"/>
            <a:ext cx="9390321" cy="10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Siccome i rapporti sono uguali scriviamo la proporzione:</a:t>
            </a:r>
          </a:p>
          <a:p>
            <a:pPr marL="5080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 : AB = FG : BC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75B5647B-1446-F839-1A17-869E2B0CCBD4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SIMILITUDINI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C15B955B-5F3D-69A0-FE76-13ECED31C466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537C641F-2996-6F37-7FA1-0B94757C5BC6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9390321" cy="10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triangoli equilateri sono sempre simili tra loro. In generale invece due triangoli isosceli non lo sono.</a:t>
            </a:r>
          </a:p>
        </p:txBody>
      </p:sp>
      <p:sp>
        <p:nvSpPr>
          <p:cNvPr id="7" name="Google Shape;93;p14">
            <a:extLst>
              <a:ext uri="{FF2B5EF4-FFF2-40B4-BE49-F238E27FC236}">
                <a16:creationId xmlns:a16="http://schemas.microsoft.com/office/drawing/2014/main" id="{E82501C8-D755-F725-34E8-9337921A26C3}"/>
              </a:ext>
            </a:extLst>
          </p:cNvPr>
          <p:cNvSpPr txBox="1">
            <a:spLocks/>
          </p:cNvSpPr>
          <p:nvPr/>
        </p:nvSpPr>
        <p:spPr>
          <a:xfrm>
            <a:off x="838200" y="4012167"/>
            <a:ext cx="10505661" cy="10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poligoni regolari con lo stesso numero di lati sono sempre simili.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anche tutte le circonferenze sono simili tra loro.</a:t>
            </a:r>
          </a:p>
        </p:txBody>
      </p:sp>
      <p:pic>
        <p:nvPicPr>
          <p:cNvPr id="9" name="Immagine 8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24498105-D9C6-8286-936D-A0043998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4803573"/>
            <a:ext cx="2311400" cy="1333500"/>
          </a:xfrm>
          <a:prstGeom prst="rect">
            <a:avLst/>
          </a:prstGeom>
        </p:spPr>
      </p:pic>
      <p:pic>
        <p:nvPicPr>
          <p:cNvPr id="11" name="Immagine 10" descr="Immagine che contiene linea, origami&#10;&#10;Descrizione generata automaticamente">
            <a:extLst>
              <a:ext uri="{FF2B5EF4-FFF2-40B4-BE49-F238E27FC236}">
                <a16:creationId xmlns:a16="http://schemas.microsoft.com/office/drawing/2014/main" id="{F788F065-DFF1-0D55-E992-4217F936E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430" y="2547883"/>
            <a:ext cx="4775200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3CC8BB1E-5FC4-B53A-CC24-6EF0CD3AFBAD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SIMILITUDINI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8BD90DF5-F2BC-5B32-0F31-DB6D12A31E8C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67624DEF-3B79-32E2-1092-6B1FECA66A79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9390321" cy="10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una similitudine ci sono cose che cambiano e altre che non cambiano.</a:t>
            </a:r>
          </a:p>
        </p:txBody>
      </p:sp>
      <p:pic>
        <p:nvPicPr>
          <p:cNvPr id="6" name="Immagine 5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07A89E4B-305E-209C-16D2-01C5B7D49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2559050"/>
            <a:ext cx="66421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19">
            <a:extLst>
              <a:ext uri="{FF2B5EF4-FFF2-40B4-BE49-F238E27FC236}">
                <a16:creationId xmlns:a16="http://schemas.microsoft.com/office/drawing/2014/main" id="{4C293DDF-FA77-0C4B-EC9F-B89E62DE7B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096" t="47099"/>
          <a:stretch/>
        </p:blipFill>
        <p:spPr>
          <a:xfrm>
            <a:off x="5925378" y="4705376"/>
            <a:ext cx="4242409" cy="177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3E7D7068-3C79-2B44-705F-AF77FCC29714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OMOTETIE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FF0DED2E-5052-F25C-0718-AE40ACE94C17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A2C3674E-5E67-8849-3CF6-8876812FC3DC}"/>
              </a:ext>
            </a:extLst>
          </p:cNvPr>
          <p:cNvSpPr txBox="1">
            <a:spLocks/>
          </p:cNvSpPr>
          <p:nvPr/>
        </p:nvSpPr>
        <p:spPr>
          <a:xfrm>
            <a:off x="838200" y="1771840"/>
            <a:ext cx="9869557" cy="348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particolare similitudine è quella tra due figure che oltre ad avere la stessa forma hanno anche lo stesso orientamento.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Osserva i due rettangoli. Per passare dal primo rettangolo al secondo abbiamo operato così: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abbiamo scelto un punto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abbiamo tracciato la semiretta di origine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 passa per il vertice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primo rettangolo;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abbiamo individuato il vertice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secondo rettangolo raddoppiando la lunghezza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cioè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 stesso modo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47CE3151-0553-BF18-DCCD-A8E521DAA954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OMOTETIE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C2EDB2E6-1F9B-F93E-1B16-6900EA289EF0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40;p19">
            <a:extLst>
              <a:ext uri="{FF2B5EF4-FFF2-40B4-BE49-F238E27FC236}">
                <a16:creationId xmlns:a16="http://schemas.microsoft.com/office/drawing/2014/main" id="{0413DD15-8469-7D60-46BF-3A4DAE969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096" t="47099"/>
          <a:stretch/>
        </p:blipFill>
        <p:spPr>
          <a:xfrm>
            <a:off x="3562982" y="1651151"/>
            <a:ext cx="4242409" cy="1777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3;p14">
            <a:extLst>
              <a:ext uri="{FF2B5EF4-FFF2-40B4-BE49-F238E27FC236}">
                <a16:creationId xmlns:a16="http://schemas.microsoft.com/office/drawing/2014/main" id="{29783A99-4771-79F6-9CB4-20D47C82348C}"/>
              </a:ext>
            </a:extLst>
          </p:cNvPr>
          <p:cNvSpPr txBox="1">
            <a:spLocks/>
          </p:cNvSpPr>
          <p:nvPr/>
        </p:nvSpPr>
        <p:spPr>
          <a:xfrm>
            <a:off x="838201" y="3629991"/>
            <a:ext cx="8509000" cy="211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Tutta la figura risulta così ingrandita di un fattore 2: tutti i lati del rettangolo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A′B′C′D′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sono il doppio dei corrispondenti lati del rettangolo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A′B′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B′C′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C′D′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D′A′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it-IT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figura è stata trasformata con una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omotetia diretta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centro </a:t>
            </a:r>
            <a:r>
              <a:rPr lang="it-IT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rapporto 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figura trasformata con una omotetia si può anche trovare dalla parte opposta rispetto al centro.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t="3302"/>
          <a:stretch/>
        </p:blipFill>
        <p:spPr>
          <a:xfrm>
            <a:off x="3158235" y="1598394"/>
            <a:ext cx="5875529" cy="268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B6BB7E16-CB4C-0D07-E901-33C135059DFC}"/>
              </a:ext>
            </a:extLst>
          </p:cNvPr>
          <p:cNvSpPr txBox="1"/>
          <p:nvPr/>
        </p:nvSpPr>
        <p:spPr>
          <a:xfrm>
            <a:off x="838200" y="1111299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OMOTETIE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23179E71-CE35-73E9-F411-826D7F7327F3}"/>
              </a:ext>
            </a:extLst>
          </p:cNvPr>
          <p:cNvSpPr/>
          <p:nvPr/>
        </p:nvSpPr>
        <p:spPr>
          <a:xfrm>
            <a:off x="398534" y="1080477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1C760302-355F-19AF-DA3E-4AC5671D420A}"/>
              </a:ext>
            </a:extLst>
          </p:cNvPr>
          <p:cNvSpPr txBox="1">
            <a:spLocks/>
          </p:cNvSpPr>
          <p:nvPr/>
        </p:nvSpPr>
        <p:spPr>
          <a:xfrm>
            <a:off x="838200" y="4453436"/>
            <a:ext cx="8641079" cy="211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Tutta la figura di sinistra risulta ingrandita di un fattore 1,5 ma si trova dalla parte opposta rispetto al centro O. Per indicare che l’omotetia è inversa si dice che ha un rapporto di omotetia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negativo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figura è stata trasformata con una omotetia inversa di centro O e di rapporto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similitudine k = − 1,5.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1422</Words>
  <Application>Microsoft Macintosh PowerPoint</Application>
  <PresentationFormat>Widescreen</PresentationFormat>
  <Paragraphs>103</Paragraphs>
  <Slides>21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Martina Beccherle</cp:lastModifiedBy>
  <cp:revision>65</cp:revision>
  <dcterms:modified xsi:type="dcterms:W3CDTF">2024-01-25T10:12:16Z</dcterms:modified>
</cp:coreProperties>
</file>