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8" r:id="rId20"/>
    <p:sldId id="279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 amt="10000"/>
          </a:blip>
          <a:srcRect b="12252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/>
          <p:nvPr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0B919C6-CA02-ED78-0F01-B737CDBEE056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3" name="Immagine 2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99B8E4E1-29E4-F60E-4140-39347EC28E8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"/>
          <p:cNvSpPr txBox="1"/>
          <p:nvPr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9;p3">
            <a:extLst>
              <a:ext uri="{FF2B5EF4-FFF2-40B4-BE49-F238E27FC236}">
                <a16:creationId xmlns:a16="http://schemas.microsoft.com/office/drawing/2014/main" id="{FAFBDD03-F1B9-9FC6-2DB4-1645ABCE8A49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NUMERI RAZIONALI: DECIMALI E FRAZIONI</a:t>
            </a:r>
            <a:endParaRPr dirty="0"/>
          </a:p>
        </p:txBody>
      </p:sp>
      <p:pic>
        <p:nvPicPr>
          <p:cNvPr id="3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B4F5E79-5546-C12C-0C92-E7E523883E47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6612000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21;p3">
            <a:extLst>
              <a:ext uri="{FF2B5EF4-FFF2-40B4-BE49-F238E27FC236}">
                <a16:creationId xmlns:a16="http://schemas.microsoft.com/office/drawing/2014/main" id="{BDC65753-C313-660C-86AC-5EFD9E7D0229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653288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" name="Google Shape;22;p3">
            <a:extLst>
              <a:ext uri="{FF2B5EF4-FFF2-40B4-BE49-F238E27FC236}">
                <a16:creationId xmlns:a16="http://schemas.microsoft.com/office/drawing/2014/main" id="{BD1991D2-B73C-E0FB-B81D-B29F05F8E91B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7" name="Immagine 6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7E27E46A-ACF6-10F7-A889-E32844840C4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738FFFB6-FE8F-A59A-344F-AD609D29F3B9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Aritmetica 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/>
        </p:nvSpPr>
        <p:spPr>
          <a:xfrm>
            <a:off x="711581" y="4159202"/>
            <a:ext cx="8323562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NUMERI RAZIONALI:</a:t>
            </a:r>
            <a:endParaRPr dirty="0"/>
          </a:p>
        </p:txBody>
      </p:sp>
      <p:sp>
        <p:nvSpPr>
          <p:cNvPr id="87" name="Google Shape;87;p13"/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9</a:t>
            </a:r>
            <a:endParaRPr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D20EDF6-2CD4-4269-058F-11D0CFBE4CA2}"/>
              </a:ext>
            </a:extLst>
          </p:cNvPr>
          <p:cNvSpPr txBox="1"/>
          <p:nvPr/>
        </p:nvSpPr>
        <p:spPr>
          <a:xfrm>
            <a:off x="711581" y="4791984"/>
            <a:ext cx="60960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5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DECIMALI E FRAZIONI</a:t>
            </a:r>
            <a:endParaRPr lang="it-IT" sz="5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RICONOSCERE I NUMERI DECIMALI DAL DENOMINATORE DELLA FRAZIONE</a:t>
            </a:r>
            <a:endParaRPr sz="2000" b="1"/>
          </a:p>
        </p:txBody>
      </p:sp>
      <p:sp>
        <p:nvSpPr>
          <p:cNvPr id="172" name="Google Shape;172;p24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79C01D-F9E3-9DBB-4A06-9293E7405076}"/>
              </a:ext>
            </a:extLst>
          </p:cNvPr>
          <p:cNvSpPr txBox="1"/>
          <p:nvPr/>
        </p:nvSpPr>
        <p:spPr>
          <a:xfrm>
            <a:off x="838200" y="1896903"/>
            <a:ext cx="10730948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illimitati periodici misti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Dopo averle ridotte ai minimi termini, tutte queste frazioni hanno al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denominatore alcuni fattori primi, ma anche qualche potenza di 2 oppure di 5 o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anche di entrambi.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frazioni non sono decimali, perché non hanno come denominatore 10 o una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sua potenza; né sono equivalenti a frazioni decimali.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6233B91-5462-6C6F-96CC-CF1B18CAF13E}"/>
              </a:ext>
            </a:extLst>
          </p:cNvPr>
          <p:cNvSpPr txBox="1"/>
          <p:nvPr/>
        </p:nvSpPr>
        <p:spPr>
          <a:xfrm>
            <a:off x="838200" y="4220616"/>
            <a:ext cx="107309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FF2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frazioni che, ridotte ai minimi termini, hanno 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denominatore</a:t>
            </a:r>
          </a:p>
          <a:p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composto da 2 o da 5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(o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 entrambi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da altri fattori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generano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</a:t>
            </a:r>
          </a:p>
          <a:p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decimali illimitati periodici misti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5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FRAZIONI GENERATRICI DI I NUMERI DECIMALI</a:t>
            </a:r>
            <a:endParaRPr sz="2000" b="1"/>
          </a:p>
        </p:txBody>
      </p:sp>
      <p:sp>
        <p:nvSpPr>
          <p:cNvPr id="181" name="Google Shape;181;p25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E3EFD8E-13F8-4ABF-CCCB-CAA78AB7E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415" y="2296105"/>
            <a:ext cx="3086100" cy="1504950"/>
          </a:xfrm>
          <a:prstGeom prst="rect">
            <a:avLst/>
          </a:prstGeom>
        </p:spPr>
      </p:pic>
      <p:sp>
        <p:nvSpPr>
          <p:cNvPr id="4" name="Google Shape;184;p25">
            <a:extLst>
              <a:ext uri="{FF2B5EF4-FFF2-40B4-BE49-F238E27FC236}">
                <a16:creationId xmlns:a16="http://schemas.microsoft.com/office/drawing/2014/main" id="{3D9CBAC6-5FAE-CCA8-CA77-FA25758E358D}"/>
              </a:ext>
            </a:extLst>
          </p:cNvPr>
          <p:cNvSpPr txBox="1"/>
          <p:nvPr/>
        </p:nvSpPr>
        <p:spPr>
          <a:xfrm>
            <a:off x="861196" y="1922496"/>
            <a:ext cx="1081239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 numeri naturali si possono scrivere come frazioni apparenti.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EFE5247-4718-1B62-6CA2-1CC5A276F9FF}"/>
              </a:ext>
            </a:extLst>
          </p:cNvPr>
          <p:cNvSpPr txBox="1"/>
          <p:nvPr/>
        </p:nvSpPr>
        <p:spPr>
          <a:xfrm>
            <a:off x="861195" y="3759641"/>
            <a:ext cx="103743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Ora vediamo che i numeri decimali limitati e periodici si possono trasformare in frazione,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ma questi non sono tutti i numeri decimali.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FRAZIONI GENERATRICI DI I NUMERI DECIMALI</a:t>
            </a:r>
            <a:endParaRPr sz="2000" b="1"/>
          </a:p>
        </p:txBody>
      </p:sp>
      <p:sp>
        <p:nvSpPr>
          <p:cNvPr id="190" name="Google Shape;190;p26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37686" y="4810229"/>
            <a:ext cx="7716627" cy="6421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8285F6A-7D32-4E7F-5C98-33563235AEC8}"/>
              </a:ext>
            </a:extLst>
          </p:cNvPr>
          <p:cNvSpPr txBox="1"/>
          <p:nvPr/>
        </p:nvSpPr>
        <p:spPr>
          <a:xfrm>
            <a:off x="838200" y="1896903"/>
            <a:ext cx="10730948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limitati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i numeri decimali limitati è facile trovare una frazione generatrice.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sufficiente scrivere la frazione che ha al numeratore il numero senza la virgola e al denominatore una potenza di 10 che ha tanti zeri quante sono le cifre della parte decimale.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344DBCE-9A09-E10E-EAFC-9CC35C8EECD0}"/>
              </a:ext>
            </a:extLst>
          </p:cNvPr>
          <p:cNvSpPr txBox="1"/>
          <p:nvPr/>
        </p:nvSpPr>
        <p:spPr>
          <a:xfrm>
            <a:off x="838200" y="3605063"/>
            <a:ext cx="104725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numero decimale limitato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generato da una frazione che ha al numeratore il numero senza la virgola e al denominatore una potenza di 10 che ha tanti zeri quante sono le cifre della parte decimale.</a:t>
            </a:r>
          </a:p>
          <a:p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7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FRAZIONI GENERATRICI DI I NUMERI DECIMALI</a:t>
            </a:r>
            <a:endParaRPr sz="2000" b="1"/>
          </a:p>
        </p:txBody>
      </p:sp>
      <p:sp>
        <p:nvSpPr>
          <p:cNvPr id="199" name="Google Shape;199;p27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4A607C1-11C9-C244-5A52-C87521562EFF}"/>
              </a:ext>
            </a:extLst>
          </p:cNvPr>
          <p:cNvSpPr txBox="1"/>
          <p:nvPr/>
        </p:nvSpPr>
        <p:spPr>
          <a:xfrm>
            <a:off x="838200" y="1896903"/>
            <a:ext cx="1073094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illimitati periodici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Trovare la frazione generatrice di un numero periodico è un po’ meno semplice.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Vediamolo su un esempio, il numero 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numeratore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scriviamo il numero senza virgola a cui sottraiamo tutto ciò che precede il periodo: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116 – 11 = 105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E2F5A38-39C7-3E25-AAF2-FCAF06E8C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136" y="2609201"/>
            <a:ext cx="647700" cy="3683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DD912CF-97C1-72B4-E1CC-479F6517C842}"/>
              </a:ext>
            </a:extLst>
          </p:cNvPr>
          <p:cNvSpPr txBox="1"/>
          <p:nvPr/>
        </p:nvSpPr>
        <p:spPr>
          <a:xfrm>
            <a:off x="838200" y="3862338"/>
            <a:ext cx="898897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denominatore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scriviamo tanti 9 quante sono le cifre del periodo e tanti 0 quante sono le cifre dell’antiperiodo (se c’è):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90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Scriviamo cioè la frazione             che riduciamo ai minimi termini: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verificare che il risultato della divisione 7 : 6 è proprio</a:t>
            </a:r>
          </a:p>
        </p:txBody>
      </p:sp>
      <p:pic>
        <p:nvPicPr>
          <p:cNvPr id="7" name="Immagine 6" descr="Immagine che contiene Carattere, numero, schermata, design&#10;&#10;Descrizione generata automaticamente">
            <a:extLst>
              <a:ext uri="{FF2B5EF4-FFF2-40B4-BE49-F238E27FC236}">
                <a16:creationId xmlns:a16="http://schemas.microsoft.com/office/drawing/2014/main" id="{C9DA01AC-1BED-2E94-4D83-59B92B95AF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4248" y="4656521"/>
            <a:ext cx="711200" cy="635000"/>
          </a:xfrm>
          <a:prstGeom prst="rect">
            <a:avLst/>
          </a:prstGeom>
        </p:spPr>
      </p:pic>
      <p:pic>
        <p:nvPicPr>
          <p:cNvPr id="9" name="Immagine 8" descr="Immagine che contiene orologio, Carattere, numero, schermata&#10;&#10;Descrizione generata automaticamente">
            <a:extLst>
              <a:ext uri="{FF2B5EF4-FFF2-40B4-BE49-F238E27FC236}">
                <a16:creationId xmlns:a16="http://schemas.microsoft.com/office/drawing/2014/main" id="{569F8503-52B4-E6EC-5BD2-E8FCBCE7F1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1624" y="5103749"/>
            <a:ext cx="1244600" cy="6731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0623AF99-4AFE-CD98-BEDB-96FB4A242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147" y="5711001"/>
            <a:ext cx="647700" cy="3683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9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FRAZIONI GENERATRICI DI I NUMERI DECIMALI</a:t>
            </a:r>
            <a:endParaRPr sz="2000" b="1"/>
          </a:p>
        </p:txBody>
      </p:sp>
      <p:sp>
        <p:nvSpPr>
          <p:cNvPr id="215" name="Google Shape;215;p29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8198191-4E97-9DDE-B532-E70025577775}"/>
              </a:ext>
            </a:extLst>
          </p:cNvPr>
          <p:cNvSpPr txBox="1"/>
          <p:nvPr/>
        </p:nvSpPr>
        <p:spPr>
          <a:xfrm>
            <a:off x="838200" y="1896903"/>
            <a:ext cx="1073094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illimitati periodici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2F1B136-BE9F-A919-620A-D24190003123}"/>
              </a:ext>
            </a:extLst>
          </p:cNvPr>
          <p:cNvSpPr txBox="1"/>
          <p:nvPr/>
        </p:nvSpPr>
        <p:spPr>
          <a:xfrm>
            <a:off x="838200" y="2459504"/>
            <a:ext cx="1047253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numero decimale periodico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semplice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misto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è generato da una frazione che ha: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numeratore la differenza tra il numero scritto senza la virgola e il numero formato dalle cifre che precedono il periodo;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denominatore tanti 9 quante sono le cifre del periodo e tanti 0 quante sono le cifre dell’antiperiodo.</a:t>
            </a:r>
          </a:p>
          <a:p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0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CONFRONTO E OPERAZIONI TRA NUMERI RAZIONALI</a:t>
            </a:r>
            <a:endParaRPr sz="2000" b="1"/>
          </a:p>
        </p:txBody>
      </p:sp>
      <p:sp>
        <p:nvSpPr>
          <p:cNvPr id="223" name="Google Shape;223;p30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838F5C1-8411-FCF2-B18E-F2E854B21024}"/>
              </a:ext>
            </a:extLst>
          </p:cNvPr>
          <p:cNvSpPr txBox="1"/>
          <p:nvPr/>
        </p:nvSpPr>
        <p:spPr>
          <a:xfrm>
            <a:off x="838200" y="1896903"/>
            <a:ext cx="10730948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questa Unità abbiamo scoperto che: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tutte le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frazioni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 possono trasformare in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naturali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decimali limitati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decimali periodici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 i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interi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decimali limitati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decimali periodici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possono trasformare in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frazioni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000"/>
              </a:spcBef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 l’insieme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è:</a:t>
            </a:r>
          </a:p>
          <a:p>
            <a:pPr>
              <a:spcAft>
                <a:spcPts val="400"/>
              </a:spcAft>
            </a:pP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={numeri positivi che si scrivono come frazioni e zero} =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= {numeri naturali, decimali positivi limitati e decimali illimitati periodici}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1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CONFRONTO E OPERAZIONI TRA NUMERI RAZIONALI</a:t>
            </a:r>
            <a:endParaRPr sz="2000" b="1"/>
          </a:p>
        </p:txBody>
      </p:sp>
      <p:sp>
        <p:nvSpPr>
          <p:cNvPr id="231" name="Google Shape;231;p31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A4A699-D182-8008-B516-EF1D2C7682AF}"/>
              </a:ext>
            </a:extLst>
          </p:cNvPr>
          <p:cNvSpPr txBox="1"/>
          <p:nvPr/>
        </p:nvSpPr>
        <p:spPr>
          <a:xfrm>
            <a:off x="838200" y="1896903"/>
            <a:ext cx="1073094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lettera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deriva dalla parola “quoziente”, perché le frazioni sono un modo di scrivere i quozienti.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segno + indica che sono positivi.</a:t>
            </a:r>
          </a:p>
          <a:p>
            <a:pPr>
              <a:spcAft>
                <a:spcPts val="6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futuro studieremo l’insieme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dei numeri razionali, includendo anche quelli negativi che ora non conosciamo ancora.</a:t>
            </a:r>
          </a:p>
          <a:p>
            <a:pPr>
              <a:spcAft>
                <a:spcPts val="6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Ogni numero razionale positivo può essere scritto come numero decimale oppure come una delle infinite frazioni equivalenti a quella che lo genera.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2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CONFRONTO E OPERAZIONI TRA NUMERI RAZIONALI</a:t>
            </a:r>
            <a:endParaRPr sz="2000" b="1"/>
          </a:p>
        </p:txBody>
      </p:sp>
      <p:sp>
        <p:nvSpPr>
          <p:cNvPr id="240" name="Google Shape;240;p32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A9A1E5A-B8AB-C4C5-1E89-33F04F671F6E}"/>
              </a:ext>
            </a:extLst>
          </p:cNvPr>
          <p:cNvSpPr txBox="1"/>
          <p:nvPr/>
        </p:nvSpPr>
        <p:spPr>
          <a:xfrm>
            <a:off x="838200" y="1896903"/>
            <a:ext cx="9861331" cy="2811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Confronto di numeri razionali positivi</a:t>
            </a:r>
          </a:p>
          <a:p>
            <a:pPr>
              <a:spcAft>
                <a:spcPts val="5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confrontare due numeri razionali positivi è conveniente scriverli come numeri decimali per esteso.</a:t>
            </a:r>
          </a:p>
          <a:p>
            <a:pPr>
              <a:spcAft>
                <a:spcPts val="5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Posizioniamo i numeri decimali l’uno sotto l’altro facendo attenzione ad allineare le cifre delle unità. Iniziamo da sinistra a confrontare una cifra con quella sottostante.</a:t>
            </a:r>
          </a:p>
          <a:p>
            <a:pPr>
              <a:spcAft>
                <a:spcPts val="5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sono uguali procediamo con la cifra successiva. Se una cifra è maggiore dell’altra, il numero che la contiene è maggiore dell’altro.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3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CONFRONTO E OPERAZIONI TRA NUMERI RAZIONALI</a:t>
            </a:r>
            <a:endParaRPr sz="2000" b="1"/>
          </a:p>
        </p:txBody>
      </p:sp>
      <p:sp>
        <p:nvSpPr>
          <p:cNvPr id="250" name="Google Shape;250;p33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80B9BB1-B170-021F-07B9-0687947E83F3}"/>
              </a:ext>
            </a:extLst>
          </p:cNvPr>
          <p:cNvSpPr txBox="1"/>
          <p:nvPr/>
        </p:nvSpPr>
        <p:spPr>
          <a:xfrm>
            <a:off x="838200" y="1896903"/>
            <a:ext cx="9861331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Operazioni tra numeri razionali positivi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sempre sommare, moltiplicare o dividere due numeri razionali positivi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il risultato che otteniamo è ancora un numero razionale positivo.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Diciamo che l’insieme </a:t>
            </a: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baseline="30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chiuso rispetto all’addizione, alla moltiplicazione e alla divisione. Non è chiuso rispetto alla sottrazione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4B8B842-2A5A-9DC5-B509-671CB433D7FB}"/>
              </a:ext>
            </a:extLst>
          </p:cNvPr>
          <p:cNvSpPr txBox="1"/>
          <p:nvPr/>
        </p:nvSpPr>
        <p:spPr>
          <a:xfrm>
            <a:off x="838200" y="3686561"/>
            <a:ext cx="98613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operare con i numeri razionali positivi è conveniente scriverli come frazioni.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Dopo aver sommato, moltiplicato o diviso le frazioni, possiamo riscrivere il risultato come numero decimale.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Google Shape;261;p34">
            <a:extLst>
              <a:ext uri="{FF2B5EF4-FFF2-40B4-BE49-F238E27FC236}">
                <a16:creationId xmlns:a16="http://schemas.microsoft.com/office/drawing/2014/main" id="{14DFFFB8-1C64-0641-389D-5ED5EA661F88}"/>
              </a:ext>
            </a:extLst>
          </p:cNvPr>
          <p:cNvSpPr txBox="1"/>
          <p:nvPr/>
        </p:nvSpPr>
        <p:spPr>
          <a:xfrm>
            <a:off x="838201" y="4828448"/>
            <a:ext cx="960908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L’insieme </a:t>
            </a:r>
            <a:r>
              <a:rPr lang="it-I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</a:t>
            </a:r>
            <a:r>
              <a:rPr lang="it-IT" sz="2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it-I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è un insieme </a:t>
            </a:r>
            <a:r>
              <a:rPr lang="it-IT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denso</a:t>
            </a:r>
            <a:r>
              <a:rPr lang="it-I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Denso significa che tra due numeri razionali positivi è sempre possibile trovarne un terzo. </a:t>
            </a:r>
            <a:endParaRPr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5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CONFRONTO E OPERAZIONI TRA NUMERI RAZIONALI</a:t>
            </a:r>
            <a:endParaRPr sz="2000" b="1"/>
          </a:p>
        </p:txBody>
      </p:sp>
      <p:sp>
        <p:nvSpPr>
          <p:cNvPr id="267" name="Google Shape;267;p35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1BCF12-150D-60CF-CA05-453A1AEA719B}"/>
              </a:ext>
            </a:extLst>
          </p:cNvPr>
          <p:cNvSpPr txBox="1"/>
          <p:nvPr/>
        </p:nvSpPr>
        <p:spPr>
          <a:xfrm>
            <a:off x="838200" y="1896903"/>
            <a:ext cx="9861331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illimitati non periodici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 sono numeri che non sono né interi (quindi sono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decimali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né limitati (quindi sono illimitati) né periodici (quindi sono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periodici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questi numeri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decimali illimitati non periodici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esiste nessuna frazione che li genera.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questo motivo si chiamano numeri irrazionali, cioè “non razionali”.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7593C94-BD24-75B1-8B18-A3EFE7907B4F}"/>
              </a:ext>
            </a:extLst>
          </p:cNvPr>
          <p:cNvSpPr txBox="1"/>
          <p:nvPr/>
        </p:nvSpPr>
        <p:spPr>
          <a:xfrm>
            <a:off x="1143800" y="3777089"/>
            <a:ext cx="9660834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0,12345678910111213141516…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0,101001000100001000001…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sono numeri irrazionali perché sono illimitati ma la regola che li genera (hai capito qual è?) cambia e quindi le cifre non si ripetono sempre uguali e non creano un periodo.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3692703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NUMERI RAZIONALI</a:t>
            </a:r>
            <a:endParaRPr sz="2000" b="1"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4294967295"/>
          </p:nvPr>
        </p:nvSpPr>
        <p:spPr>
          <a:xfrm>
            <a:off x="838200" y="1890939"/>
            <a:ext cx="10375900" cy="208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  numeri razionali positivi sono numeri che si possono scrivere come frazioni. 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Ogni numero razionale positivo è il valore di una frazione e di tutte le frazioni ad essa equivalenti.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Ciascuna di queste frazioni si chiama frazione generatrice del numero razionale.</a:t>
            </a:r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L’insieme dei numeri razionali si indica con </a:t>
            </a:r>
            <a:r>
              <a:rPr lang="it-IT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</a:p>
        </p:txBody>
      </p:sp>
      <p:sp>
        <p:nvSpPr>
          <p:cNvPr id="94" name="Google Shape;94;p14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A33B969-BF5D-19C1-2231-66E876E87CB0}"/>
              </a:ext>
            </a:extLst>
          </p:cNvPr>
          <p:cNvSpPr txBox="1"/>
          <p:nvPr/>
        </p:nvSpPr>
        <p:spPr>
          <a:xfrm>
            <a:off x="838200" y="5293030"/>
            <a:ext cx="87278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= {numeri maggiori o uguali a zero che si scrivono come frazioni}</a:t>
            </a:r>
          </a:p>
        </p:txBody>
      </p:sp>
      <p:pic>
        <p:nvPicPr>
          <p:cNvPr id="5" name="Immagine 4" descr="Immagine che contiene cerchio, diagramma, schizzo, design&#10;&#10;Descrizione generata automaticamente">
            <a:extLst>
              <a:ext uri="{FF2B5EF4-FFF2-40B4-BE49-F238E27FC236}">
                <a16:creationId xmlns:a16="http://schemas.microsoft.com/office/drawing/2014/main" id="{8DA93575-1DCA-80E8-B5A0-C8C1F4C8E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700" y="3593193"/>
            <a:ext cx="2374900" cy="14351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6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CONFRONTO E OPERAZIONI TRA NUMERI RAZIONALI</a:t>
            </a:r>
            <a:endParaRPr sz="2000" b="1"/>
          </a:p>
        </p:txBody>
      </p:sp>
      <p:sp>
        <p:nvSpPr>
          <p:cNvPr id="275" name="Google Shape;275;p36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02DF6C-B4EA-5FE9-4E20-9DC51454D516}"/>
              </a:ext>
            </a:extLst>
          </p:cNvPr>
          <p:cNvSpPr txBox="1"/>
          <p:nvPr/>
        </p:nvSpPr>
        <p:spPr>
          <a:xfrm>
            <a:off x="838200" y="1896903"/>
            <a:ext cx="9861331" cy="2477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razionali negativi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scrivere frazioni che hanno numeri negativi al numeratore, al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denominatore o a entrambi i termini.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Ricorda che il valore di una frazione è il risultato della divisione tra numeratore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denominatore, tenendo conto della regola dei segni.</a:t>
            </a:r>
          </a:p>
          <a:p>
            <a:pPr>
              <a:spcBef>
                <a:spcPts val="6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Pertanto, i numeri razionali negativi sono i valori delle frazioni che hanno i due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termini discordi: uno positivo e l’altro negativo.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4828DE2-2653-597F-5ED2-66695B48A3A0}"/>
              </a:ext>
            </a:extLst>
          </p:cNvPr>
          <p:cNvSpPr txBox="1"/>
          <p:nvPr/>
        </p:nvSpPr>
        <p:spPr>
          <a:xfrm>
            <a:off x="838200" y="4471938"/>
            <a:ext cx="98613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insieme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dei numeri razionali </a:t>
            </a:r>
            <a:r>
              <a:rPr lang="it-IT" sz="20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l’insieme di tutti i numeri che si possono scrivere come frazioni (positive o negative).</a:t>
            </a:r>
          </a:p>
          <a:p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Essi possono essere interi, decimali limitati, decimali illimitati periodici (positivi o negativi).</a:t>
            </a:r>
          </a:p>
          <a:p>
            <a:pPr>
              <a:spcAft>
                <a:spcPts val="6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3692703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NUMERI RAZIONALI</a:t>
            </a:r>
            <a:endParaRPr sz="2000" b="1"/>
          </a:p>
        </p:txBody>
      </p:sp>
      <p:sp>
        <p:nvSpPr>
          <p:cNvPr id="108" name="Google Shape;108;p16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838200" y="1890939"/>
            <a:ext cx="103759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Tutte le frazioni si possono trasformare in numeri decimali: il valore di una frazione si può sempre calcolare eseguendo la divisione tra numeratore e denominatore.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Il valore di una frazione può essere: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 numero intero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 numero decimale limitato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 numero decimale illimitato periodico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537375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NUMERI DECIMALI ILLIMITATI PERIODICI</a:t>
            </a:r>
            <a:endParaRPr sz="2000" b="1"/>
          </a:p>
        </p:txBody>
      </p:sp>
      <p:sp>
        <p:nvSpPr>
          <p:cNvPr id="115" name="Google Shape;115;p17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7"/>
          <p:cNvSpPr txBox="1"/>
          <p:nvPr/>
        </p:nvSpPr>
        <p:spPr>
          <a:xfrm>
            <a:off x="838200" y="1890939"/>
            <a:ext cx="10375900" cy="249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 numero </a:t>
            </a:r>
            <a: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decimale periodico semplice </a:t>
            </a: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è un numero decimale illimitato le cui cifre si ripetono </a:t>
            </a:r>
            <a:b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 gruppi sempre uguali a partire dalla prima cifra decimale.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Il blocco di cifre decimali che si ripete sempre uguale si chiama </a:t>
            </a:r>
            <a: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periodo</a:t>
            </a: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lang="it-IT" sz="2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spcBef>
                <a:spcPts val="500"/>
              </a:spcBef>
              <a:buClr>
                <a:schemeClr val="dk1"/>
              </a:buClr>
              <a:buSzPts val="2000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Indichiamo il periodo con una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lineetta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per evitare di scriverlo infinite volte.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7" name="Google Shape;117;p17"/>
          <p:cNvPicPr preferRelativeResize="0"/>
          <p:nvPr/>
        </p:nvPicPr>
        <p:blipFill rotWithShape="1">
          <a:blip r:embed="rId3">
            <a:alphaModFix/>
          </a:blip>
          <a:srcRect t="43721"/>
          <a:stretch/>
        </p:blipFill>
        <p:spPr>
          <a:xfrm>
            <a:off x="1983556" y="4345210"/>
            <a:ext cx="8085187" cy="467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5532783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NUMERI DECIMALI ILLIMITATI PERIODICI</a:t>
            </a:r>
            <a:endParaRPr sz="2000" b="1"/>
          </a:p>
        </p:txBody>
      </p:sp>
      <p:sp>
        <p:nvSpPr>
          <p:cNvPr id="123" name="Google Shape;123;p18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8"/>
          <p:cNvSpPr txBox="1"/>
          <p:nvPr/>
        </p:nvSpPr>
        <p:spPr>
          <a:xfrm>
            <a:off x="838200" y="1890939"/>
            <a:ext cx="9829800" cy="1966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 numero </a:t>
            </a:r>
            <a: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decimale periodico misto </a:t>
            </a: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è un numero decimale illimitato le cui cifre si ripetono in gruppi sempre uguali a partire da una cifra decimale che </a:t>
            </a:r>
            <a: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non</a:t>
            </a: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è la prima dopo la virgola.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Il blocco di cifre decimali che si ripete sempre uguale si chiama </a:t>
            </a:r>
            <a: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periodo</a:t>
            </a: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.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Il blocco delle cifre che precede il periodo si chiama </a:t>
            </a:r>
            <a:r>
              <a:rPr lang="it-IT" sz="20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antiperiodo</a:t>
            </a:r>
            <a:r>
              <a:rPr lang="it-IT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.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5" name="Google Shape;12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6063" y="4066608"/>
            <a:ext cx="5989839" cy="8230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RICONOSCERE I NUMERI DECIMALI DAL DENOMINATORE DELLA FRAZIONE</a:t>
            </a:r>
            <a:endParaRPr sz="2000" b="1"/>
          </a:p>
        </p:txBody>
      </p:sp>
      <p:sp>
        <p:nvSpPr>
          <p:cNvPr id="131" name="Google Shape;131;p19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92F5801-1874-A130-2742-07761928D67F}"/>
              </a:ext>
            </a:extLst>
          </p:cNvPr>
          <p:cNvSpPr txBox="1"/>
          <p:nvPr/>
        </p:nvSpPr>
        <p:spPr>
          <a:xfrm>
            <a:off x="838200" y="1896903"/>
            <a:ext cx="10730948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 decimali limitati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Osserviamo queste frazioni e i loro valori:</a:t>
            </a: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oogle Shape;132;p19">
            <a:extLst>
              <a:ext uri="{FF2B5EF4-FFF2-40B4-BE49-F238E27FC236}">
                <a16:creationId xmlns:a16="http://schemas.microsoft.com/office/drawing/2014/main" id="{15B20125-26CD-FE30-3812-B8255652F23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25124" b="33558"/>
          <a:stretch/>
        </p:blipFill>
        <p:spPr>
          <a:xfrm>
            <a:off x="2751857" y="2743668"/>
            <a:ext cx="6645216" cy="109260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18A90B5C-B45D-9D0C-9A92-347371E91A9B}"/>
              </a:ext>
            </a:extLst>
          </p:cNvPr>
          <p:cNvSpPr txBox="1"/>
          <p:nvPr/>
        </p:nvSpPr>
        <p:spPr>
          <a:xfrm>
            <a:off x="838200" y="3899268"/>
            <a:ext cx="107309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scomponiamo in fattori primi i denominatori otteniamo:</a:t>
            </a:r>
          </a:p>
        </p:txBody>
      </p:sp>
      <p:pic>
        <p:nvPicPr>
          <p:cNvPr id="6" name="Google Shape;132;p19">
            <a:extLst>
              <a:ext uri="{FF2B5EF4-FFF2-40B4-BE49-F238E27FC236}">
                <a16:creationId xmlns:a16="http://schemas.microsoft.com/office/drawing/2014/main" id="{15588F8F-3AA6-E61E-BA3C-1A30974F446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78947" b="966"/>
          <a:stretch/>
        </p:blipFill>
        <p:spPr>
          <a:xfrm>
            <a:off x="2751857" y="4362371"/>
            <a:ext cx="6645216" cy="5311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RICONOSCERE I NUMERI DECIMALI DAL DENOMINATORE DELLA FRAZIONE</a:t>
            </a:r>
            <a:endParaRPr sz="2000" b="1"/>
          </a:p>
        </p:txBody>
      </p:sp>
      <p:sp>
        <p:nvSpPr>
          <p:cNvPr id="138" name="Google Shape;138;p20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91787EA-E6CE-60DE-8E24-EF6F027D288D}"/>
              </a:ext>
            </a:extLst>
          </p:cNvPr>
          <p:cNvSpPr txBox="1"/>
          <p:nvPr/>
        </p:nvSpPr>
        <p:spPr>
          <a:xfrm>
            <a:off x="838200" y="1896903"/>
            <a:ext cx="10730948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Numeri decimali limitati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Tutti questi denominatori sono multipli di 2 e di 5. Non ci sono altri fattori.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questo motivo le frazioni generatrici sono tutte equivalenti 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frazioni decimali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cioè a frazioni che hanno a denominatore una potenza di 10.</a:t>
            </a: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1CE9544-41AB-6828-D315-52081D257BFB}"/>
              </a:ext>
            </a:extLst>
          </p:cNvPr>
          <p:cNvSpPr txBox="1"/>
          <p:nvPr/>
        </p:nvSpPr>
        <p:spPr>
          <a:xfrm>
            <a:off x="838200" y="3462944"/>
            <a:ext cx="969917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frazioni che, ridotte ai minimi termini, hanno 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denominatore composto solo da potenze di 2 e di 5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(senza altri fattori primi), generano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limitati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Ciascuna di queste frazioni è equivalente a una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frazione decimale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RICONOSCERE I NUMERI DECIMALI DAL DENOMINATORE DELLA FRAZIONE</a:t>
            </a:r>
            <a:endParaRPr sz="2000" b="1"/>
          </a:p>
        </p:txBody>
      </p:sp>
      <p:sp>
        <p:nvSpPr>
          <p:cNvPr id="147" name="Google Shape;147;p21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253" y="2922226"/>
            <a:ext cx="6500423" cy="10135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608BB3D-B1B1-1EAE-918C-BF7BCA2B9591}"/>
              </a:ext>
            </a:extLst>
          </p:cNvPr>
          <p:cNvSpPr txBox="1"/>
          <p:nvPr/>
        </p:nvSpPr>
        <p:spPr>
          <a:xfrm>
            <a:off x="838200" y="1896903"/>
            <a:ext cx="1073094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illimitati periodici semplici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Osserviamo queste frazioni e i loro valori: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C8305F-1526-FC20-B558-B442B749AEC7}"/>
              </a:ext>
            </a:extLst>
          </p:cNvPr>
          <p:cNvSpPr txBox="1"/>
          <p:nvPr/>
        </p:nvSpPr>
        <p:spPr>
          <a:xfrm>
            <a:off x="838200" y="4303772"/>
            <a:ext cx="10730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denominatori sono 3, 11, 13, 7 e 3 ⋅ 7.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Nessuna di queste frazioni è equivalente a una frazione decimale.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8B4C14F-E22C-07CE-28FA-54A82787D97D}"/>
              </a:ext>
            </a:extLst>
          </p:cNvPr>
          <p:cNvSpPr txBox="1"/>
          <p:nvPr/>
        </p:nvSpPr>
        <p:spPr>
          <a:xfrm>
            <a:off x="838201" y="5218172"/>
            <a:ext cx="9448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frazioni che, ridotte ai minimi termini, hanno il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denominatore composto solo da fattori primi diversi sia da 2 sia da 5 generano numeri decimali illimitati periodici semplici</a:t>
            </a:r>
            <a:r>
              <a:rPr lang="it-I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>
            <a:spLocks noGrp="1"/>
          </p:cNvSpPr>
          <p:nvPr>
            <p:ph type="title" idx="4294967295"/>
          </p:nvPr>
        </p:nvSpPr>
        <p:spPr>
          <a:xfrm>
            <a:off x="838200" y="994379"/>
            <a:ext cx="10472530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RICONOSCERE I NUMERI DECIMALI DAL DENOMINATORE DELLA FRAZIONE</a:t>
            </a:r>
            <a:endParaRPr sz="2000" b="1"/>
          </a:p>
        </p:txBody>
      </p:sp>
      <p:sp>
        <p:nvSpPr>
          <p:cNvPr id="164" name="Google Shape;164;p23"/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F2CC5A1-8199-971F-706F-CC8E0EC0DFE6}"/>
              </a:ext>
            </a:extLst>
          </p:cNvPr>
          <p:cNvSpPr txBox="1"/>
          <p:nvPr/>
        </p:nvSpPr>
        <p:spPr>
          <a:xfrm>
            <a:off x="838200" y="1896903"/>
            <a:ext cx="10730948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 dirty="0">
                <a:solidFill>
                  <a:srgbClr val="FF2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Numeri decimali illimitati periodici semplici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Osserviamo le frazioni che generano questi numeri decimali periodici misti:</a:t>
            </a: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scomposizioni in fattori primi dei denominatori sono: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899BD90-FD8E-74AA-62FA-ADD80CD50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7474" y="4364186"/>
            <a:ext cx="7772400" cy="44840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A47FFE7-69CE-7064-A9FB-ECD7B42F9D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2913710"/>
            <a:ext cx="7772400" cy="5978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1457</Words>
  <Application>Microsoft Macintosh PowerPoint</Application>
  <PresentationFormat>Widescreen</PresentationFormat>
  <Paragraphs>132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di Office</vt:lpstr>
      <vt:lpstr>Presentazione standard di PowerPoint</vt:lpstr>
      <vt:lpstr>NUMERI RAZIONALI</vt:lpstr>
      <vt:lpstr>NUMERI RAZIONALI</vt:lpstr>
      <vt:lpstr>NUMERI DECIMALI ILLIMITATI PERIODICI</vt:lpstr>
      <vt:lpstr>NUMERI DECIMALI ILLIMITATI PERIODICI</vt:lpstr>
      <vt:lpstr>RICONOSCERE I NUMERI DECIMALI DAL DENOMINATORE DELLA FRAZIONE</vt:lpstr>
      <vt:lpstr>RICONOSCERE I NUMERI DECIMALI DAL DENOMINATORE DELLA FRAZIONE</vt:lpstr>
      <vt:lpstr>RICONOSCERE I NUMERI DECIMALI DAL DENOMINATORE DELLA FRAZIONE</vt:lpstr>
      <vt:lpstr>RICONOSCERE I NUMERI DECIMALI DAL DENOMINATORE DELLA FRAZIONE</vt:lpstr>
      <vt:lpstr>RICONOSCERE I NUMERI DECIMALI DAL DENOMINATORE DELLA FRAZIONE</vt:lpstr>
      <vt:lpstr>FRAZIONI GENERATRICI DI I NUMERI DECIMALI</vt:lpstr>
      <vt:lpstr>FRAZIONI GENERATRICI DI I NUMERI DECIMALI</vt:lpstr>
      <vt:lpstr>FRAZIONI GENERATRICI DI I NUMERI DECIMALI</vt:lpstr>
      <vt:lpstr>FRAZIONI GENERATRICI DI I NUMERI DECIMALI</vt:lpstr>
      <vt:lpstr>CONFRONTO E OPERAZIONI TRA NUMERI RAZIONALI</vt:lpstr>
      <vt:lpstr>CONFRONTO E OPERAZIONI TRA NUMERI RAZIONALI</vt:lpstr>
      <vt:lpstr>CONFRONTO E OPERAZIONI TRA NUMERI RAZIONALI</vt:lpstr>
      <vt:lpstr>CONFRONTO E OPERAZIONI TRA NUMERI RAZIONALI</vt:lpstr>
      <vt:lpstr>CONFRONTO E OPERAZIONI TRA NUMERI RAZIONALI</vt:lpstr>
      <vt:lpstr>CONFRONTO E OPERAZIONI TRA NUMERI RAZIONALI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46</cp:revision>
  <dcterms:modified xsi:type="dcterms:W3CDTF">2024-01-25T09:25:05Z</dcterms:modified>
</cp:coreProperties>
</file>