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2.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3.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70" r:id="rId9"/>
    <p:sldId id="263" r:id="rId10"/>
    <p:sldId id="264" r:id="rId11"/>
    <p:sldId id="265" r:id="rId12"/>
    <p:sldId id="266" r:id="rId13"/>
    <p:sldId id="272" r:id="rId14"/>
    <p:sldId id="273" r:id="rId15"/>
    <p:sldId id="268" r:id="rId16"/>
    <p:sldId id="269"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4"/>
    <p:restoredTop sz="94629"/>
  </p:normalViewPr>
  <p:slideViewPr>
    <p:cSldViewPr snapToGrid="0">
      <p:cViewPr varScale="1">
        <p:scale>
          <a:sx n="99" d="100"/>
          <a:sy n="99" d="100"/>
        </p:scale>
        <p:origin x="848"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3-11-28T15:52:27.790" idx="1">
    <p:pos x="6000" y="0"/>
    <p:text>Questa formula la inserisco ora perchè è relativa al calcolo della parte di una quantità.
-SALVATORE QUATTROCCHI</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3-11-28T15:52:27.791" idx="2">
    <p:pos x="6000" y="0"/>
    <p:text>Ometto l'esempio del libro, lungo almeno tre slide.
-SALVATORE QUATTROCCHI</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3-11-28T15:52:27.787" idx="3">
    <p:pos x="6000" y="0"/>
    <p:text>Idem sugli esempi troppo lunghi per una ppt così strutturata.
La slide 12, che conteneva un esempio modificato, l'ho adattata al libro, ma la metto in modalità nascosta. Se servisse la riattiviamo. Ovviamente resto dell'idea che non vada messa.
-SALVATORE QUATTROCCHI</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19683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60813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2" name="Google Shape;192;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501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p:cSld name="Diapositiva titolo">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mt="40000"/>
          </a:blip>
          <a:srcRect t="30603" b="8771"/>
          <a:stretch/>
        </p:blipFill>
        <p:spPr>
          <a:xfrm>
            <a:off x="0" y="0"/>
            <a:ext cx="12192000" cy="6858000"/>
          </a:xfrm>
          <a:prstGeom prst="rect">
            <a:avLst/>
          </a:prstGeom>
          <a:noFill/>
          <a:ln>
            <a:noFill/>
          </a:ln>
        </p:spPr>
      </p:pic>
      <p:pic>
        <p:nvPicPr>
          <p:cNvPr id="13" name="Google Shape;13;p2"/>
          <p:cNvPicPr preferRelativeResize="0"/>
          <p:nvPr/>
        </p:nvPicPr>
        <p:blipFill rotWithShape="1">
          <a:blip r:embed="rId3">
            <a:alphaModFix amt="10000"/>
          </a:blip>
          <a:srcRect b="12252"/>
          <a:stretch/>
        </p:blipFill>
        <p:spPr>
          <a:xfrm>
            <a:off x="2196516" y="616887"/>
            <a:ext cx="9628651" cy="6241114"/>
          </a:xfrm>
          <a:prstGeom prst="rect">
            <a:avLst/>
          </a:prstGeom>
          <a:noFill/>
          <a:ln>
            <a:noFill/>
          </a:ln>
        </p:spPr>
      </p:pic>
      <p:sp>
        <p:nvSpPr>
          <p:cNvPr id="14" name="Google Shape;14;p2"/>
          <p:cNvSpPr/>
          <p:nvPr/>
        </p:nvSpPr>
        <p:spPr>
          <a:xfrm>
            <a:off x="0" y="4227509"/>
            <a:ext cx="12191999" cy="1363717"/>
          </a:xfrm>
          <a:prstGeom prst="rect">
            <a:avLst/>
          </a:prstGeom>
          <a:solidFill>
            <a:srgbClr val="E6421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p:nvPr/>
        </p:nvSpPr>
        <p:spPr>
          <a:xfrm rot="-2265107" flipH="1">
            <a:off x="8859360" y="4269549"/>
            <a:ext cx="1279634" cy="1279634"/>
          </a:xfrm>
          <a:prstGeom prst="chord">
            <a:avLst>
              <a:gd name="adj1" fmla="val 2700000"/>
              <a:gd name="adj2" fmla="val 14380706"/>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 name="Google Shape;16;p2"/>
          <p:cNvSpPr/>
          <p:nvPr/>
        </p:nvSpPr>
        <p:spPr>
          <a:xfrm rot="-2265107" flipH="1">
            <a:off x="9631872" y="4269549"/>
            <a:ext cx="1279634" cy="1279634"/>
          </a:xfrm>
          <a:prstGeom prst="chord">
            <a:avLst>
              <a:gd name="adj1" fmla="val 2700000"/>
              <a:gd name="adj2" fmla="val 14380706"/>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 name="Google Shape;17;p2"/>
          <p:cNvSpPr/>
          <p:nvPr/>
        </p:nvSpPr>
        <p:spPr>
          <a:xfrm rot="-2265107" flipH="1">
            <a:off x="10602026" y="4269549"/>
            <a:ext cx="1279634" cy="1279634"/>
          </a:xfrm>
          <a:prstGeom prst="chord">
            <a:avLst>
              <a:gd name="adj1" fmla="val 2700000"/>
              <a:gd name="adj2" fmla="val 14380706"/>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 name="CasellaDiTesto 1">
            <a:extLst>
              <a:ext uri="{FF2B5EF4-FFF2-40B4-BE49-F238E27FC236}">
                <a16:creationId xmlns:a16="http://schemas.microsoft.com/office/drawing/2014/main" id="{3945E649-689B-DF38-957B-724FD29BDF55}"/>
              </a:ext>
            </a:extLst>
          </p:cNvPr>
          <p:cNvSpPr txBox="1"/>
          <p:nvPr userDrawn="1"/>
        </p:nvSpPr>
        <p:spPr>
          <a:xfrm>
            <a:off x="2131165" y="6504209"/>
            <a:ext cx="8265620"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it-IT" sz="1200" dirty="0">
                <a:solidFill>
                  <a:schemeClr val="bg1">
                    <a:lumMod val="50000"/>
                    <a:alpha val="30000"/>
                  </a:schemeClr>
                </a:solidFill>
              </a:rPr>
              <a:t>© 2023 S. Lattes &amp; C. Editori </a:t>
            </a:r>
            <a:r>
              <a:rPr lang="it-IT" sz="1200" dirty="0" err="1">
                <a:solidFill>
                  <a:schemeClr val="bg1">
                    <a:lumMod val="50000"/>
                    <a:alpha val="30000"/>
                  </a:schemeClr>
                </a:solidFill>
              </a:rPr>
              <a:t>SpA</a:t>
            </a:r>
            <a:r>
              <a:rPr lang="it-IT" sz="1200" dirty="0">
                <a:solidFill>
                  <a:schemeClr val="bg1">
                    <a:lumMod val="50000"/>
                    <a:alpha val="30000"/>
                  </a:schemeClr>
                </a:solidFill>
              </a:rPr>
              <a:t> Torino    •    D. </a:t>
            </a:r>
            <a:r>
              <a:rPr lang="it-IT" sz="1200" dirty="0" err="1">
                <a:solidFill>
                  <a:schemeClr val="bg1">
                    <a:lumMod val="50000"/>
                    <a:alpha val="30000"/>
                  </a:schemeClr>
                </a:solidFill>
              </a:rPr>
              <a:t>Gouthier</a:t>
            </a:r>
            <a:r>
              <a:rPr lang="it-IT" sz="1200" dirty="0">
                <a:solidFill>
                  <a:schemeClr val="bg1">
                    <a:lumMod val="50000"/>
                    <a:alpha val="30000"/>
                  </a:schemeClr>
                </a:solidFill>
              </a:rPr>
              <a:t> – P. Dall’Aglio – S. Quattrocchi    •    Scopri di + Aritmetica B</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it-IT" sz="1200" dirty="0">
              <a:solidFill>
                <a:schemeClr val="bg1">
                  <a:lumMod val="50000"/>
                  <a:alpha val="30000"/>
                </a:schemeClr>
              </a:solidFill>
            </a:endParaRPr>
          </a:p>
        </p:txBody>
      </p:sp>
      <p:pic>
        <p:nvPicPr>
          <p:cNvPr id="7" name="Immagine 6" descr="Immagine che contiene Carattere, Elementi grafici, logo, grafica&#10;&#10;Descrizione generata automaticamente">
            <a:extLst>
              <a:ext uri="{FF2B5EF4-FFF2-40B4-BE49-F238E27FC236}">
                <a16:creationId xmlns:a16="http://schemas.microsoft.com/office/drawing/2014/main" id="{D879201B-62A6-7D61-58E8-EBBB25530E22}"/>
              </a:ext>
            </a:extLst>
          </p:cNvPr>
          <p:cNvPicPr>
            <a:picLocks noChangeAspect="1"/>
          </p:cNvPicPr>
          <p:nvPr userDrawn="1"/>
        </p:nvPicPr>
        <p:blipFill>
          <a:blip r:embed="rId4"/>
          <a:stretch>
            <a:fillRect/>
          </a:stretch>
        </p:blipFill>
        <p:spPr>
          <a:xfrm>
            <a:off x="167222" y="6327119"/>
            <a:ext cx="399222" cy="42583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70"/>
        <p:cNvGrpSpPr/>
        <p:nvPr/>
      </p:nvGrpSpPr>
      <p:grpSpPr>
        <a:xfrm>
          <a:off x="0" y="0"/>
          <a:ext cx="0" cy="0"/>
          <a:chOff x="0" y="0"/>
          <a:chExt cx="0" cy="0"/>
        </a:xfrm>
      </p:grpSpPr>
      <p:sp>
        <p:nvSpPr>
          <p:cNvPr id="71" name="Google Shape;7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6"/>
        <p:cNvGrpSpPr/>
        <p:nvPr/>
      </p:nvGrpSpPr>
      <p:grpSpPr>
        <a:xfrm>
          <a:off x="0" y="0"/>
          <a:ext cx="0" cy="0"/>
          <a:chOff x="0" y="0"/>
          <a:chExt cx="0" cy="0"/>
        </a:xfrm>
      </p:grpSpPr>
      <p:sp>
        <p:nvSpPr>
          <p:cNvPr id="77" name="Google Shape;77;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p:cSld name="Titolo e contenuto">
    <p:spTree>
      <p:nvGrpSpPr>
        <p:cNvPr id="1" name="Shape 18"/>
        <p:cNvGrpSpPr/>
        <p:nvPr/>
      </p:nvGrpSpPr>
      <p:grpSpPr>
        <a:xfrm>
          <a:off x="0" y="0"/>
          <a:ext cx="0" cy="0"/>
          <a:chOff x="0" y="0"/>
          <a:chExt cx="0" cy="0"/>
        </a:xfrm>
      </p:grpSpPr>
      <p:sp>
        <p:nvSpPr>
          <p:cNvPr id="19" name="Google Shape;19;p3"/>
          <p:cNvSpPr txBox="1"/>
          <p:nvPr/>
        </p:nvSpPr>
        <p:spPr>
          <a:xfrm>
            <a:off x="5117011" y="50270"/>
            <a:ext cx="6323151" cy="659270"/>
          </a:xfrm>
          <a:prstGeom prst="rect">
            <a:avLst/>
          </a:prstGeom>
          <a:noFill/>
          <a:ln>
            <a:noFill/>
          </a:ln>
        </p:spPr>
        <p:txBody>
          <a:bodyPr spcFirstLastPara="1" wrap="square" lIns="0" tIns="0" rIns="0" bIns="0" anchor="ctr" anchorCtr="0">
            <a:normAutofit/>
          </a:bodyPr>
          <a:lstStyle/>
          <a:p>
            <a:pPr marL="0" marR="0" lvl="0" indent="0" algn="r" rtl="0">
              <a:lnSpc>
                <a:spcPct val="90000"/>
              </a:lnSpc>
              <a:spcBef>
                <a:spcPts val="0"/>
              </a:spcBef>
              <a:spcAft>
                <a:spcPts val="0"/>
              </a:spcAft>
              <a:buClr>
                <a:srgbClr val="E64214"/>
              </a:buClr>
              <a:buSzPts val="2000"/>
              <a:buFont typeface="Calibri"/>
              <a:buNone/>
            </a:pPr>
            <a:r>
              <a:rPr lang="it-IT" sz="2000" b="1" dirty="0">
                <a:solidFill>
                  <a:srgbClr val="E64214"/>
                </a:solidFill>
                <a:latin typeface="Calibri"/>
                <a:ea typeface="Calibri"/>
                <a:cs typeface="Calibri"/>
                <a:sym typeface="Calibri"/>
              </a:rPr>
              <a:t>CALCOLO DELLE PERCENTUALI  </a:t>
            </a:r>
            <a:endParaRPr dirty="0"/>
          </a:p>
        </p:txBody>
      </p:sp>
      <p:pic>
        <p:nvPicPr>
          <p:cNvPr id="20" name="Google Shape;20;p3" descr="Immagine che contiene testo, clipart&#10;&#10;Descrizione generata automaticamente"/>
          <p:cNvPicPr preferRelativeResize="0"/>
          <p:nvPr/>
        </p:nvPicPr>
        <p:blipFill rotWithShape="1">
          <a:blip r:embed="rId2">
            <a:alphaModFix/>
          </a:blip>
          <a:srcRect/>
          <a:stretch/>
        </p:blipFill>
        <p:spPr>
          <a:xfrm>
            <a:off x="7953120" y="135469"/>
            <a:ext cx="245338" cy="488872"/>
          </a:xfrm>
          <a:prstGeom prst="rect">
            <a:avLst/>
          </a:prstGeom>
          <a:noFill/>
          <a:ln>
            <a:noFill/>
          </a:ln>
        </p:spPr>
      </p:pic>
      <p:cxnSp>
        <p:nvCxnSpPr>
          <p:cNvPr id="21" name="Google Shape;21;p3"/>
          <p:cNvCxnSpPr>
            <a:cxnSpLocks/>
          </p:cNvCxnSpPr>
          <p:nvPr/>
        </p:nvCxnSpPr>
        <p:spPr>
          <a:xfrm>
            <a:off x="0" y="379905"/>
            <a:ext cx="7874000" cy="0"/>
          </a:xfrm>
          <a:prstGeom prst="straightConnector1">
            <a:avLst/>
          </a:prstGeom>
          <a:noFill/>
          <a:ln w="25400" cap="flat" cmpd="sng">
            <a:solidFill>
              <a:srgbClr val="E64214"/>
            </a:solidFill>
            <a:prstDash val="solid"/>
            <a:miter lim="800000"/>
            <a:headEnd type="none" w="sm" len="sm"/>
            <a:tailEnd type="none" w="sm" len="sm"/>
          </a:ln>
        </p:spPr>
      </p:cxnSp>
      <p:cxnSp>
        <p:nvCxnSpPr>
          <p:cNvPr id="22" name="Google Shape;22;p3"/>
          <p:cNvCxnSpPr/>
          <p:nvPr/>
        </p:nvCxnSpPr>
        <p:spPr>
          <a:xfrm>
            <a:off x="11500460" y="379905"/>
            <a:ext cx="691540" cy="0"/>
          </a:xfrm>
          <a:prstGeom prst="straightConnector1">
            <a:avLst/>
          </a:prstGeom>
          <a:noFill/>
          <a:ln w="25400" cap="flat" cmpd="sng">
            <a:solidFill>
              <a:srgbClr val="E64214"/>
            </a:solidFill>
            <a:prstDash val="solid"/>
            <a:miter lim="800000"/>
            <a:headEnd type="none" w="sm" len="sm"/>
            <a:tailEnd type="none" w="sm" len="sm"/>
          </a:ln>
        </p:spPr>
      </p:cxnSp>
      <p:pic>
        <p:nvPicPr>
          <p:cNvPr id="23" name="Google Shape;23;p3"/>
          <p:cNvPicPr preferRelativeResize="0"/>
          <p:nvPr/>
        </p:nvPicPr>
        <p:blipFill rotWithShape="1">
          <a:blip r:embed="rId3">
            <a:alphaModFix/>
          </a:blip>
          <a:srcRect/>
          <a:stretch/>
        </p:blipFill>
        <p:spPr>
          <a:xfrm rot="-5400000">
            <a:off x="10493596" y="5164937"/>
            <a:ext cx="3396807" cy="3386125"/>
          </a:xfrm>
          <a:prstGeom prst="rect">
            <a:avLst/>
          </a:prstGeom>
          <a:noFill/>
          <a:ln>
            <a:noFill/>
          </a:ln>
        </p:spPr>
      </p:pic>
      <p:sp>
        <p:nvSpPr>
          <p:cNvPr id="24" name="Google Shape;24;p3"/>
          <p:cNvSpPr txBox="1"/>
          <p:nvPr/>
        </p:nvSpPr>
        <p:spPr>
          <a:xfrm>
            <a:off x="11405937" y="6456764"/>
            <a:ext cx="786063"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fld id="{00000000-1234-1234-1234-123412341234}" type="slidenum">
              <a:rPr lang="it-IT" sz="1200">
                <a:solidFill>
                  <a:schemeClr val="dk1"/>
                </a:solidFill>
                <a:latin typeface="Calibri"/>
                <a:ea typeface="Calibri"/>
                <a:cs typeface="Calibri"/>
                <a:sym typeface="Calibri"/>
              </a:rPr>
              <a:t>‹N›</a:t>
            </a:fld>
            <a:endParaRPr sz="1200">
              <a:solidFill>
                <a:schemeClr val="dk1"/>
              </a:solidFill>
              <a:latin typeface="Calibri"/>
              <a:ea typeface="Calibri"/>
              <a:cs typeface="Calibri"/>
              <a:sym typeface="Calibri"/>
            </a:endParaRPr>
          </a:p>
        </p:txBody>
      </p:sp>
      <p:sp>
        <p:nvSpPr>
          <p:cNvPr id="6" name="CasellaDiTesto 5">
            <a:extLst>
              <a:ext uri="{FF2B5EF4-FFF2-40B4-BE49-F238E27FC236}">
                <a16:creationId xmlns:a16="http://schemas.microsoft.com/office/drawing/2014/main" id="{93FFF12B-7190-B42A-CA53-FDE7FFA2AA5B}"/>
              </a:ext>
            </a:extLst>
          </p:cNvPr>
          <p:cNvSpPr txBox="1"/>
          <p:nvPr userDrawn="1"/>
        </p:nvSpPr>
        <p:spPr>
          <a:xfrm>
            <a:off x="1852870" y="6504209"/>
            <a:ext cx="8265620"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it-IT" sz="1200" dirty="0">
                <a:solidFill>
                  <a:schemeClr val="bg1">
                    <a:lumMod val="50000"/>
                    <a:alpha val="30000"/>
                  </a:schemeClr>
                </a:solidFill>
              </a:rPr>
              <a:t>© 2023 S. Lattes &amp; C. Editori </a:t>
            </a:r>
            <a:r>
              <a:rPr lang="it-IT" sz="1200" dirty="0" err="1">
                <a:solidFill>
                  <a:schemeClr val="bg1">
                    <a:lumMod val="50000"/>
                    <a:alpha val="30000"/>
                  </a:schemeClr>
                </a:solidFill>
              </a:rPr>
              <a:t>SpA</a:t>
            </a:r>
            <a:r>
              <a:rPr lang="it-IT" sz="1200" dirty="0">
                <a:solidFill>
                  <a:schemeClr val="bg1">
                    <a:lumMod val="50000"/>
                    <a:alpha val="30000"/>
                  </a:schemeClr>
                </a:solidFill>
              </a:rPr>
              <a:t> Torino    •    D. </a:t>
            </a:r>
            <a:r>
              <a:rPr lang="it-IT" sz="1200" dirty="0" err="1">
                <a:solidFill>
                  <a:schemeClr val="bg1">
                    <a:lumMod val="50000"/>
                    <a:alpha val="30000"/>
                  </a:schemeClr>
                </a:solidFill>
              </a:rPr>
              <a:t>Gouthier</a:t>
            </a:r>
            <a:r>
              <a:rPr lang="it-IT" sz="1200" dirty="0">
                <a:solidFill>
                  <a:schemeClr val="bg1">
                    <a:lumMod val="50000"/>
                    <a:alpha val="30000"/>
                  </a:schemeClr>
                </a:solidFill>
              </a:rPr>
              <a:t> – P. Dall’Aglio – S. Quattrocchi    •    Scopri di + Aritmetica B</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it-IT" sz="1200" dirty="0">
              <a:solidFill>
                <a:schemeClr val="bg1">
                  <a:lumMod val="50000"/>
                  <a:alpha val="30000"/>
                </a:schemeClr>
              </a:solidFill>
            </a:endParaRPr>
          </a:p>
        </p:txBody>
      </p:sp>
      <p:pic>
        <p:nvPicPr>
          <p:cNvPr id="7" name="Immagine 6" descr="Immagine che contiene Carattere, Elementi grafici, logo, grafica&#10;&#10;Descrizione generata automaticamente">
            <a:extLst>
              <a:ext uri="{FF2B5EF4-FFF2-40B4-BE49-F238E27FC236}">
                <a16:creationId xmlns:a16="http://schemas.microsoft.com/office/drawing/2014/main" id="{C1D3913E-522D-1E92-15EC-0534E57DC5D3}"/>
              </a:ext>
            </a:extLst>
          </p:cNvPr>
          <p:cNvPicPr>
            <a:picLocks noChangeAspect="1"/>
          </p:cNvPicPr>
          <p:nvPr userDrawn="1"/>
        </p:nvPicPr>
        <p:blipFill>
          <a:blip r:embed="rId4"/>
          <a:stretch>
            <a:fillRect/>
          </a:stretch>
        </p:blipFill>
        <p:spPr>
          <a:xfrm>
            <a:off x="167222" y="6327119"/>
            <a:ext cx="399222" cy="42583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7"/>
        <p:cNvGrpSpPr/>
        <p:nvPr/>
      </p:nvGrpSpPr>
      <p:grpSpPr>
        <a:xfrm>
          <a:off x="0" y="0"/>
          <a:ext cx="0" cy="0"/>
          <a:chOff x="0" y="0"/>
          <a:chExt cx="0" cy="0"/>
        </a:xfrm>
      </p:grpSpPr>
      <p:sp>
        <p:nvSpPr>
          <p:cNvPr id="48" name="Google Shape;48;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2"/>
        <p:cNvGrpSpPr/>
        <p:nvPr/>
      </p:nvGrpSpPr>
      <p:grpSpPr>
        <a:xfrm>
          <a:off x="0" y="0"/>
          <a:ext cx="0" cy="0"/>
          <a:chOff x="0" y="0"/>
          <a:chExt cx="0" cy="0"/>
        </a:xfrm>
      </p:grpSpPr>
      <p:sp>
        <p:nvSpPr>
          <p:cNvPr id="53" name="Google Shape;53;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3"/>
        <p:cNvGrpSpPr/>
        <p:nvPr/>
      </p:nvGrpSpPr>
      <p:grpSpPr>
        <a:xfrm>
          <a:off x="0" y="0"/>
          <a:ext cx="0" cy="0"/>
          <a:chOff x="0" y="0"/>
          <a:chExt cx="0" cy="0"/>
        </a:xfrm>
      </p:grpSpPr>
      <p:sp>
        <p:nvSpPr>
          <p:cNvPr id="64" name="Google Shape;64;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a:spLocks noGrp="1"/>
          </p:cNvSpPr>
          <p:nvPr>
            <p:ph type="pic" idx="2"/>
          </p:nvPr>
        </p:nvSpPr>
        <p:spPr>
          <a:xfrm>
            <a:off x="5183188" y="987425"/>
            <a:ext cx="6172200" cy="4873625"/>
          </a:xfrm>
          <a:prstGeom prst="rect">
            <a:avLst/>
          </a:prstGeom>
          <a:noFill/>
          <a:ln>
            <a:noFill/>
          </a:ln>
        </p:spPr>
      </p:sp>
      <p:sp>
        <p:nvSpPr>
          <p:cNvPr id="66" name="Google Shape;66;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p:nvPr/>
        </p:nvSpPr>
        <p:spPr>
          <a:xfrm>
            <a:off x="711581" y="4453115"/>
            <a:ext cx="8275792" cy="86177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5000" b="1" i="0" u="none" strike="noStrike" cap="none" dirty="0">
                <a:solidFill>
                  <a:schemeClr val="lt1"/>
                </a:solidFill>
                <a:latin typeface="Calibri"/>
                <a:ea typeface="Calibri"/>
                <a:cs typeface="Calibri"/>
                <a:sym typeface="Calibri"/>
              </a:rPr>
              <a:t>CALCOLO DELLE PERCENTUALI</a:t>
            </a:r>
            <a:endParaRPr dirty="0"/>
          </a:p>
        </p:txBody>
      </p:sp>
      <p:sp>
        <p:nvSpPr>
          <p:cNvPr id="87" name="Google Shape;87;p13"/>
          <p:cNvSpPr txBox="1"/>
          <p:nvPr/>
        </p:nvSpPr>
        <p:spPr>
          <a:xfrm>
            <a:off x="712728" y="3285566"/>
            <a:ext cx="2491901" cy="1015663"/>
          </a:xfrm>
          <a:prstGeom prst="rect">
            <a:avLst/>
          </a:prstGeom>
          <a:noFill/>
          <a:ln>
            <a:noFill/>
          </a:ln>
        </p:spPr>
        <p:txBody>
          <a:bodyPr spcFirstLastPara="1" wrap="square" lIns="91425" tIns="45700" rIns="91425" bIns="45700" anchor="b" anchorCtr="0">
            <a:spAutoFit/>
          </a:bodyPr>
          <a:lstStyle/>
          <a:p>
            <a:pPr marL="0" marR="0" lvl="0" indent="0" algn="l" rtl="0">
              <a:spcBef>
                <a:spcPts val="0"/>
              </a:spcBef>
              <a:spcAft>
                <a:spcPts val="0"/>
              </a:spcAft>
              <a:buNone/>
            </a:pPr>
            <a:r>
              <a:rPr lang="it-IT" sz="6000" b="1" dirty="0">
                <a:solidFill>
                  <a:srgbClr val="E64414"/>
                </a:solidFill>
                <a:latin typeface="Calibri"/>
                <a:ea typeface="Calibri"/>
                <a:cs typeface="Calibri"/>
                <a:sym typeface="Calibri"/>
              </a:rPr>
              <a:t>Unità 8</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1"/>
          <p:cNvSpPr txBox="1">
            <a:spLocks noGrp="1"/>
          </p:cNvSpPr>
          <p:nvPr>
            <p:ph type="title" idx="4294967295"/>
          </p:nvPr>
        </p:nvSpPr>
        <p:spPr>
          <a:xfrm>
            <a:off x="838200" y="1003576"/>
            <a:ext cx="10515600" cy="415201"/>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6EA8"/>
              </a:buClr>
              <a:buSzPct val="100000"/>
              <a:buFont typeface="Calibri"/>
              <a:buNone/>
            </a:pPr>
            <a:r>
              <a:rPr lang="it-IT" sz="2500" b="1">
                <a:solidFill>
                  <a:srgbClr val="006EA8"/>
                </a:solidFill>
                <a:latin typeface="Calibri"/>
                <a:ea typeface="Calibri"/>
                <a:cs typeface="Calibri"/>
                <a:sym typeface="Calibri"/>
              </a:rPr>
              <a:t>DIMINUZIONE PERCENTUALE E SCONTO</a:t>
            </a:r>
            <a:endParaRPr/>
          </a:p>
        </p:txBody>
      </p:sp>
      <p:sp>
        <p:nvSpPr>
          <p:cNvPr id="157" name="Google Shape;157;p21"/>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sp>
        <p:nvSpPr>
          <p:cNvPr id="3" name="Google Shape;159;p21">
            <a:extLst>
              <a:ext uri="{FF2B5EF4-FFF2-40B4-BE49-F238E27FC236}">
                <a16:creationId xmlns:a16="http://schemas.microsoft.com/office/drawing/2014/main" id="{355F54E2-A678-9A83-7C9B-2D6557ACACB3}"/>
              </a:ext>
            </a:extLst>
          </p:cNvPr>
          <p:cNvSpPr txBox="1"/>
          <p:nvPr/>
        </p:nvSpPr>
        <p:spPr>
          <a:xfrm>
            <a:off x="838200" y="1896903"/>
            <a:ext cx="7853497" cy="1708120"/>
          </a:xfrm>
          <a:prstGeom prst="rect">
            <a:avLst/>
          </a:prstGeom>
          <a:noFill/>
          <a:ln>
            <a:noFill/>
          </a:ln>
        </p:spPr>
        <p:txBody>
          <a:bodyPr spcFirstLastPara="1" wrap="square" lIns="91425" tIns="45700" rIns="91425" bIns="45700" anchor="t" anchorCtr="0">
            <a:spAutoFit/>
          </a:bodyPr>
          <a:lstStyle/>
          <a:p>
            <a:pPr>
              <a:spcAft>
                <a:spcPts val="600"/>
              </a:spcAft>
            </a:pPr>
            <a:r>
              <a:rPr lang="it-IT" sz="2000" b="1" dirty="0">
                <a:solidFill>
                  <a:srgbClr val="FF0000"/>
                </a:solidFill>
                <a:latin typeface="Calibri" panose="020F0502020204030204" pitchFamily="34" charset="0"/>
                <a:cs typeface="Calibri" panose="020F0502020204030204" pitchFamily="34" charset="0"/>
              </a:rPr>
              <a:t>Quanto paghiamo?</a:t>
            </a:r>
          </a:p>
          <a:p>
            <a:pPr marL="0" marR="0" lvl="0" indent="0" algn="l" rtl="0">
              <a:spcBef>
                <a:spcPts val="0"/>
              </a:spcBef>
              <a:spcAft>
                <a:spcPts val="0"/>
              </a:spcAft>
              <a:buNone/>
            </a:pPr>
            <a:r>
              <a:rPr lang="it-IT" sz="2000" dirty="0">
                <a:solidFill>
                  <a:schemeClr val="dk1"/>
                </a:solidFill>
                <a:latin typeface="Calibri" panose="020F0502020204030204" pitchFamily="34" charset="0"/>
                <a:ea typeface="Calibri"/>
                <a:cs typeface="Calibri" panose="020F0502020204030204" pitchFamily="34" charset="0"/>
                <a:sym typeface="Calibri"/>
              </a:rPr>
              <a:t>Le percentuali sono particolarmente utili quando si parla di prezzi.</a:t>
            </a:r>
            <a:endParaRPr sz="2000" dirty="0">
              <a:solidFill>
                <a:schemeClr val="dk1"/>
              </a:solidFill>
              <a:latin typeface="Calibri" panose="020F0502020204030204" pitchFamily="34" charset="0"/>
              <a:ea typeface="Calibri"/>
              <a:cs typeface="Calibri" panose="020F0502020204030204" pitchFamily="34" charset="0"/>
              <a:sym typeface="Calibri"/>
            </a:endParaRPr>
          </a:p>
          <a:p>
            <a:pPr marL="0" marR="0" lvl="0" indent="0" algn="l" rtl="0">
              <a:spcBef>
                <a:spcPts val="0"/>
              </a:spcBef>
              <a:spcAft>
                <a:spcPts val="0"/>
              </a:spcAft>
              <a:buNone/>
            </a:pPr>
            <a:r>
              <a:rPr lang="it-IT" sz="2000" dirty="0">
                <a:solidFill>
                  <a:schemeClr val="dk1"/>
                </a:solidFill>
                <a:latin typeface="Calibri" panose="020F0502020204030204" pitchFamily="34" charset="0"/>
                <a:ea typeface="Calibri"/>
                <a:cs typeface="Calibri" panose="020F0502020204030204" pitchFamily="34" charset="0"/>
                <a:sym typeface="Calibri"/>
              </a:rPr>
              <a:t>Lo </a:t>
            </a:r>
            <a:r>
              <a:rPr lang="it-IT" sz="2000" b="1" dirty="0">
                <a:solidFill>
                  <a:schemeClr val="dk1"/>
                </a:solidFill>
                <a:latin typeface="Calibri" panose="020F0502020204030204" pitchFamily="34" charset="0"/>
                <a:ea typeface="Calibri"/>
                <a:cs typeface="Calibri" panose="020F0502020204030204" pitchFamily="34" charset="0"/>
                <a:sym typeface="Calibri"/>
              </a:rPr>
              <a:t>sconto</a:t>
            </a:r>
            <a:r>
              <a:rPr lang="it-IT" sz="2000" dirty="0">
                <a:solidFill>
                  <a:schemeClr val="dk1"/>
                </a:solidFill>
                <a:latin typeface="Calibri" panose="020F0502020204030204" pitchFamily="34" charset="0"/>
                <a:ea typeface="Calibri"/>
                <a:cs typeface="Calibri" panose="020F0502020204030204" pitchFamily="34" charset="0"/>
                <a:sym typeface="Calibri"/>
              </a:rPr>
              <a:t> è la percentuale di prezzo che il commerciante non ci fa pagare.</a:t>
            </a:r>
            <a:endParaRPr sz="2000" dirty="0">
              <a:solidFill>
                <a:schemeClr val="dk1"/>
              </a:solidFill>
              <a:latin typeface="Calibri" panose="020F0502020204030204" pitchFamily="34" charset="0"/>
              <a:ea typeface="Calibri"/>
              <a:cs typeface="Calibri" panose="020F0502020204030204" pitchFamily="34" charset="0"/>
              <a:sym typeface="Calibri"/>
            </a:endParaRPr>
          </a:p>
          <a:p>
            <a:pPr marL="0" marR="0" lvl="0" indent="0" algn="l" rtl="0">
              <a:spcBef>
                <a:spcPts val="0"/>
              </a:spcBef>
              <a:spcAft>
                <a:spcPts val="0"/>
              </a:spcAft>
              <a:buNone/>
            </a:pPr>
            <a:r>
              <a:rPr lang="it-IT" sz="2000" dirty="0">
                <a:solidFill>
                  <a:schemeClr val="dk1"/>
                </a:solidFill>
                <a:latin typeface="Calibri" panose="020F0502020204030204" pitchFamily="34" charset="0"/>
                <a:ea typeface="Calibri"/>
                <a:cs typeface="Calibri" panose="020F0502020204030204" pitchFamily="34" charset="0"/>
                <a:sym typeface="Calibri"/>
              </a:rPr>
              <a:t>La parte in questo caso si chiama </a:t>
            </a:r>
            <a:r>
              <a:rPr lang="it-IT" sz="2000" b="1" dirty="0">
                <a:solidFill>
                  <a:schemeClr val="dk1"/>
                </a:solidFill>
                <a:latin typeface="Calibri" panose="020F0502020204030204" pitchFamily="34" charset="0"/>
                <a:ea typeface="Calibri"/>
                <a:cs typeface="Calibri" panose="020F0502020204030204" pitchFamily="34" charset="0"/>
                <a:sym typeface="Calibri"/>
              </a:rPr>
              <a:t>sconto in euro</a:t>
            </a:r>
            <a:r>
              <a:rPr lang="it-IT" sz="2000" dirty="0">
                <a:solidFill>
                  <a:schemeClr val="dk1"/>
                </a:solidFill>
                <a:latin typeface="Calibri" panose="020F0502020204030204" pitchFamily="34" charset="0"/>
                <a:ea typeface="Calibri"/>
                <a:cs typeface="Calibri" panose="020F0502020204030204" pitchFamily="34" charset="0"/>
                <a:sym typeface="Calibri"/>
              </a:rPr>
              <a:t>.</a:t>
            </a:r>
            <a:endParaRPr sz="2000" dirty="0">
              <a:solidFill>
                <a:schemeClr val="dk1"/>
              </a:solidFill>
              <a:latin typeface="Calibri" panose="020F0502020204030204" pitchFamily="34" charset="0"/>
              <a:ea typeface="Calibri"/>
              <a:cs typeface="Calibri" panose="020F0502020204030204" pitchFamily="34" charset="0"/>
              <a:sym typeface="Calibri"/>
            </a:endParaRPr>
          </a:p>
          <a:p>
            <a:pPr marL="0" marR="0" lvl="0" indent="0" algn="l" rtl="0">
              <a:spcBef>
                <a:spcPts val="0"/>
              </a:spcBef>
              <a:spcAft>
                <a:spcPts val="0"/>
              </a:spcAft>
              <a:buNone/>
            </a:pPr>
            <a:r>
              <a:rPr lang="it-IT" sz="2000" dirty="0">
                <a:solidFill>
                  <a:schemeClr val="dk1"/>
                </a:solidFill>
                <a:latin typeface="Calibri" panose="020F0502020204030204" pitchFamily="34" charset="0"/>
                <a:ea typeface="Calibri"/>
                <a:cs typeface="Calibri" panose="020F0502020204030204" pitchFamily="34" charset="0"/>
                <a:sym typeface="Calibri"/>
              </a:rPr>
              <a:t>Il </a:t>
            </a:r>
            <a:r>
              <a:rPr lang="it-IT" sz="2000" b="1" dirty="0">
                <a:solidFill>
                  <a:schemeClr val="dk1"/>
                </a:solidFill>
                <a:latin typeface="Calibri" panose="020F0502020204030204" pitchFamily="34" charset="0"/>
                <a:ea typeface="Calibri"/>
                <a:cs typeface="Calibri" panose="020F0502020204030204" pitchFamily="34" charset="0"/>
                <a:sym typeface="Calibri"/>
              </a:rPr>
              <a:t>prezzo scontato </a:t>
            </a:r>
            <a:r>
              <a:rPr lang="it-IT" sz="2000" dirty="0">
                <a:solidFill>
                  <a:schemeClr val="dk1"/>
                </a:solidFill>
                <a:latin typeface="Calibri" panose="020F0502020204030204" pitchFamily="34" charset="0"/>
                <a:ea typeface="Calibri"/>
                <a:cs typeface="Calibri" panose="020F0502020204030204" pitchFamily="34" charset="0"/>
                <a:sym typeface="Calibri"/>
              </a:rPr>
              <a:t>è quanto paghiamo.</a:t>
            </a:r>
            <a:endParaRPr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2"/>
          <p:cNvSpPr txBox="1">
            <a:spLocks noGrp="1"/>
          </p:cNvSpPr>
          <p:nvPr>
            <p:ph type="title" idx="4294967295"/>
          </p:nvPr>
        </p:nvSpPr>
        <p:spPr>
          <a:xfrm>
            <a:off x="838200" y="1003576"/>
            <a:ext cx="10515600" cy="415201"/>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6EA8"/>
              </a:buClr>
              <a:buSzPct val="100000"/>
              <a:buFont typeface="Calibri"/>
              <a:buNone/>
            </a:pPr>
            <a:r>
              <a:rPr lang="it-IT" sz="2500" b="1">
                <a:solidFill>
                  <a:srgbClr val="006EA8"/>
                </a:solidFill>
                <a:latin typeface="Calibri"/>
                <a:ea typeface="Calibri"/>
                <a:cs typeface="Calibri"/>
                <a:sym typeface="Calibri"/>
              </a:rPr>
              <a:t>DIMINUZIONE PERCENTUALE E SCONTO</a:t>
            </a:r>
            <a:endParaRPr/>
          </a:p>
        </p:txBody>
      </p:sp>
      <p:sp>
        <p:nvSpPr>
          <p:cNvPr id="165" name="Google Shape;165;p22"/>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sp>
        <p:nvSpPr>
          <p:cNvPr id="2" name="Google Shape;159;p21">
            <a:extLst>
              <a:ext uri="{FF2B5EF4-FFF2-40B4-BE49-F238E27FC236}">
                <a16:creationId xmlns:a16="http://schemas.microsoft.com/office/drawing/2014/main" id="{AE980B4C-768E-FC65-0F87-89F755AA8522}"/>
              </a:ext>
            </a:extLst>
          </p:cNvPr>
          <p:cNvSpPr txBox="1"/>
          <p:nvPr/>
        </p:nvSpPr>
        <p:spPr>
          <a:xfrm>
            <a:off x="2285033" y="1896903"/>
            <a:ext cx="9926256" cy="2990522"/>
          </a:xfrm>
          <a:prstGeom prst="rect">
            <a:avLst/>
          </a:prstGeom>
          <a:noFill/>
          <a:ln>
            <a:noFill/>
          </a:ln>
        </p:spPr>
        <p:txBody>
          <a:bodyPr spcFirstLastPara="1" wrap="square" lIns="91425" tIns="45700" rIns="91425" bIns="45700" anchor="t" anchorCtr="0">
            <a:spAutoFit/>
          </a:bodyPr>
          <a:lstStyle/>
          <a:p>
            <a:pPr>
              <a:spcAft>
                <a:spcPts val="600"/>
              </a:spcAft>
            </a:pPr>
            <a:r>
              <a:rPr lang="it-IT" sz="2000" b="1" dirty="0">
                <a:solidFill>
                  <a:srgbClr val="FF0000"/>
                </a:solidFill>
                <a:latin typeface="Calibri" panose="020F0502020204030204" pitchFamily="34" charset="0"/>
                <a:cs typeface="Calibri" panose="020F0502020204030204" pitchFamily="34" charset="0"/>
              </a:rPr>
              <a:t>Che sconto è?</a:t>
            </a:r>
          </a:p>
          <a:p>
            <a:r>
              <a:rPr lang="it-IT" sz="2000" dirty="0">
                <a:effectLst/>
                <a:latin typeface="Calibri" panose="020F0502020204030204" pitchFamily="34" charset="0"/>
                <a:cs typeface="Calibri" panose="020F0502020204030204" pitchFamily="34" charset="0"/>
              </a:rPr>
              <a:t>In alcuni negozi capita di leggere il prezzo pieno sul quale è stata tirata una riga sopra </a:t>
            </a:r>
            <a:br>
              <a:rPr lang="it-IT" sz="2000" dirty="0">
                <a:effectLst/>
                <a:latin typeface="Calibri" panose="020F0502020204030204" pitchFamily="34" charset="0"/>
                <a:cs typeface="Calibri" panose="020F0502020204030204" pitchFamily="34" charset="0"/>
              </a:rPr>
            </a:br>
            <a:r>
              <a:rPr lang="it-IT" sz="2000" dirty="0">
                <a:effectLst/>
                <a:latin typeface="Calibri" panose="020F0502020204030204" pitchFamily="34" charset="0"/>
                <a:cs typeface="Calibri" panose="020F0502020204030204" pitchFamily="34" charset="0"/>
              </a:rPr>
              <a:t>e a fianco il prezzo scontato. Che sconto è stato applicato?</a:t>
            </a:r>
          </a:p>
          <a:p>
            <a:r>
              <a:rPr lang="it-IT" sz="2000" dirty="0">
                <a:effectLst/>
                <a:latin typeface="Calibri" panose="020F0502020204030204" pitchFamily="34" charset="0"/>
                <a:cs typeface="Calibri" panose="020F0502020204030204" pitchFamily="34" charset="0"/>
              </a:rPr>
              <a:t>Lo sconto in euro è la differenza fra i due prezzi:</a:t>
            </a:r>
          </a:p>
          <a:p>
            <a:r>
              <a:rPr lang="it-IT" sz="2000" dirty="0">
                <a:effectLst/>
                <a:latin typeface="Calibri" panose="020F0502020204030204" pitchFamily="34" charset="0"/>
                <a:cs typeface="Calibri" panose="020F0502020204030204" pitchFamily="34" charset="0"/>
              </a:rPr>
              <a:t>    130 euro – 110 euro = 20 euro.</a:t>
            </a:r>
          </a:p>
          <a:p>
            <a:pPr>
              <a:lnSpc>
                <a:spcPct val="150000"/>
              </a:lnSpc>
            </a:pPr>
            <a:r>
              <a:rPr lang="it-IT" sz="2000" dirty="0">
                <a:effectLst/>
                <a:latin typeface="Calibri" panose="020F0502020204030204" pitchFamily="34" charset="0"/>
                <a:cs typeface="Calibri" panose="020F0502020204030204" pitchFamily="34" charset="0"/>
              </a:rPr>
              <a:t>Lo sconto va calcolato rispetto al prezzo pieno cioè 20 euro su 130 euro, </a:t>
            </a:r>
            <a:br>
              <a:rPr lang="it-IT" sz="2000" dirty="0">
                <a:effectLst/>
                <a:latin typeface="Calibri" panose="020F0502020204030204" pitchFamily="34" charset="0"/>
                <a:cs typeface="Calibri" panose="020F0502020204030204" pitchFamily="34" charset="0"/>
              </a:rPr>
            </a:br>
            <a:r>
              <a:rPr lang="it-IT" sz="2000" dirty="0">
                <a:effectLst/>
                <a:latin typeface="Calibri" panose="020F0502020204030204" pitchFamily="34" charset="0"/>
                <a:cs typeface="Calibri" panose="020F0502020204030204" pitchFamily="34" charset="0"/>
              </a:rPr>
              <a:t>ed è la percentuale che corrisponde alla frazione</a:t>
            </a:r>
          </a:p>
          <a:p>
            <a:endParaRPr lang="it-IT" sz="2000" dirty="0">
              <a:effectLst/>
              <a:latin typeface="Calibri" panose="020F0502020204030204" pitchFamily="34" charset="0"/>
              <a:cs typeface="Calibri" panose="020F0502020204030204" pitchFamily="34" charset="0"/>
            </a:endParaRPr>
          </a:p>
        </p:txBody>
      </p:sp>
      <p:pic>
        <p:nvPicPr>
          <p:cNvPr id="4" name="Immagine 3">
            <a:extLst>
              <a:ext uri="{FF2B5EF4-FFF2-40B4-BE49-F238E27FC236}">
                <a16:creationId xmlns:a16="http://schemas.microsoft.com/office/drawing/2014/main" id="{4756647F-6433-6C16-0677-6618B08D362F}"/>
              </a:ext>
            </a:extLst>
          </p:cNvPr>
          <p:cNvPicPr>
            <a:picLocks noChangeAspect="1"/>
          </p:cNvPicPr>
          <p:nvPr/>
        </p:nvPicPr>
        <p:blipFill rotWithShape="1">
          <a:blip r:embed="rId3"/>
          <a:srcRect l="3495" t="9648"/>
          <a:stretch/>
        </p:blipFill>
        <p:spPr>
          <a:xfrm>
            <a:off x="7604561" y="4045125"/>
            <a:ext cx="2586056" cy="504883"/>
          </a:xfrm>
          <a:prstGeom prst="rect">
            <a:avLst/>
          </a:prstGeom>
        </p:spPr>
      </p:pic>
      <p:pic>
        <p:nvPicPr>
          <p:cNvPr id="5" name="Immagine 4" descr="Immagine che contiene calligrafia, testo, Carattere, Elementi grafici&#10;&#10;Descrizione generata automaticamente">
            <a:extLst>
              <a:ext uri="{FF2B5EF4-FFF2-40B4-BE49-F238E27FC236}">
                <a16:creationId xmlns:a16="http://schemas.microsoft.com/office/drawing/2014/main" id="{3BB793EA-2E40-C87D-37D5-C04294497C4F}"/>
              </a:ext>
            </a:extLst>
          </p:cNvPr>
          <p:cNvPicPr>
            <a:picLocks noChangeAspect="1"/>
          </p:cNvPicPr>
          <p:nvPr/>
        </p:nvPicPr>
        <p:blipFill>
          <a:blip r:embed="rId4"/>
          <a:stretch>
            <a:fillRect/>
          </a:stretch>
        </p:blipFill>
        <p:spPr>
          <a:xfrm>
            <a:off x="110543" y="1791359"/>
            <a:ext cx="2286000" cy="15367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3"/>
          <p:cNvSpPr txBox="1">
            <a:spLocks noGrp="1"/>
          </p:cNvSpPr>
          <p:nvPr>
            <p:ph type="title" idx="4294967295"/>
          </p:nvPr>
        </p:nvSpPr>
        <p:spPr>
          <a:xfrm>
            <a:off x="838200" y="1026725"/>
            <a:ext cx="10515600" cy="377455"/>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6EA8"/>
              </a:buClr>
              <a:buSzPct val="100000"/>
              <a:buFont typeface="Calibri"/>
              <a:buNone/>
            </a:pPr>
            <a:r>
              <a:rPr lang="it-IT" sz="2500" b="1">
                <a:solidFill>
                  <a:srgbClr val="006EA8"/>
                </a:solidFill>
                <a:latin typeface="Calibri"/>
                <a:ea typeface="Calibri"/>
                <a:cs typeface="Calibri"/>
                <a:sym typeface="Calibri"/>
              </a:rPr>
              <a:t>AUMENTO PERCENTUALE E IVA</a:t>
            </a:r>
            <a:endParaRPr/>
          </a:p>
        </p:txBody>
      </p:sp>
      <p:sp>
        <p:nvSpPr>
          <p:cNvPr id="174" name="Google Shape;174;p23"/>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sp>
        <p:nvSpPr>
          <p:cNvPr id="2" name="Google Shape;159;p21">
            <a:extLst>
              <a:ext uri="{FF2B5EF4-FFF2-40B4-BE49-F238E27FC236}">
                <a16:creationId xmlns:a16="http://schemas.microsoft.com/office/drawing/2014/main" id="{A8FF4322-6051-6F42-BCEA-59337828D5B2}"/>
              </a:ext>
            </a:extLst>
          </p:cNvPr>
          <p:cNvSpPr txBox="1"/>
          <p:nvPr/>
        </p:nvSpPr>
        <p:spPr>
          <a:xfrm>
            <a:off x="838200" y="1896903"/>
            <a:ext cx="10354519" cy="1015622"/>
          </a:xfrm>
          <a:prstGeom prst="rect">
            <a:avLst/>
          </a:prstGeom>
          <a:noFill/>
          <a:ln>
            <a:noFill/>
          </a:ln>
        </p:spPr>
        <p:txBody>
          <a:bodyPr spcFirstLastPara="1" wrap="square" lIns="91425" tIns="45700" rIns="91425" bIns="45700" anchor="t" anchorCtr="0">
            <a:spAutoFit/>
          </a:bodyPr>
          <a:lstStyle/>
          <a:p>
            <a:r>
              <a:rPr lang="it-IT" sz="2000" dirty="0">
                <a:effectLst/>
                <a:latin typeface="Calibri" panose="020F0502020204030204" pitchFamily="34" charset="0"/>
                <a:cs typeface="Calibri" panose="020F0502020204030204" pitchFamily="34" charset="0"/>
              </a:rPr>
              <a:t>Ci sono situazioni nelle quali i prezzi aumentano.</a:t>
            </a:r>
          </a:p>
          <a:p>
            <a:r>
              <a:rPr lang="it-IT" sz="2000" dirty="0">
                <a:effectLst/>
                <a:latin typeface="Calibri" panose="020F0502020204030204" pitchFamily="34" charset="0"/>
                <a:cs typeface="Calibri" panose="020F0502020204030204" pitchFamily="34" charset="0"/>
              </a:rPr>
              <a:t>Possiamo conoscere l’</a:t>
            </a:r>
            <a:r>
              <a:rPr lang="it-IT" sz="2000" b="1" dirty="0">
                <a:effectLst/>
                <a:latin typeface="Calibri" panose="020F0502020204030204" pitchFamily="34" charset="0"/>
                <a:cs typeface="Calibri" panose="020F0502020204030204" pitchFamily="34" charset="0"/>
              </a:rPr>
              <a:t>aumento percentuale</a:t>
            </a:r>
            <a:r>
              <a:rPr lang="it-IT" sz="2000" dirty="0">
                <a:effectLst/>
                <a:latin typeface="Calibri" panose="020F0502020204030204" pitchFamily="34" charset="0"/>
                <a:cs typeface="Calibri" panose="020F0502020204030204" pitchFamily="34" charset="0"/>
              </a:rPr>
              <a:t> di un prezzo e da questo calcolare l’</a:t>
            </a:r>
            <a:r>
              <a:rPr lang="it-IT" sz="2000" b="1" dirty="0">
                <a:effectLst/>
                <a:latin typeface="Calibri" panose="020F0502020204030204" pitchFamily="34" charset="0"/>
                <a:cs typeface="Calibri" panose="020F0502020204030204" pitchFamily="34" charset="0"/>
              </a:rPr>
              <a:t>aumento in euro</a:t>
            </a:r>
            <a:r>
              <a:rPr lang="it-IT" sz="2000" dirty="0">
                <a:effectLst/>
                <a:latin typeface="Calibri" panose="020F0502020204030204" pitchFamily="34" charset="0"/>
                <a:cs typeface="Calibri" panose="020F0502020204030204" pitchFamily="34" charset="0"/>
              </a:rPr>
              <a:t> e il </a:t>
            </a:r>
            <a:r>
              <a:rPr lang="it-IT" sz="2000" b="1" dirty="0">
                <a:effectLst/>
                <a:latin typeface="Calibri" panose="020F0502020204030204" pitchFamily="34" charset="0"/>
                <a:cs typeface="Calibri" panose="020F0502020204030204" pitchFamily="34" charset="0"/>
              </a:rPr>
              <a:t>prezzo aumentato</a:t>
            </a:r>
            <a:r>
              <a:rPr lang="it-IT" sz="2000" dirty="0">
                <a:effectLst/>
                <a:latin typeface="Calibri" panose="020F0502020204030204" pitchFamily="34" charset="0"/>
                <a:cs typeface="Calibri" panose="020F0502020204030204" pitchFamily="34"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3"/>
          <p:cNvSpPr txBox="1">
            <a:spLocks noGrp="1"/>
          </p:cNvSpPr>
          <p:nvPr>
            <p:ph type="title" idx="4294967295"/>
          </p:nvPr>
        </p:nvSpPr>
        <p:spPr>
          <a:xfrm>
            <a:off x="838200" y="1026725"/>
            <a:ext cx="10515600" cy="377455"/>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6EA8"/>
              </a:buClr>
              <a:buSzPct val="100000"/>
              <a:buFont typeface="Calibri"/>
              <a:buNone/>
            </a:pPr>
            <a:r>
              <a:rPr lang="it-IT" sz="2500" b="1">
                <a:solidFill>
                  <a:srgbClr val="006EA8"/>
                </a:solidFill>
                <a:latin typeface="Calibri"/>
                <a:ea typeface="Calibri"/>
                <a:cs typeface="Calibri"/>
                <a:sym typeface="Calibri"/>
              </a:rPr>
              <a:t>AUMENTO PERCENTUALE E IVA</a:t>
            </a:r>
            <a:endParaRPr/>
          </a:p>
        </p:txBody>
      </p:sp>
      <p:sp>
        <p:nvSpPr>
          <p:cNvPr id="174" name="Google Shape;174;p23"/>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grpSp>
        <p:nvGrpSpPr>
          <p:cNvPr id="6" name="Gruppo 5">
            <a:extLst>
              <a:ext uri="{FF2B5EF4-FFF2-40B4-BE49-F238E27FC236}">
                <a16:creationId xmlns:a16="http://schemas.microsoft.com/office/drawing/2014/main" id="{551FCAFE-E6BD-B659-9BC6-428BE6FECCDC}"/>
              </a:ext>
            </a:extLst>
          </p:cNvPr>
          <p:cNvGrpSpPr/>
          <p:nvPr/>
        </p:nvGrpSpPr>
        <p:grpSpPr>
          <a:xfrm>
            <a:off x="838201" y="1896903"/>
            <a:ext cx="8458200" cy="3349595"/>
            <a:chOff x="838201" y="1896903"/>
            <a:chExt cx="8458200" cy="3349595"/>
          </a:xfrm>
        </p:grpSpPr>
        <p:sp>
          <p:nvSpPr>
            <p:cNvPr id="2" name="Google Shape;159;p21">
              <a:extLst>
                <a:ext uri="{FF2B5EF4-FFF2-40B4-BE49-F238E27FC236}">
                  <a16:creationId xmlns:a16="http://schemas.microsoft.com/office/drawing/2014/main" id="{A8FF4322-6051-6F42-BCEA-59337828D5B2}"/>
                </a:ext>
              </a:extLst>
            </p:cNvPr>
            <p:cNvSpPr txBox="1"/>
            <p:nvPr/>
          </p:nvSpPr>
          <p:spPr>
            <a:xfrm>
              <a:off x="838201" y="1896903"/>
              <a:ext cx="8458200" cy="3349595"/>
            </a:xfrm>
            <a:prstGeom prst="rect">
              <a:avLst/>
            </a:prstGeom>
            <a:noFill/>
            <a:ln>
              <a:noFill/>
            </a:ln>
          </p:spPr>
          <p:txBody>
            <a:bodyPr spcFirstLastPara="1" wrap="square" lIns="91425" tIns="45700" rIns="91425" bIns="45700" anchor="t" anchorCtr="0">
              <a:spAutoFit/>
            </a:bodyPr>
            <a:lstStyle/>
            <a:p>
              <a:pPr>
                <a:spcAft>
                  <a:spcPts val="200"/>
                </a:spcAft>
              </a:pPr>
              <a:r>
                <a:rPr lang="it-IT" sz="2000" dirty="0" err="1">
                  <a:effectLst/>
                  <a:latin typeface="Calibri" panose="020F0502020204030204" pitchFamily="34" charset="0"/>
                  <a:cs typeface="Calibri" panose="020F0502020204030204" pitchFamily="34" charset="0"/>
                </a:rPr>
                <a:t>PizzaFast</a:t>
              </a:r>
              <a:r>
                <a:rPr lang="it-IT" sz="2000" dirty="0">
                  <a:effectLst/>
                  <a:latin typeface="Calibri" panose="020F0502020204030204" pitchFamily="34" charset="0"/>
                  <a:cs typeface="Calibri" panose="020F0502020204030204" pitchFamily="34" charset="0"/>
                </a:rPr>
                <a:t> vende la pizza margherita a 6 euro.</a:t>
              </a:r>
            </a:p>
            <a:p>
              <a:pPr>
                <a:spcAft>
                  <a:spcPts val="200"/>
                </a:spcAft>
              </a:pPr>
              <a:r>
                <a:rPr lang="it-IT" sz="2000" dirty="0">
                  <a:effectLst/>
                  <a:latin typeface="Calibri" panose="020F0502020204030204" pitchFamily="34" charset="0"/>
                  <a:cs typeface="Calibri" panose="020F0502020204030204" pitchFamily="34" charset="0"/>
                </a:rPr>
                <a:t>Costa il 20% in più se te la consegnano a casa.</a:t>
              </a:r>
            </a:p>
            <a:p>
              <a:pPr marL="342900" indent="-342900">
                <a:spcBef>
                  <a:spcPts val="1200"/>
                </a:spcBef>
                <a:spcAft>
                  <a:spcPts val="200"/>
                </a:spcAft>
                <a:buFont typeface="Arial" panose="020B0604020202020204" pitchFamily="34" charset="0"/>
                <a:buChar char="•"/>
              </a:pPr>
              <a:r>
                <a:rPr lang="it-IT" sz="2000" dirty="0">
                  <a:effectLst/>
                  <a:latin typeface="Calibri" panose="020F0502020204030204" pitchFamily="34" charset="0"/>
                  <a:cs typeface="Calibri" panose="020F0502020204030204" pitchFamily="34" charset="0"/>
                </a:rPr>
                <a:t>Calcoliamo a quanti euro corrisponde l’aumento di prezzo e aggiungiamo l’aumento al prezzo.</a:t>
              </a:r>
            </a:p>
            <a:p>
              <a:pPr marL="468000" lvl="2">
                <a:spcBef>
                  <a:spcPts val="200"/>
                </a:spcBef>
                <a:spcAft>
                  <a:spcPts val="200"/>
                </a:spcAft>
              </a:pPr>
              <a:r>
                <a:rPr lang="it-IT" sz="2000" dirty="0">
                  <a:effectLst/>
                  <a:latin typeface="Calibri" panose="020F0502020204030204" pitchFamily="34" charset="0"/>
                  <a:cs typeface="Calibri" panose="020F0502020204030204" pitchFamily="34" charset="0"/>
                </a:rPr>
                <a:t>Aumento percentuale: 20% =         = 0,2</a:t>
              </a:r>
            </a:p>
            <a:p>
              <a:pPr marL="468000" lvl="2">
                <a:lnSpc>
                  <a:spcPct val="150000"/>
                </a:lnSpc>
                <a:spcAft>
                  <a:spcPts val="200"/>
                </a:spcAft>
              </a:pPr>
              <a:r>
                <a:rPr lang="it-IT" sz="2000" dirty="0">
                  <a:effectLst/>
                  <a:latin typeface="Calibri" panose="020F0502020204030204" pitchFamily="34" charset="0"/>
                  <a:cs typeface="Calibri" panose="020F0502020204030204" pitchFamily="34" charset="0"/>
                </a:rPr>
                <a:t>Aumento in euro: 20% di 6 euro =          </a:t>
              </a:r>
              <a:r>
                <a:rPr lang="it-IT" sz="1500" dirty="0">
                  <a:effectLst/>
                  <a:latin typeface="Calibri" panose="020F0502020204030204" pitchFamily="34" charset="0"/>
                  <a:cs typeface="Calibri" panose="020F0502020204030204" pitchFamily="34" charset="0"/>
                </a:rPr>
                <a:t>•</a:t>
              </a:r>
              <a:r>
                <a:rPr lang="it-IT" sz="2000" dirty="0">
                  <a:effectLst/>
                  <a:latin typeface="Calibri" panose="020F0502020204030204" pitchFamily="34" charset="0"/>
                  <a:cs typeface="Calibri" panose="020F0502020204030204" pitchFamily="34" charset="0"/>
                </a:rPr>
                <a:t> 6 = 1,2 euro </a:t>
              </a:r>
            </a:p>
            <a:p>
              <a:pPr marL="468000" lvl="2">
                <a:lnSpc>
                  <a:spcPct val="150000"/>
                </a:lnSpc>
                <a:spcAft>
                  <a:spcPts val="200"/>
                </a:spcAft>
              </a:pPr>
              <a:r>
                <a:rPr lang="it-IT" sz="2000" dirty="0">
                  <a:effectLst/>
                  <a:latin typeface="Calibri" panose="020F0502020204030204" pitchFamily="34" charset="0"/>
                  <a:cs typeface="Calibri" panose="020F0502020204030204" pitchFamily="34" charset="0"/>
                </a:rPr>
                <a:t>Oppure 0,2 · 6 euro = 1,20 euro</a:t>
              </a:r>
            </a:p>
            <a:p>
              <a:pPr marL="468000" lvl="2">
                <a:lnSpc>
                  <a:spcPct val="150000"/>
                </a:lnSpc>
                <a:spcAft>
                  <a:spcPts val="200"/>
                </a:spcAft>
              </a:pPr>
              <a:r>
                <a:rPr lang="it-IT" sz="2000" dirty="0">
                  <a:effectLst/>
                  <a:latin typeface="Calibri" panose="020F0502020204030204" pitchFamily="34" charset="0"/>
                  <a:cs typeface="Calibri" panose="020F0502020204030204" pitchFamily="34" charset="0"/>
                </a:rPr>
                <a:t>Prezzo aumentato: 6 euro + 1,2 euro = 7,2 euro</a:t>
              </a:r>
            </a:p>
          </p:txBody>
        </p:sp>
        <p:pic>
          <p:nvPicPr>
            <p:cNvPr id="4" name="Immagine 3">
              <a:extLst>
                <a:ext uri="{FF2B5EF4-FFF2-40B4-BE49-F238E27FC236}">
                  <a16:creationId xmlns:a16="http://schemas.microsoft.com/office/drawing/2014/main" id="{284F125D-F295-1DC0-1E04-1A1E2F619E03}"/>
                </a:ext>
              </a:extLst>
            </p:cNvPr>
            <p:cNvPicPr>
              <a:picLocks noChangeAspect="1"/>
            </p:cNvPicPr>
            <p:nvPr/>
          </p:nvPicPr>
          <p:blipFill>
            <a:blip r:embed="rId3"/>
            <a:stretch>
              <a:fillRect/>
            </a:stretch>
          </p:blipFill>
          <p:spPr>
            <a:xfrm>
              <a:off x="4460421" y="3346451"/>
              <a:ext cx="419100" cy="469900"/>
            </a:xfrm>
            <a:prstGeom prst="rect">
              <a:avLst/>
            </a:prstGeom>
          </p:spPr>
        </p:pic>
        <p:pic>
          <p:nvPicPr>
            <p:cNvPr id="5" name="Immagine 4">
              <a:extLst>
                <a:ext uri="{FF2B5EF4-FFF2-40B4-BE49-F238E27FC236}">
                  <a16:creationId xmlns:a16="http://schemas.microsoft.com/office/drawing/2014/main" id="{AA50728C-F86C-114B-80EB-64699CC96DB3}"/>
                </a:ext>
              </a:extLst>
            </p:cNvPr>
            <p:cNvPicPr>
              <a:picLocks noChangeAspect="1"/>
            </p:cNvPicPr>
            <p:nvPr/>
          </p:nvPicPr>
          <p:blipFill>
            <a:blip r:embed="rId3"/>
            <a:stretch>
              <a:fillRect/>
            </a:stretch>
          </p:blipFill>
          <p:spPr>
            <a:xfrm>
              <a:off x="4955718" y="3770995"/>
              <a:ext cx="419100" cy="469900"/>
            </a:xfrm>
            <a:prstGeom prst="rect">
              <a:avLst/>
            </a:prstGeom>
          </p:spPr>
        </p:pic>
      </p:grpSp>
    </p:spTree>
    <p:extLst>
      <p:ext uri="{BB962C8B-B14F-4D97-AF65-F5344CB8AC3E}">
        <p14:creationId xmlns:p14="http://schemas.microsoft.com/office/powerpoint/2010/main" val="1935167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3"/>
          <p:cNvSpPr txBox="1">
            <a:spLocks noGrp="1"/>
          </p:cNvSpPr>
          <p:nvPr>
            <p:ph type="title" idx="4294967295"/>
          </p:nvPr>
        </p:nvSpPr>
        <p:spPr>
          <a:xfrm>
            <a:off x="838200" y="1026725"/>
            <a:ext cx="10515600" cy="377455"/>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6EA8"/>
              </a:buClr>
              <a:buSzPct val="100000"/>
              <a:buFont typeface="Calibri"/>
              <a:buNone/>
            </a:pPr>
            <a:r>
              <a:rPr lang="it-IT" sz="2500" b="1">
                <a:solidFill>
                  <a:srgbClr val="006EA8"/>
                </a:solidFill>
                <a:latin typeface="Calibri"/>
                <a:ea typeface="Calibri"/>
                <a:cs typeface="Calibri"/>
                <a:sym typeface="Calibri"/>
              </a:rPr>
              <a:t>AUMENTO PERCENTUALE E IVA</a:t>
            </a:r>
            <a:endParaRPr/>
          </a:p>
        </p:txBody>
      </p:sp>
      <p:sp>
        <p:nvSpPr>
          <p:cNvPr id="174" name="Google Shape;174;p23"/>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sp>
        <p:nvSpPr>
          <p:cNvPr id="2" name="Google Shape;159;p21">
            <a:extLst>
              <a:ext uri="{FF2B5EF4-FFF2-40B4-BE49-F238E27FC236}">
                <a16:creationId xmlns:a16="http://schemas.microsoft.com/office/drawing/2014/main" id="{A8FF4322-6051-6F42-BCEA-59337828D5B2}"/>
              </a:ext>
            </a:extLst>
          </p:cNvPr>
          <p:cNvSpPr txBox="1"/>
          <p:nvPr/>
        </p:nvSpPr>
        <p:spPr>
          <a:xfrm>
            <a:off x="838201" y="1896903"/>
            <a:ext cx="8458200" cy="3657371"/>
          </a:xfrm>
          <a:prstGeom prst="rect">
            <a:avLst/>
          </a:prstGeom>
          <a:noFill/>
          <a:ln>
            <a:noFill/>
          </a:ln>
        </p:spPr>
        <p:txBody>
          <a:bodyPr spcFirstLastPara="1" wrap="square" lIns="91425" tIns="45700" rIns="91425" bIns="45700" anchor="t" anchorCtr="0">
            <a:spAutoFit/>
          </a:bodyPr>
          <a:lstStyle/>
          <a:p>
            <a:pPr>
              <a:spcAft>
                <a:spcPts val="200"/>
              </a:spcAft>
            </a:pPr>
            <a:r>
              <a:rPr lang="it-IT" sz="2000" i="1" dirty="0">
                <a:effectLst/>
                <a:latin typeface="Calibri" panose="020F0502020204030204" pitchFamily="34" charset="0"/>
                <a:cs typeface="Calibri" panose="020F0502020204030204" pitchFamily="34" charset="0"/>
              </a:rPr>
              <a:t>Oppure…</a:t>
            </a:r>
          </a:p>
          <a:p>
            <a:pPr marL="342900" indent="-342900">
              <a:spcBef>
                <a:spcPts val="1200"/>
              </a:spcBef>
              <a:spcAft>
                <a:spcPts val="200"/>
              </a:spcAft>
              <a:buFont typeface="Arial" panose="020B0604020202020204" pitchFamily="34" charset="0"/>
              <a:buChar char="•"/>
            </a:pPr>
            <a:r>
              <a:rPr lang="it-IT" sz="2000" dirty="0">
                <a:effectLst/>
                <a:latin typeface="Calibri" panose="020F0502020204030204" pitchFamily="34" charset="0"/>
                <a:cs typeface="Calibri" panose="020F0502020204030204" pitchFamily="34" charset="0"/>
              </a:rPr>
              <a:t>Calcoliamo a quale percentuale corrisponde il prezzo aumentato.</a:t>
            </a:r>
            <a:br>
              <a:rPr lang="it-IT" sz="2000" dirty="0">
                <a:effectLst/>
                <a:latin typeface="Calibri" panose="020F0502020204030204" pitchFamily="34" charset="0"/>
                <a:cs typeface="Calibri" panose="020F0502020204030204" pitchFamily="34" charset="0"/>
              </a:rPr>
            </a:br>
            <a:r>
              <a:rPr lang="it-IT" sz="2000" dirty="0">
                <a:effectLst/>
                <a:latin typeface="Calibri" panose="020F0502020204030204" pitchFamily="34" charset="0"/>
                <a:cs typeface="Calibri" panose="020F0502020204030204" pitchFamily="34" charset="0"/>
              </a:rPr>
              <a:t>Facciamo cioè l’addizione tra 100% e l’aumento.</a:t>
            </a:r>
          </a:p>
          <a:p>
            <a:pPr marL="468000">
              <a:lnSpc>
                <a:spcPct val="150000"/>
              </a:lnSpc>
              <a:spcAft>
                <a:spcPts val="200"/>
              </a:spcAft>
            </a:pPr>
            <a:r>
              <a:rPr lang="it-IT" sz="2000" dirty="0">
                <a:effectLst/>
                <a:latin typeface="Calibri" panose="020F0502020204030204" pitchFamily="34" charset="0"/>
                <a:cs typeface="Calibri" panose="020F0502020204030204" pitchFamily="34" charset="0"/>
              </a:rPr>
              <a:t>Aumento percentuale: 20%</a:t>
            </a:r>
          </a:p>
          <a:p>
            <a:pPr marL="468000">
              <a:lnSpc>
                <a:spcPct val="150000"/>
              </a:lnSpc>
              <a:spcAft>
                <a:spcPts val="200"/>
              </a:spcAft>
            </a:pPr>
            <a:r>
              <a:rPr lang="it-IT" sz="2000" dirty="0">
                <a:effectLst/>
                <a:latin typeface="Calibri" panose="020F0502020204030204" pitchFamily="34" charset="0"/>
                <a:cs typeface="Calibri" panose="020F0502020204030204" pitchFamily="34" charset="0"/>
              </a:rPr>
              <a:t>Percentuale del prezzo aumentato: 100% + 20% = 120% =         =1,2 </a:t>
            </a:r>
          </a:p>
          <a:p>
            <a:pPr marL="468000">
              <a:lnSpc>
                <a:spcPct val="150000"/>
              </a:lnSpc>
              <a:spcAft>
                <a:spcPts val="200"/>
              </a:spcAft>
            </a:pPr>
            <a:r>
              <a:rPr lang="it-IT" sz="2000" dirty="0">
                <a:effectLst/>
                <a:latin typeface="Calibri" panose="020F0502020204030204" pitchFamily="34" charset="0"/>
                <a:cs typeface="Calibri" panose="020F0502020204030204" pitchFamily="34" charset="0"/>
              </a:rPr>
              <a:t>Il prezzo aumentato è il 120% del prezzo originale.</a:t>
            </a:r>
          </a:p>
          <a:p>
            <a:pPr marL="468000">
              <a:lnSpc>
                <a:spcPct val="150000"/>
              </a:lnSpc>
              <a:spcAft>
                <a:spcPts val="200"/>
              </a:spcAft>
            </a:pPr>
            <a:r>
              <a:rPr lang="it-IT" sz="2000" dirty="0">
                <a:effectLst/>
                <a:latin typeface="Calibri" panose="020F0502020204030204" pitchFamily="34" charset="0"/>
                <a:cs typeface="Calibri" panose="020F0502020204030204" pitchFamily="34" charset="0"/>
              </a:rPr>
              <a:t>Prezzo aumentato: 120% di 6 =         </a:t>
            </a:r>
            <a:r>
              <a:rPr lang="it-IT" sz="1500" dirty="0">
                <a:effectLst/>
                <a:latin typeface="Calibri" panose="020F0502020204030204" pitchFamily="34" charset="0"/>
                <a:cs typeface="Calibri" panose="020F0502020204030204" pitchFamily="34" charset="0"/>
              </a:rPr>
              <a:t>•</a:t>
            </a:r>
            <a:r>
              <a:rPr lang="it-IT" sz="2000" dirty="0">
                <a:effectLst/>
                <a:latin typeface="Calibri" panose="020F0502020204030204" pitchFamily="34" charset="0"/>
                <a:cs typeface="Calibri" panose="020F0502020204030204" pitchFamily="34" charset="0"/>
              </a:rPr>
              <a:t> 6 = 7,2 euro</a:t>
            </a:r>
          </a:p>
          <a:p>
            <a:pPr marL="468000">
              <a:lnSpc>
                <a:spcPct val="150000"/>
              </a:lnSpc>
              <a:spcAft>
                <a:spcPts val="200"/>
              </a:spcAft>
            </a:pPr>
            <a:r>
              <a:rPr lang="it-IT" sz="2000" dirty="0">
                <a:effectLst/>
                <a:latin typeface="Calibri" panose="020F0502020204030204" pitchFamily="34" charset="0"/>
                <a:cs typeface="Calibri" panose="020F0502020204030204" pitchFamily="34" charset="0"/>
              </a:rPr>
              <a:t>Oppure 1,2 euro · 6 euro = 7,2 euro</a:t>
            </a:r>
          </a:p>
        </p:txBody>
      </p:sp>
      <p:pic>
        <p:nvPicPr>
          <p:cNvPr id="7" name="Immagine 6">
            <a:extLst>
              <a:ext uri="{FF2B5EF4-FFF2-40B4-BE49-F238E27FC236}">
                <a16:creationId xmlns:a16="http://schemas.microsoft.com/office/drawing/2014/main" id="{14E9827F-DD9D-CC78-2CB9-0E7222B553FB}"/>
              </a:ext>
            </a:extLst>
          </p:cNvPr>
          <p:cNvPicPr>
            <a:picLocks noChangeAspect="1"/>
          </p:cNvPicPr>
          <p:nvPr/>
        </p:nvPicPr>
        <p:blipFill>
          <a:blip r:embed="rId3"/>
          <a:stretch>
            <a:fillRect/>
          </a:stretch>
        </p:blipFill>
        <p:spPr>
          <a:xfrm>
            <a:off x="7378699" y="3562350"/>
            <a:ext cx="482600" cy="495300"/>
          </a:xfrm>
          <a:prstGeom prst="rect">
            <a:avLst/>
          </a:prstGeom>
        </p:spPr>
      </p:pic>
      <p:pic>
        <p:nvPicPr>
          <p:cNvPr id="8" name="Immagine 7">
            <a:extLst>
              <a:ext uri="{FF2B5EF4-FFF2-40B4-BE49-F238E27FC236}">
                <a16:creationId xmlns:a16="http://schemas.microsoft.com/office/drawing/2014/main" id="{05E49696-0DBC-0707-E406-6591E06DDB35}"/>
              </a:ext>
            </a:extLst>
          </p:cNvPr>
          <p:cNvPicPr>
            <a:picLocks noChangeAspect="1"/>
          </p:cNvPicPr>
          <p:nvPr/>
        </p:nvPicPr>
        <p:blipFill>
          <a:blip r:embed="rId3"/>
          <a:stretch>
            <a:fillRect/>
          </a:stretch>
        </p:blipFill>
        <p:spPr>
          <a:xfrm>
            <a:off x="4635498" y="4531178"/>
            <a:ext cx="482600" cy="495300"/>
          </a:xfrm>
          <a:prstGeom prst="rect">
            <a:avLst/>
          </a:prstGeom>
        </p:spPr>
      </p:pic>
    </p:spTree>
    <p:extLst>
      <p:ext uri="{BB962C8B-B14F-4D97-AF65-F5344CB8AC3E}">
        <p14:creationId xmlns:p14="http://schemas.microsoft.com/office/powerpoint/2010/main" val="1150591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25"/>
          <p:cNvSpPr txBox="1">
            <a:spLocks noGrp="1"/>
          </p:cNvSpPr>
          <p:nvPr>
            <p:ph type="title" idx="4294967295"/>
          </p:nvPr>
        </p:nvSpPr>
        <p:spPr>
          <a:xfrm>
            <a:off x="838200" y="1026725"/>
            <a:ext cx="10515600" cy="377455"/>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6EA8"/>
              </a:buClr>
              <a:buSzPct val="100000"/>
              <a:buFont typeface="Calibri"/>
              <a:buNone/>
            </a:pPr>
            <a:r>
              <a:rPr lang="it-IT" sz="2500" b="1">
                <a:solidFill>
                  <a:srgbClr val="006EA8"/>
                </a:solidFill>
                <a:latin typeface="Calibri"/>
                <a:ea typeface="Calibri"/>
                <a:cs typeface="Calibri"/>
                <a:sym typeface="Calibri"/>
              </a:rPr>
              <a:t>AUMENTO PERCENTUALE E IVA</a:t>
            </a:r>
            <a:endParaRPr/>
          </a:p>
        </p:txBody>
      </p:sp>
      <p:sp>
        <p:nvSpPr>
          <p:cNvPr id="188" name="Google Shape;188;p25"/>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sp>
        <p:nvSpPr>
          <p:cNvPr id="2" name="Google Shape;159;p21">
            <a:extLst>
              <a:ext uri="{FF2B5EF4-FFF2-40B4-BE49-F238E27FC236}">
                <a16:creationId xmlns:a16="http://schemas.microsoft.com/office/drawing/2014/main" id="{BDB59A78-7A0C-1245-526E-9C1CF6F7B7DF}"/>
              </a:ext>
            </a:extLst>
          </p:cNvPr>
          <p:cNvSpPr txBox="1"/>
          <p:nvPr/>
        </p:nvSpPr>
        <p:spPr>
          <a:xfrm>
            <a:off x="838200" y="1896903"/>
            <a:ext cx="10354519" cy="1708120"/>
          </a:xfrm>
          <a:prstGeom prst="rect">
            <a:avLst/>
          </a:prstGeom>
          <a:noFill/>
          <a:ln>
            <a:noFill/>
          </a:ln>
        </p:spPr>
        <p:txBody>
          <a:bodyPr spcFirstLastPara="1" wrap="square" lIns="91425" tIns="45700" rIns="91425" bIns="45700" anchor="t" anchorCtr="0">
            <a:spAutoFit/>
          </a:bodyPr>
          <a:lstStyle/>
          <a:p>
            <a:r>
              <a:rPr lang="it-IT" sz="2000" dirty="0">
                <a:effectLst/>
                <a:latin typeface="Calibri" panose="020F0502020204030204" pitchFamily="34" charset="0"/>
                <a:cs typeface="Calibri" panose="020F0502020204030204" pitchFamily="34" charset="0"/>
              </a:rPr>
              <a:t>Un caso molto importante di aumento percentuale è l’IVA (Imposta sul Valore Aggiunto), </a:t>
            </a:r>
            <a:br>
              <a:rPr lang="it-IT" sz="2000" dirty="0">
                <a:effectLst/>
                <a:latin typeface="Calibri" panose="020F0502020204030204" pitchFamily="34" charset="0"/>
                <a:cs typeface="Calibri" panose="020F0502020204030204" pitchFamily="34" charset="0"/>
              </a:rPr>
            </a:br>
            <a:r>
              <a:rPr lang="it-IT" sz="2000" dirty="0">
                <a:effectLst/>
                <a:latin typeface="Calibri" panose="020F0502020204030204" pitchFamily="34" charset="0"/>
                <a:cs typeface="Calibri" panose="020F0502020204030204" pitchFamily="34" charset="0"/>
              </a:rPr>
              <a:t>un costo che si aggiunge al prezzo di molti beni e prestazioni.</a:t>
            </a:r>
          </a:p>
          <a:p>
            <a:r>
              <a:rPr lang="it-IT" sz="2000" dirty="0">
                <a:effectLst/>
                <a:latin typeface="Calibri" panose="020F0502020204030204" pitchFamily="34" charset="0"/>
                <a:cs typeface="Calibri" panose="020F0502020204030204" pitchFamily="34" charset="0"/>
              </a:rPr>
              <a:t>In Italia, sulla maggior parte dei beni, l’IVA è il 22%.</a:t>
            </a:r>
          </a:p>
          <a:p>
            <a:pPr>
              <a:spcBef>
                <a:spcPts val="400"/>
              </a:spcBef>
            </a:pPr>
            <a:r>
              <a:rPr lang="it-IT" sz="2000" dirty="0">
                <a:effectLst/>
                <a:latin typeface="Calibri" panose="020F0502020204030204" pitchFamily="34" charset="0"/>
                <a:cs typeface="Calibri" panose="020F0502020204030204" pitchFamily="34" charset="0"/>
              </a:rPr>
              <a:t>Per esempio se un acquisto costa 200 euro più IVA, significa che il prezzo intero da pagare è:</a:t>
            </a:r>
          </a:p>
          <a:p>
            <a:pPr>
              <a:spcBef>
                <a:spcPts val="200"/>
              </a:spcBef>
            </a:pPr>
            <a:r>
              <a:rPr lang="it-IT" sz="2000" dirty="0">
                <a:effectLst/>
                <a:latin typeface="Calibri" panose="020F0502020204030204" pitchFamily="34" charset="0"/>
                <a:cs typeface="Calibri" panose="020F0502020204030204" pitchFamily="34" charset="0"/>
              </a:rPr>
              <a:t>    200 · 1,22 = 244 euro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pic>
        <p:nvPicPr>
          <p:cNvPr id="4" name="Immagine 3" descr="Immagine che contiene testo, Carattere, numero&#10;&#10;Descrizione generata automaticamente">
            <a:extLst>
              <a:ext uri="{FF2B5EF4-FFF2-40B4-BE49-F238E27FC236}">
                <a16:creationId xmlns:a16="http://schemas.microsoft.com/office/drawing/2014/main" id="{58DD2C42-014E-3A69-81FB-70D4934B6D1F}"/>
              </a:ext>
            </a:extLst>
          </p:cNvPr>
          <p:cNvPicPr>
            <a:picLocks noChangeAspect="1"/>
          </p:cNvPicPr>
          <p:nvPr/>
        </p:nvPicPr>
        <p:blipFill>
          <a:blip r:embed="rId3"/>
          <a:stretch>
            <a:fillRect/>
          </a:stretch>
        </p:blipFill>
        <p:spPr>
          <a:xfrm>
            <a:off x="77274" y="1530784"/>
            <a:ext cx="2892519" cy="3796431"/>
          </a:xfrm>
          <a:prstGeom prst="rect">
            <a:avLst/>
          </a:prstGeom>
        </p:spPr>
      </p:pic>
      <p:sp>
        <p:nvSpPr>
          <p:cNvPr id="194" name="Google Shape;194;p26"/>
          <p:cNvSpPr txBox="1">
            <a:spLocks noGrp="1"/>
          </p:cNvSpPr>
          <p:nvPr>
            <p:ph type="title" idx="4294967295"/>
          </p:nvPr>
        </p:nvSpPr>
        <p:spPr>
          <a:xfrm>
            <a:off x="838200" y="1026725"/>
            <a:ext cx="10515600" cy="377455"/>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6EA8"/>
              </a:buClr>
              <a:buSzPct val="100000"/>
              <a:buFont typeface="Calibri"/>
              <a:buNone/>
            </a:pPr>
            <a:r>
              <a:rPr lang="it-IT" sz="2500" b="1">
                <a:solidFill>
                  <a:srgbClr val="006EA8"/>
                </a:solidFill>
                <a:latin typeface="Calibri"/>
                <a:ea typeface="Calibri"/>
                <a:cs typeface="Calibri"/>
                <a:sym typeface="Calibri"/>
              </a:rPr>
              <a:t>AUMENTO PERCENTUALE E IVA</a:t>
            </a:r>
            <a:endParaRPr/>
          </a:p>
        </p:txBody>
      </p:sp>
      <p:sp>
        <p:nvSpPr>
          <p:cNvPr id="195" name="Google Shape;195;p26"/>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sp>
        <p:nvSpPr>
          <p:cNvPr id="2" name="Google Shape;159;p21">
            <a:extLst>
              <a:ext uri="{FF2B5EF4-FFF2-40B4-BE49-F238E27FC236}">
                <a16:creationId xmlns:a16="http://schemas.microsoft.com/office/drawing/2014/main" id="{B5F26986-CE57-20FA-0E92-704DFB204E12}"/>
              </a:ext>
            </a:extLst>
          </p:cNvPr>
          <p:cNvSpPr txBox="1"/>
          <p:nvPr/>
        </p:nvSpPr>
        <p:spPr>
          <a:xfrm>
            <a:off x="2771172" y="1896903"/>
            <a:ext cx="9035005" cy="1015622"/>
          </a:xfrm>
          <a:prstGeom prst="rect">
            <a:avLst/>
          </a:prstGeom>
          <a:noFill/>
          <a:ln>
            <a:noFill/>
          </a:ln>
        </p:spPr>
        <p:txBody>
          <a:bodyPr spcFirstLastPara="1" wrap="square" lIns="91425" tIns="45700" rIns="91425" bIns="45700" anchor="t" anchorCtr="0">
            <a:spAutoFit/>
          </a:bodyPr>
          <a:lstStyle/>
          <a:p>
            <a:r>
              <a:rPr lang="it-IT" sz="2000" dirty="0">
                <a:effectLst/>
                <a:latin typeface="Calibri" panose="020F0502020204030204" pitchFamily="34" charset="0"/>
                <a:cs typeface="Calibri" panose="020F0502020204030204" pitchFamily="34" charset="0"/>
              </a:rPr>
              <a:t>Se uno smartphone costa 150 euro, qual è il suo prezzo senza IVA?</a:t>
            </a:r>
          </a:p>
          <a:p>
            <a:r>
              <a:rPr lang="it-IT" sz="2000" dirty="0">
                <a:effectLst/>
                <a:latin typeface="Calibri" panose="020F0502020204030204" pitchFamily="34" charset="0"/>
                <a:cs typeface="Calibri" panose="020F0502020204030204" pitchFamily="34" charset="0"/>
              </a:rPr>
              <a:t>150 euro è il prezzo aumentato del 22%, cioè 150 è il 122% del prezzo senza IVA.</a:t>
            </a:r>
          </a:p>
          <a:p>
            <a:r>
              <a:rPr lang="it-IT" sz="2000" dirty="0">
                <a:effectLst/>
                <a:latin typeface="Calibri" panose="020F0502020204030204" pitchFamily="34" charset="0"/>
                <a:cs typeface="Calibri" panose="020F0502020204030204" pitchFamily="34" charset="0"/>
              </a:rPr>
              <a:t>Il prezzo senza IVA si ottiene con il calcolo inverso, ovvero dividendo per 122%:</a:t>
            </a:r>
          </a:p>
        </p:txBody>
      </p:sp>
      <p:pic>
        <p:nvPicPr>
          <p:cNvPr id="6" name="Immagine 5">
            <a:extLst>
              <a:ext uri="{FF2B5EF4-FFF2-40B4-BE49-F238E27FC236}">
                <a16:creationId xmlns:a16="http://schemas.microsoft.com/office/drawing/2014/main" id="{4C0E4469-B5A5-30FD-8D3A-9EA5BC17D43F}"/>
              </a:ext>
            </a:extLst>
          </p:cNvPr>
          <p:cNvPicPr>
            <a:picLocks noChangeAspect="1"/>
          </p:cNvPicPr>
          <p:nvPr/>
        </p:nvPicPr>
        <p:blipFill>
          <a:blip r:embed="rId4"/>
          <a:stretch>
            <a:fillRect/>
          </a:stretch>
        </p:blipFill>
        <p:spPr>
          <a:xfrm>
            <a:off x="5770381" y="3168650"/>
            <a:ext cx="4356100" cy="5207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idx="4294967295"/>
          </p:nvPr>
        </p:nvSpPr>
        <p:spPr>
          <a:xfrm>
            <a:off x="838200" y="994379"/>
            <a:ext cx="3692703" cy="46708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6EA8"/>
              </a:buClr>
              <a:buSzPts val="2500"/>
              <a:buFont typeface="Calibri"/>
              <a:buNone/>
            </a:pPr>
            <a:r>
              <a:rPr lang="it-IT" sz="2500" b="1" dirty="0">
                <a:solidFill>
                  <a:srgbClr val="006EA8"/>
                </a:solidFill>
                <a:latin typeface="Calibri"/>
                <a:ea typeface="Calibri"/>
                <a:cs typeface="Calibri"/>
                <a:sym typeface="Calibri"/>
              </a:rPr>
              <a:t>PERCENTUALI E FRAZIONI</a:t>
            </a:r>
            <a:endParaRPr sz="2000" b="1" dirty="0"/>
          </a:p>
        </p:txBody>
      </p:sp>
      <p:sp>
        <p:nvSpPr>
          <p:cNvPr id="93" name="Google Shape;93;p14"/>
          <p:cNvSpPr txBox="1">
            <a:spLocks noGrp="1"/>
          </p:cNvSpPr>
          <p:nvPr>
            <p:ph type="body" idx="4294967295"/>
          </p:nvPr>
        </p:nvSpPr>
        <p:spPr>
          <a:xfrm>
            <a:off x="838200" y="1890939"/>
            <a:ext cx="10375900" cy="43513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000"/>
              <a:buNone/>
            </a:pPr>
            <a:r>
              <a:rPr lang="it-IT" sz="2000" dirty="0"/>
              <a:t>Le </a:t>
            </a:r>
            <a:r>
              <a:rPr lang="it-IT" sz="2000" b="1" dirty="0"/>
              <a:t>percentuali </a:t>
            </a:r>
            <a:r>
              <a:rPr lang="it-IT" sz="2000" dirty="0"/>
              <a:t>corrispondono a </a:t>
            </a:r>
            <a:r>
              <a:rPr lang="it-IT" sz="2000" b="1" dirty="0"/>
              <a:t>frazioni con denominatore 100</a:t>
            </a:r>
            <a:r>
              <a:rPr lang="it-IT" sz="2000" dirty="0"/>
              <a:t>. </a:t>
            </a:r>
            <a:br>
              <a:rPr lang="it-IT" sz="2000" dirty="0"/>
            </a:b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p:txBody>
      </p:sp>
      <p:sp>
        <p:nvSpPr>
          <p:cNvPr id="94" name="Google Shape;94;p14"/>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pic>
        <p:nvPicPr>
          <p:cNvPr id="95" name="Google Shape;95;p14"/>
          <p:cNvPicPr preferRelativeResize="0"/>
          <p:nvPr/>
        </p:nvPicPr>
        <p:blipFill rotWithShape="1">
          <a:blip r:embed="rId3">
            <a:alphaModFix/>
          </a:blip>
          <a:srcRect/>
          <a:stretch/>
        </p:blipFill>
        <p:spPr>
          <a:xfrm>
            <a:off x="3204785" y="2331969"/>
            <a:ext cx="5822185" cy="1935648"/>
          </a:xfrm>
          <a:prstGeom prst="rect">
            <a:avLst/>
          </a:prstGeom>
          <a:noFill/>
          <a:ln>
            <a:noFill/>
          </a:ln>
        </p:spPr>
      </p:pic>
      <p:sp>
        <p:nvSpPr>
          <p:cNvPr id="2" name="Google Shape;93;p14">
            <a:extLst>
              <a:ext uri="{FF2B5EF4-FFF2-40B4-BE49-F238E27FC236}">
                <a16:creationId xmlns:a16="http://schemas.microsoft.com/office/drawing/2014/main" id="{14F941FD-FEE7-BAFE-AF03-CE2C900D1084}"/>
              </a:ext>
            </a:extLst>
          </p:cNvPr>
          <p:cNvSpPr txBox="1">
            <a:spLocks/>
          </p:cNvSpPr>
          <p:nvPr/>
        </p:nvSpPr>
        <p:spPr>
          <a:xfrm>
            <a:off x="838200" y="4146120"/>
            <a:ext cx="10375900" cy="4351338"/>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lnSpc>
                <a:spcPct val="100000"/>
              </a:lnSpc>
              <a:spcBef>
                <a:spcPts val="0"/>
              </a:spcBef>
              <a:spcAft>
                <a:spcPts val="600"/>
              </a:spcAft>
              <a:buNone/>
            </a:pPr>
            <a:r>
              <a:rPr lang="it-IT" sz="2000" b="1" dirty="0">
                <a:solidFill>
                  <a:srgbClr val="FF0000"/>
                </a:solidFill>
              </a:rPr>
              <a:t>Definizione</a:t>
            </a:r>
          </a:p>
          <a:p>
            <a:pPr marL="0" indent="0">
              <a:lnSpc>
                <a:spcPct val="100000"/>
              </a:lnSpc>
              <a:spcBef>
                <a:spcPts val="0"/>
              </a:spcBef>
              <a:spcAft>
                <a:spcPts val="600"/>
              </a:spcAft>
              <a:buNone/>
            </a:pPr>
            <a:r>
              <a:rPr lang="it-IT" sz="2000" dirty="0">
                <a:solidFill>
                  <a:schemeClr val="tx1"/>
                </a:solidFill>
                <a:effectLst/>
                <a:latin typeface="Calibri" panose="020F0502020204030204" pitchFamily="34" charset="0"/>
                <a:cs typeface="Calibri" panose="020F0502020204030204" pitchFamily="34" charset="0"/>
              </a:rPr>
              <a:t>Una percentuale </a:t>
            </a:r>
            <a:r>
              <a:rPr lang="it-IT" sz="2000" b="1" i="1" dirty="0">
                <a:solidFill>
                  <a:schemeClr val="tx1"/>
                </a:solidFill>
                <a:effectLst/>
                <a:latin typeface="Calibri" panose="020F0502020204030204" pitchFamily="34" charset="0"/>
                <a:cs typeface="Calibri" panose="020F0502020204030204" pitchFamily="34" charset="0"/>
              </a:rPr>
              <a:t>a %</a:t>
            </a:r>
            <a:r>
              <a:rPr lang="it-IT" sz="2000" dirty="0">
                <a:solidFill>
                  <a:schemeClr val="tx1"/>
                </a:solidFill>
                <a:effectLst/>
                <a:latin typeface="Calibri" panose="020F0502020204030204" pitchFamily="34" charset="0"/>
                <a:cs typeface="Calibri" panose="020F0502020204030204" pitchFamily="34" charset="0"/>
              </a:rPr>
              <a:t> può essere espressa dalla frazione</a:t>
            </a:r>
          </a:p>
          <a:p>
            <a:pPr marL="0" indent="0">
              <a:lnSpc>
                <a:spcPct val="100000"/>
              </a:lnSpc>
              <a:spcBef>
                <a:spcPts val="0"/>
              </a:spcBef>
              <a:spcAft>
                <a:spcPts val="600"/>
              </a:spcAft>
              <a:buNone/>
            </a:pPr>
            <a:r>
              <a:rPr lang="it-IT" sz="2000" dirty="0">
                <a:solidFill>
                  <a:schemeClr val="tx1"/>
                </a:solidFill>
                <a:effectLst/>
                <a:latin typeface="Calibri" panose="020F0502020204030204" pitchFamily="34" charset="0"/>
                <a:cs typeface="Calibri" panose="020F0502020204030204" pitchFamily="34" charset="0"/>
              </a:rPr>
              <a:t>o dal numero decimale quoziente della divisione </a:t>
            </a:r>
            <a:r>
              <a:rPr lang="it-IT" sz="2000" b="1" dirty="0">
                <a:solidFill>
                  <a:schemeClr val="tx1"/>
                </a:solidFill>
                <a:effectLst/>
                <a:latin typeface="Calibri" panose="020F0502020204030204" pitchFamily="34" charset="0"/>
                <a:cs typeface="Calibri" panose="020F0502020204030204" pitchFamily="34" charset="0"/>
              </a:rPr>
              <a:t>a : 100</a:t>
            </a:r>
          </a:p>
          <a:p>
            <a:pPr marL="0" indent="0">
              <a:lnSpc>
                <a:spcPct val="100000"/>
              </a:lnSpc>
              <a:spcBef>
                <a:spcPts val="0"/>
              </a:spcBef>
              <a:spcAft>
                <a:spcPts val="600"/>
              </a:spcAft>
              <a:buNone/>
            </a:pPr>
            <a:endParaRPr lang="it-IT" sz="2000" dirty="0">
              <a:solidFill>
                <a:schemeClr val="tx1"/>
              </a:solidFill>
              <a:effectLst/>
              <a:latin typeface="Calibri" panose="020F0502020204030204" pitchFamily="34" charset="0"/>
              <a:cs typeface="Calibri" panose="020F0502020204030204" pitchFamily="34" charset="0"/>
            </a:endParaRPr>
          </a:p>
          <a:p>
            <a:pPr marL="0" indent="0">
              <a:lnSpc>
                <a:spcPct val="100000"/>
              </a:lnSpc>
              <a:spcBef>
                <a:spcPts val="0"/>
              </a:spcBef>
              <a:spcAft>
                <a:spcPts val="600"/>
              </a:spcAft>
              <a:buNone/>
            </a:pPr>
            <a:endParaRPr lang="it-IT" sz="2000" dirty="0">
              <a:solidFill>
                <a:schemeClr val="tx1"/>
              </a:solidFill>
              <a:latin typeface="Calibri" panose="020F0502020204030204" pitchFamily="34" charset="0"/>
              <a:cs typeface="Calibri" panose="020F0502020204030204" pitchFamily="34" charset="0"/>
            </a:endParaRPr>
          </a:p>
          <a:p>
            <a:pPr marL="0" indent="0">
              <a:lnSpc>
                <a:spcPct val="100000"/>
              </a:lnSpc>
              <a:spcBef>
                <a:spcPts val="0"/>
              </a:spcBef>
              <a:spcAft>
                <a:spcPts val="600"/>
              </a:spcAft>
              <a:buNone/>
            </a:pPr>
            <a:r>
              <a:rPr lang="it-IT" sz="2000" dirty="0">
                <a:solidFill>
                  <a:schemeClr val="tx1"/>
                </a:solidFill>
                <a:effectLst/>
                <a:latin typeface="Calibri" panose="020F0502020204030204" pitchFamily="34" charset="0"/>
                <a:cs typeface="Calibri" panose="020F0502020204030204" pitchFamily="34" charset="0"/>
              </a:rPr>
              <a:t>Il numero </a:t>
            </a:r>
            <a:r>
              <a:rPr lang="it-IT" sz="2000" b="1" i="1" dirty="0">
                <a:solidFill>
                  <a:schemeClr val="tx1"/>
                </a:solidFill>
                <a:effectLst/>
                <a:latin typeface="Calibri" panose="020F0502020204030204" pitchFamily="34" charset="0"/>
                <a:cs typeface="Calibri" panose="020F0502020204030204" pitchFamily="34" charset="0"/>
              </a:rPr>
              <a:t>a</a:t>
            </a:r>
            <a:r>
              <a:rPr lang="it-IT" sz="2000" dirty="0">
                <a:solidFill>
                  <a:schemeClr val="tx1"/>
                </a:solidFill>
                <a:effectLst/>
                <a:latin typeface="Calibri" panose="020F0502020204030204" pitchFamily="34" charset="0"/>
                <a:cs typeface="Calibri" panose="020F0502020204030204" pitchFamily="34" charset="0"/>
              </a:rPr>
              <a:t> si chiama </a:t>
            </a:r>
            <a:r>
              <a:rPr lang="it-IT" sz="2000" b="1" dirty="0">
                <a:solidFill>
                  <a:schemeClr val="tx1"/>
                </a:solidFill>
                <a:effectLst/>
                <a:latin typeface="Calibri" panose="020F0502020204030204" pitchFamily="34" charset="0"/>
                <a:cs typeface="Calibri" panose="020F0502020204030204" pitchFamily="34" charset="0"/>
              </a:rPr>
              <a:t>tasso percentuale</a:t>
            </a:r>
          </a:p>
          <a:p>
            <a:pPr marL="0" indent="0">
              <a:lnSpc>
                <a:spcPct val="100000"/>
              </a:lnSpc>
              <a:spcBef>
                <a:spcPts val="0"/>
              </a:spcBef>
              <a:spcAft>
                <a:spcPts val="600"/>
              </a:spcAft>
              <a:buNone/>
            </a:pPr>
            <a:endParaRPr lang="it-IT" sz="2000" b="1" dirty="0">
              <a:solidFill>
                <a:srgbClr val="FF0000"/>
              </a:solidFill>
            </a:endParaRPr>
          </a:p>
        </p:txBody>
      </p:sp>
      <p:pic>
        <p:nvPicPr>
          <p:cNvPr id="5" name="Immagine 4" descr="Immagine che contiene Carattere, testo, Elementi grafici, schermata&#10;&#10;Descrizione generata automaticamente">
            <a:extLst>
              <a:ext uri="{FF2B5EF4-FFF2-40B4-BE49-F238E27FC236}">
                <a16:creationId xmlns:a16="http://schemas.microsoft.com/office/drawing/2014/main" id="{BA33CE98-5D86-FA87-9C5E-55F36380E18C}"/>
              </a:ext>
            </a:extLst>
          </p:cNvPr>
          <p:cNvPicPr>
            <a:picLocks noChangeAspect="1"/>
          </p:cNvPicPr>
          <p:nvPr/>
        </p:nvPicPr>
        <p:blipFill>
          <a:blip r:embed="rId4"/>
          <a:stretch>
            <a:fillRect/>
          </a:stretch>
        </p:blipFill>
        <p:spPr>
          <a:xfrm>
            <a:off x="6634411" y="4412916"/>
            <a:ext cx="830580" cy="716280"/>
          </a:xfrm>
          <a:prstGeom prst="rect">
            <a:avLst/>
          </a:prstGeom>
        </p:spPr>
      </p:pic>
      <p:pic>
        <p:nvPicPr>
          <p:cNvPr id="7" name="Immagine 6" descr="Immagine che contiene Carattere, schermata, design, tipografia&#10;&#10;Descrizione generata automaticamente">
            <a:extLst>
              <a:ext uri="{FF2B5EF4-FFF2-40B4-BE49-F238E27FC236}">
                <a16:creationId xmlns:a16="http://schemas.microsoft.com/office/drawing/2014/main" id="{EEFF5D60-F2DB-54ED-9732-0806FD4F0F1B}"/>
              </a:ext>
            </a:extLst>
          </p:cNvPr>
          <p:cNvPicPr>
            <a:picLocks noChangeAspect="1"/>
          </p:cNvPicPr>
          <p:nvPr/>
        </p:nvPicPr>
        <p:blipFill>
          <a:blip r:embed="rId5"/>
          <a:stretch>
            <a:fillRect/>
          </a:stretch>
        </p:blipFill>
        <p:spPr>
          <a:xfrm>
            <a:off x="2791272" y="5313649"/>
            <a:ext cx="2979420" cy="7772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5"/>
          <p:cNvSpPr txBox="1">
            <a:spLocks noGrp="1"/>
          </p:cNvSpPr>
          <p:nvPr>
            <p:ph type="title" idx="4294967295"/>
          </p:nvPr>
        </p:nvSpPr>
        <p:spPr>
          <a:xfrm>
            <a:off x="838200" y="994379"/>
            <a:ext cx="3692703" cy="46708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6EA8"/>
              </a:buClr>
              <a:buSzPts val="2500"/>
              <a:buFont typeface="Calibri"/>
              <a:buNone/>
            </a:pPr>
            <a:r>
              <a:rPr lang="it-IT" sz="2500" b="1">
                <a:solidFill>
                  <a:srgbClr val="006EA8"/>
                </a:solidFill>
                <a:latin typeface="Calibri"/>
                <a:ea typeface="Calibri"/>
                <a:cs typeface="Calibri"/>
                <a:sym typeface="Calibri"/>
              </a:rPr>
              <a:t>PERCENTUALI E FRAZIONI</a:t>
            </a:r>
            <a:endParaRPr sz="2000" b="1"/>
          </a:p>
        </p:txBody>
      </p:sp>
      <p:sp>
        <p:nvSpPr>
          <p:cNvPr id="104" name="Google Shape;104;p15"/>
          <p:cNvSpPr txBox="1">
            <a:spLocks noGrp="1"/>
          </p:cNvSpPr>
          <p:nvPr>
            <p:ph type="body" idx="4294967295"/>
          </p:nvPr>
        </p:nvSpPr>
        <p:spPr>
          <a:xfrm>
            <a:off x="838200" y="1890939"/>
            <a:ext cx="10375900" cy="1043677"/>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000"/>
              <a:buNone/>
            </a:pPr>
            <a:r>
              <a:rPr lang="it-IT" sz="2000" dirty="0"/>
              <a:t>Se partiamo da una percentuale, per esempio 32%, possiamo trasformarla per ottenere una frazione o un numero decimale.</a:t>
            </a:r>
            <a:br>
              <a:rPr lang="it-IT" sz="2000" dirty="0"/>
            </a:b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a:p>
            <a:pPr marL="0" lvl="0" indent="0" algn="l" rtl="0">
              <a:lnSpc>
                <a:spcPct val="100000"/>
              </a:lnSpc>
              <a:spcBef>
                <a:spcPts val="500"/>
              </a:spcBef>
              <a:spcAft>
                <a:spcPts val="0"/>
              </a:spcAft>
              <a:buClr>
                <a:schemeClr val="dk1"/>
              </a:buClr>
              <a:buSzPts val="2000"/>
              <a:buNone/>
            </a:pPr>
            <a:endParaRPr sz="2000" dirty="0"/>
          </a:p>
        </p:txBody>
      </p:sp>
      <p:sp>
        <p:nvSpPr>
          <p:cNvPr id="105" name="Google Shape;105;p15"/>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pic>
        <p:nvPicPr>
          <p:cNvPr id="106" name="Google Shape;106;p15"/>
          <p:cNvPicPr preferRelativeResize="0"/>
          <p:nvPr/>
        </p:nvPicPr>
        <p:blipFill rotWithShape="1">
          <a:blip r:embed="rId3">
            <a:alphaModFix/>
          </a:blip>
          <a:srcRect t="33619"/>
          <a:stretch/>
        </p:blipFill>
        <p:spPr>
          <a:xfrm>
            <a:off x="1724025" y="3345003"/>
            <a:ext cx="8029734" cy="751421"/>
          </a:xfrm>
          <a:prstGeom prst="rect">
            <a:avLst/>
          </a:prstGeom>
          <a:noFill/>
          <a:ln>
            <a:noFill/>
          </a:ln>
        </p:spPr>
      </p:pic>
      <p:pic>
        <p:nvPicPr>
          <p:cNvPr id="107" name="Google Shape;107;p15"/>
          <p:cNvPicPr preferRelativeResize="0"/>
          <p:nvPr/>
        </p:nvPicPr>
        <p:blipFill rotWithShape="1">
          <a:blip r:embed="rId4">
            <a:alphaModFix/>
          </a:blip>
          <a:srcRect r="80178"/>
          <a:stretch/>
        </p:blipFill>
        <p:spPr>
          <a:xfrm>
            <a:off x="1724025" y="4447177"/>
            <a:ext cx="1685097" cy="751421"/>
          </a:xfrm>
          <a:prstGeom prst="rect">
            <a:avLst/>
          </a:prstGeom>
          <a:noFill/>
          <a:ln>
            <a:noFill/>
          </a:ln>
        </p:spPr>
      </p:pic>
      <p:sp>
        <p:nvSpPr>
          <p:cNvPr id="3" name="Google Shape;104;p15">
            <a:extLst>
              <a:ext uri="{FF2B5EF4-FFF2-40B4-BE49-F238E27FC236}">
                <a16:creationId xmlns:a16="http://schemas.microsoft.com/office/drawing/2014/main" id="{7A2936A4-17ED-47BD-E01B-A8A15A802E9C}"/>
              </a:ext>
            </a:extLst>
          </p:cNvPr>
          <p:cNvSpPr txBox="1">
            <a:spLocks/>
          </p:cNvSpPr>
          <p:nvPr/>
        </p:nvSpPr>
        <p:spPr>
          <a:xfrm>
            <a:off x="3379305" y="4447177"/>
            <a:ext cx="6622496" cy="1043677"/>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50800" indent="0">
              <a:buNone/>
            </a:pPr>
            <a:r>
              <a:rPr lang="it-IT" sz="2000" dirty="0">
                <a:effectLst/>
                <a:latin typeface="Calibri" panose="020F0502020204030204" pitchFamily="34" charset="0"/>
                <a:cs typeface="Calibri" panose="020F0502020204030204" pitchFamily="34" charset="0"/>
              </a:rPr>
              <a:t>e 0,32 sono scritture diverse che esprimono lo stesso valore.</a:t>
            </a:r>
          </a:p>
        </p:txBody>
      </p:sp>
      <p:sp>
        <p:nvSpPr>
          <p:cNvPr id="5" name="CasellaDiTesto 4">
            <a:extLst>
              <a:ext uri="{FF2B5EF4-FFF2-40B4-BE49-F238E27FC236}">
                <a16:creationId xmlns:a16="http://schemas.microsoft.com/office/drawing/2014/main" id="{C3963B65-DEEE-0E68-2D6A-695CF0BB0F48}"/>
              </a:ext>
            </a:extLst>
          </p:cNvPr>
          <p:cNvSpPr txBox="1"/>
          <p:nvPr/>
        </p:nvSpPr>
        <p:spPr>
          <a:xfrm>
            <a:off x="1644926" y="2924616"/>
            <a:ext cx="6987208" cy="400110"/>
          </a:xfrm>
          <a:prstGeom prst="rect">
            <a:avLst/>
          </a:prstGeom>
          <a:noFill/>
        </p:spPr>
        <p:txBody>
          <a:bodyPr wrap="square">
            <a:spAutoFit/>
          </a:bodyPr>
          <a:lstStyle/>
          <a:p>
            <a:r>
              <a:rPr lang="it-IT" sz="2000" b="1" dirty="0">
                <a:solidFill>
                  <a:srgbClr val="FF0000"/>
                </a:solidFill>
                <a:latin typeface="Calibri" panose="020F0502020204030204" pitchFamily="34" charset="0"/>
                <a:cs typeface="Calibri" panose="020F0502020204030204" pitchFamily="34" charset="0"/>
              </a:rPr>
              <a:t>Da percentuale a frazione</a:t>
            </a:r>
            <a:endParaRPr lang="it-IT" sz="2000" b="1" dirty="0">
              <a:latin typeface="Calibri" panose="020F0502020204030204" pitchFamily="34" charset="0"/>
              <a:cs typeface="Calibri" panose="020F0502020204030204" pitchFamily="34" charset="0"/>
            </a:endParaRPr>
          </a:p>
        </p:txBody>
      </p:sp>
      <p:sp>
        <p:nvSpPr>
          <p:cNvPr id="6" name="CasellaDiTesto 5">
            <a:extLst>
              <a:ext uri="{FF2B5EF4-FFF2-40B4-BE49-F238E27FC236}">
                <a16:creationId xmlns:a16="http://schemas.microsoft.com/office/drawing/2014/main" id="{F366F357-4662-B61E-D83D-C4068AD98502}"/>
              </a:ext>
            </a:extLst>
          </p:cNvPr>
          <p:cNvSpPr txBox="1"/>
          <p:nvPr/>
        </p:nvSpPr>
        <p:spPr>
          <a:xfrm>
            <a:off x="5428424" y="2924616"/>
            <a:ext cx="4573377" cy="400110"/>
          </a:xfrm>
          <a:prstGeom prst="rect">
            <a:avLst/>
          </a:prstGeom>
          <a:noFill/>
        </p:spPr>
        <p:txBody>
          <a:bodyPr wrap="square">
            <a:spAutoFit/>
          </a:bodyPr>
          <a:lstStyle/>
          <a:p>
            <a:r>
              <a:rPr lang="it-IT" sz="2000" b="1" dirty="0">
                <a:solidFill>
                  <a:srgbClr val="FF0000"/>
                </a:solidFill>
                <a:latin typeface="Calibri" panose="020F0502020204030204" pitchFamily="34" charset="0"/>
                <a:cs typeface="Calibri" panose="020F0502020204030204" pitchFamily="34" charset="0"/>
              </a:rPr>
              <a:t>Da percentuale a numero decimale</a:t>
            </a:r>
            <a:endParaRPr lang="it-IT" sz="2000" b="1" dirty="0">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6"/>
          <p:cNvSpPr txBox="1">
            <a:spLocks noGrp="1"/>
          </p:cNvSpPr>
          <p:nvPr>
            <p:ph type="title" idx="4294967295"/>
          </p:nvPr>
        </p:nvSpPr>
        <p:spPr>
          <a:xfrm>
            <a:off x="838200" y="994379"/>
            <a:ext cx="3692703" cy="46708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6EA8"/>
              </a:buClr>
              <a:buSzPts val="2500"/>
              <a:buFont typeface="Calibri"/>
              <a:buNone/>
            </a:pPr>
            <a:r>
              <a:rPr lang="it-IT" sz="2500" b="1">
                <a:solidFill>
                  <a:srgbClr val="006EA8"/>
                </a:solidFill>
                <a:latin typeface="Calibri"/>
                <a:ea typeface="Calibri"/>
                <a:cs typeface="Calibri"/>
                <a:sym typeface="Calibri"/>
              </a:rPr>
              <a:t>PERCENTUALI E FRAZIONI</a:t>
            </a:r>
            <a:endParaRPr sz="2000" b="1"/>
          </a:p>
        </p:txBody>
      </p:sp>
      <p:sp>
        <p:nvSpPr>
          <p:cNvPr id="113" name="Google Shape;113;p16"/>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sp>
        <p:nvSpPr>
          <p:cNvPr id="2" name="CasellaDiTesto 1">
            <a:extLst>
              <a:ext uri="{FF2B5EF4-FFF2-40B4-BE49-F238E27FC236}">
                <a16:creationId xmlns:a16="http://schemas.microsoft.com/office/drawing/2014/main" id="{00C630F9-3418-8AB9-6F31-F5690247FBB6}"/>
              </a:ext>
            </a:extLst>
          </p:cNvPr>
          <p:cNvSpPr txBox="1"/>
          <p:nvPr/>
        </p:nvSpPr>
        <p:spPr>
          <a:xfrm>
            <a:off x="838200" y="1896903"/>
            <a:ext cx="10730948" cy="1554272"/>
          </a:xfrm>
          <a:prstGeom prst="rect">
            <a:avLst/>
          </a:prstGeom>
          <a:noFill/>
        </p:spPr>
        <p:txBody>
          <a:bodyPr wrap="square">
            <a:spAutoFit/>
          </a:bodyPr>
          <a:lstStyle/>
          <a:p>
            <a:pPr>
              <a:spcAft>
                <a:spcPts val="600"/>
              </a:spcAft>
            </a:pPr>
            <a:r>
              <a:rPr lang="it-IT" sz="2000" b="1" dirty="0">
                <a:solidFill>
                  <a:srgbClr val="FF0000"/>
                </a:solidFill>
                <a:latin typeface="Calibri" panose="020F0502020204030204" pitchFamily="34" charset="0"/>
                <a:cs typeface="Calibri" panose="020F0502020204030204" pitchFamily="34" charset="0"/>
              </a:rPr>
              <a:t>Trasformare una frazione in percentuale</a:t>
            </a:r>
          </a:p>
          <a:p>
            <a:pPr>
              <a:spcAft>
                <a:spcPts val="600"/>
              </a:spcAft>
            </a:pPr>
            <a:r>
              <a:rPr lang="it-IT" sz="2000" dirty="0">
                <a:effectLst/>
                <a:latin typeface="Calibri" panose="020F0502020204030204" pitchFamily="34" charset="0"/>
                <a:cs typeface="Calibri" panose="020F0502020204030204" pitchFamily="34" charset="0"/>
              </a:rPr>
              <a:t>Ogni frazione si può scrivere come percentuale.</a:t>
            </a:r>
          </a:p>
          <a:p>
            <a:pPr>
              <a:spcAft>
                <a:spcPts val="600"/>
              </a:spcAft>
            </a:pPr>
            <a:r>
              <a:rPr lang="it-IT" sz="2000" dirty="0">
                <a:effectLst/>
                <a:latin typeface="Calibri" panose="020F0502020204030204" pitchFamily="34" charset="0"/>
                <a:cs typeface="Calibri" panose="020F0502020204030204" pitchFamily="34" charset="0"/>
              </a:rPr>
              <a:t>Per esempio la frazione</a:t>
            </a:r>
            <a:r>
              <a:rPr lang="it-IT" sz="2000" dirty="0">
                <a:latin typeface="Calibri" panose="020F0502020204030204" pitchFamily="34" charset="0"/>
                <a:cs typeface="Calibri" panose="020F0502020204030204" pitchFamily="34" charset="0"/>
              </a:rPr>
              <a:t>             </a:t>
            </a:r>
            <a:r>
              <a:rPr lang="it-IT" sz="2000" dirty="0">
                <a:effectLst/>
                <a:latin typeface="Calibri" panose="020F0502020204030204" pitchFamily="34" charset="0"/>
                <a:cs typeface="Calibri" panose="020F0502020204030204" pitchFamily="34" charset="0"/>
              </a:rPr>
              <a:t>si trasforma in percentuale calcolando la divisione:</a:t>
            </a:r>
          </a:p>
          <a:p>
            <a:endParaRPr lang="it-IT" sz="2000" dirty="0">
              <a:latin typeface="Calibri" panose="020F0502020204030204" pitchFamily="34" charset="0"/>
              <a:cs typeface="Calibri" panose="020F0502020204030204" pitchFamily="34" charset="0"/>
            </a:endParaRPr>
          </a:p>
        </p:txBody>
      </p:sp>
      <p:pic>
        <p:nvPicPr>
          <p:cNvPr id="5" name="Immagine 4">
            <a:extLst>
              <a:ext uri="{FF2B5EF4-FFF2-40B4-BE49-F238E27FC236}">
                <a16:creationId xmlns:a16="http://schemas.microsoft.com/office/drawing/2014/main" id="{73D36DCF-DAB9-10B8-973B-877F6E41AB65}"/>
              </a:ext>
            </a:extLst>
          </p:cNvPr>
          <p:cNvPicPr>
            <a:picLocks noChangeAspect="1"/>
          </p:cNvPicPr>
          <p:nvPr/>
        </p:nvPicPr>
        <p:blipFill>
          <a:blip r:embed="rId3"/>
          <a:stretch>
            <a:fillRect/>
          </a:stretch>
        </p:blipFill>
        <p:spPr>
          <a:xfrm>
            <a:off x="3457437" y="2614405"/>
            <a:ext cx="546100" cy="533400"/>
          </a:xfrm>
          <a:prstGeom prst="rect">
            <a:avLst/>
          </a:prstGeom>
        </p:spPr>
      </p:pic>
      <p:pic>
        <p:nvPicPr>
          <p:cNvPr id="9" name="Immagine 8">
            <a:extLst>
              <a:ext uri="{FF2B5EF4-FFF2-40B4-BE49-F238E27FC236}">
                <a16:creationId xmlns:a16="http://schemas.microsoft.com/office/drawing/2014/main" id="{AE282660-2EA5-F096-BADF-D0ABEB4478F7}"/>
              </a:ext>
            </a:extLst>
          </p:cNvPr>
          <p:cNvPicPr>
            <a:picLocks noChangeAspect="1"/>
          </p:cNvPicPr>
          <p:nvPr/>
        </p:nvPicPr>
        <p:blipFill>
          <a:blip r:embed="rId4"/>
          <a:stretch>
            <a:fillRect/>
          </a:stretch>
        </p:blipFill>
        <p:spPr>
          <a:xfrm>
            <a:off x="4305300" y="3289717"/>
            <a:ext cx="3581400" cy="5969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7"/>
          <p:cNvSpPr txBox="1">
            <a:spLocks noGrp="1"/>
          </p:cNvSpPr>
          <p:nvPr>
            <p:ph type="title" idx="4294967295"/>
          </p:nvPr>
        </p:nvSpPr>
        <p:spPr>
          <a:xfrm>
            <a:off x="838200" y="994379"/>
            <a:ext cx="3692703" cy="46708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6EA8"/>
              </a:buClr>
              <a:buSzPts val="2500"/>
              <a:buFont typeface="Calibri"/>
              <a:buNone/>
            </a:pPr>
            <a:r>
              <a:rPr lang="it-IT" sz="2500" b="1">
                <a:solidFill>
                  <a:srgbClr val="006EA8"/>
                </a:solidFill>
                <a:latin typeface="Calibri"/>
                <a:ea typeface="Calibri"/>
                <a:cs typeface="Calibri"/>
                <a:sym typeface="Calibri"/>
              </a:rPr>
              <a:t>PERCENTUALI E FRAZIONI</a:t>
            </a:r>
            <a:endParaRPr sz="2000" b="1"/>
          </a:p>
        </p:txBody>
      </p:sp>
      <p:sp>
        <p:nvSpPr>
          <p:cNvPr id="120" name="Google Shape;120;p17"/>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sp>
        <p:nvSpPr>
          <p:cNvPr id="2" name="CasellaDiTesto 1">
            <a:extLst>
              <a:ext uri="{FF2B5EF4-FFF2-40B4-BE49-F238E27FC236}">
                <a16:creationId xmlns:a16="http://schemas.microsoft.com/office/drawing/2014/main" id="{1EB5A8A1-DFB9-28CB-CD2A-C6566FB1DC14}"/>
              </a:ext>
            </a:extLst>
          </p:cNvPr>
          <p:cNvSpPr txBox="1"/>
          <p:nvPr/>
        </p:nvSpPr>
        <p:spPr>
          <a:xfrm>
            <a:off x="838200" y="1896903"/>
            <a:ext cx="10512287" cy="1092607"/>
          </a:xfrm>
          <a:prstGeom prst="rect">
            <a:avLst/>
          </a:prstGeom>
          <a:noFill/>
        </p:spPr>
        <p:txBody>
          <a:bodyPr wrap="square">
            <a:spAutoFit/>
          </a:bodyPr>
          <a:lstStyle/>
          <a:p>
            <a:pPr>
              <a:spcAft>
                <a:spcPts val="600"/>
              </a:spcAft>
            </a:pPr>
            <a:r>
              <a:rPr lang="it-IT" sz="2000" b="1" dirty="0">
                <a:solidFill>
                  <a:srgbClr val="FF0000"/>
                </a:solidFill>
                <a:latin typeface="Calibri" panose="020F0502020204030204" pitchFamily="34" charset="0"/>
                <a:cs typeface="Calibri" panose="020F0502020204030204" pitchFamily="34" charset="0"/>
              </a:rPr>
              <a:t>Arrotondamento</a:t>
            </a:r>
          </a:p>
          <a:p>
            <a:r>
              <a:rPr lang="it-IT" sz="2000" dirty="0">
                <a:effectLst/>
                <a:latin typeface="Calibri" panose="020F0502020204030204" pitchFamily="34" charset="0"/>
                <a:cs typeface="Calibri" panose="020F0502020204030204" pitchFamily="34" charset="0"/>
              </a:rPr>
              <a:t>A volte nel calcolare una percentuale il risultato della divisione ha più cifre dopo la virgola </a:t>
            </a:r>
          </a:p>
          <a:p>
            <a:r>
              <a:rPr lang="it-IT" sz="2000" dirty="0">
                <a:effectLst/>
                <a:latin typeface="Calibri" panose="020F0502020204030204" pitchFamily="34" charset="0"/>
                <a:cs typeface="Calibri" panose="020F0502020204030204" pitchFamily="34" charset="0"/>
              </a:rPr>
              <a:t>di quante ce ne servano.</a:t>
            </a:r>
          </a:p>
        </p:txBody>
      </p:sp>
      <p:pic>
        <p:nvPicPr>
          <p:cNvPr id="4" name="Immagine 3">
            <a:extLst>
              <a:ext uri="{FF2B5EF4-FFF2-40B4-BE49-F238E27FC236}">
                <a16:creationId xmlns:a16="http://schemas.microsoft.com/office/drawing/2014/main" id="{F5C8406B-C4D5-45D3-5D42-96729F730FAB}"/>
              </a:ext>
            </a:extLst>
          </p:cNvPr>
          <p:cNvPicPr>
            <a:picLocks noChangeAspect="1"/>
          </p:cNvPicPr>
          <p:nvPr/>
        </p:nvPicPr>
        <p:blipFill>
          <a:blip r:embed="rId3"/>
          <a:stretch>
            <a:fillRect/>
          </a:stretch>
        </p:blipFill>
        <p:spPr>
          <a:xfrm>
            <a:off x="2449443" y="3139202"/>
            <a:ext cx="7289800" cy="571500"/>
          </a:xfrm>
          <a:prstGeom prst="rect">
            <a:avLst/>
          </a:prstGeom>
        </p:spPr>
      </p:pic>
      <p:sp>
        <p:nvSpPr>
          <p:cNvPr id="5" name="CasellaDiTesto 4">
            <a:extLst>
              <a:ext uri="{FF2B5EF4-FFF2-40B4-BE49-F238E27FC236}">
                <a16:creationId xmlns:a16="http://schemas.microsoft.com/office/drawing/2014/main" id="{AFD26863-FAD9-AE50-1F0E-00A1C0A6343F}"/>
              </a:ext>
            </a:extLst>
          </p:cNvPr>
          <p:cNvSpPr txBox="1"/>
          <p:nvPr/>
        </p:nvSpPr>
        <p:spPr>
          <a:xfrm>
            <a:off x="838200" y="3868491"/>
            <a:ext cx="10512287" cy="1015663"/>
          </a:xfrm>
          <a:prstGeom prst="rect">
            <a:avLst/>
          </a:prstGeom>
          <a:noFill/>
        </p:spPr>
        <p:txBody>
          <a:bodyPr wrap="square">
            <a:spAutoFit/>
          </a:bodyPr>
          <a:lstStyle/>
          <a:p>
            <a:r>
              <a:rPr lang="it-IT" sz="2000" dirty="0">
                <a:effectLst/>
                <a:latin typeface="Calibri" panose="020F0502020204030204" pitchFamily="34" charset="0"/>
                <a:cs typeface="Calibri" panose="020F0502020204030204" pitchFamily="34" charset="0"/>
              </a:rPr>
              <a:t>Nel primo caso possiamo anche scrivere la percentuale 62,5% , ma negli altri</a:t>
            </a:r>
          </a:p>
          <a:p>
            <a:r>
              <a:rPr lang="it-IT" sz="2000" dirty="0">
                <a:effectLst/>
                <a:latin typeface="Calibri" panose="020F0502020204030204" pitchFamily="34" charset="0"/>
                <a:cs typeface="Calibri" panose="020F0502020204030204" pitchFamily="34" charset="0"/>
              </a:rPr>
              <a:t>casi conviene arrotondare prima il risultato: se la cifra dei millesimi è 0, 1, 2, 3 ,</a:t>
            </a:r>
          </a:p>
          <a:p>
            <a:r>
              <a:rPr lang="it-IT" sz="2000" dirty="0">
                <a:effectLst/>
                <a:latin typeface="Calibri" panose="020F0502020204030204" pitchFamily="34" charset="0"/>
                <a:cs typeface="Calibri" panose="020F0502020204030204" pitchFamily="34" charset="0"/>
              </a:rPr>
              <a:t>4 si lasciano i centesimi come sono, altrimenti si aumentano di uno:</a:t>
            </a:r>
          </a:p>
        </p:txBody>
      </p:sp>
      <p:sp>
        <p:nvSpPr>
          <p:cNvPr id="6" name="CasellaDiTesto 5">
            <a:extLst>
              <a:ext uri="{FF2B5EF4-FFF2-40B4-BE49-F238E27FC236}">
                <a16:creationId xmlns:a16="http://schemas.microsoft.com/office/drawing/2014/main" id="{25D2F481-D1E7-5388-D36F-464CEF02C31B}"/>
              </a:ext>
            </a:extLst>
          </p:cNvPr>
          <p:cNvSpPr txBox="1"/>
          <p:nvPr/>
        </p:nvSpPr>
        <p:spPr>
          <a:xfrm>
            <a:off x="838200" y="5587958"/>
            <a:ext cx="10512287" cy="400110"/>
          </a:xfrm>
          <a:prstGeom prst="rect">
            <a:avLst/>
          </a:prstGeom>
          <a:noFill/>
        </p:spPr>
        <p:txBody>
          <a:bodyPr wrap="square">
            <a:spAutoFit/>
          </a:bodyPr>
          <a:lstStyle/>
          <a:p>
            <a:r>
              <a:rPr lang="it-IT" sz="2000" dirty="0">
                <a:effectLst/>
                <a:latin typeface="Calibri" panose="020F0502020204030204" pitchFamily="34" charset="0"/>
                <a:cs typeface="Calibri" panose="020F0502020204030204" pitchFamily="34" charset="0"/>
              </a:rPr>
              <a:t>… ricordandoci che le uguaglianze diventano “circa” uguali.</a:t>
            </a:r>
          </a:p>
        </p:txBody>
      </p:sp>
      <p:pic>
        <p:nvPicPr>
          <p:cNvPr id="8" name="Immagine 7">
            <a:extLst>
              <a:ext uri="{FF2B5EF4-FFF2-40B4-BE49-F238E27FC236}">
                <a16:creationId xmlns:a16="http://schemas.microsoft.com/office/drawing/2014/main" id="{00106B45-5027-5F55-5134-9E1796CCA5E1}"/>
              </a:ext>
            </a:extLst>
          </p:cNvPr>
          <p:cNvPicPr>
            <a:picLocks noChangeAspect="1"/>
          </p:cNvPicPr>
          <p:nvPr/>
        </p:nvPicPr>
        <p:blipFill>
          <a:blip r:embed="rId4"/>
          <a:stretch>
            <a:fillRect/>
          </a:stretch>
        </p:blipFill>
        <p:spPr>
          <a:xfrm>
            <a:off x="3001893" y="5046384"/>
            <a:ext cx="6184900" cy="4191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8"/>
          <p:cNvSpPr txBox="1">
            <a:spLocks noGrp="1"/>
          </p:cNvSpPr>
          <p:nvPr>
            <p:ph type="title" idx="4294967295"/>
          </p:nvPr>
        </p:nvSpPr>
        <p:spPr>
          <a:xfrm>
            <a:off x="838200" y="787078"/>
            <a:ext cx="10515600" cy="90361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6EA8"/>
              </a:buClr>
              <a:buSzPts val="2500"/>
              <a:buFont typeface="Calibri"/>
              <a:buNone/>
            </a:pPr>
            <a:r>
              <a:rPr lang="it-IT" sz="2500" b="1">
                <a:solidFill>
                  <a:srgbClr val="006EA8"/>
                </a:solidFill>
                <a:latin typeface="Calibri"/>
                <a:ea typeface="Calibri"/>
                <a:cs typeface="Calibri"/>
                <a:sym typeface="Calibri"/>
              </a:rPr>
              <a:t>PERCENTUALE DI UN NUMERO</a:t>
            </a:r>
            <a:endParaRPr/>
          </a:p>
        </p:txBody>
      </p:sp>
      <p:sp>
        <p:nvSpPr>
          <p:cNvPr id="129" name="Google Shape;129;p18"/>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pic>
        <p:nvPicPr>
          <p:cNvPr id="7" name="Immagine 6">
            <a:extLst>
              <a:ext uri="{FF2B5EF4-FFF2-40B4-BE49-F238E27FC236}">
                <a16:creationId xmlns:a16="http://schemas.microsoft.com/office/drawing/2014/main" id="{D9A13C1A-BFC0-250F-2CEF-9047F30095FA}"/>
              </a:ext>
            </a:extLst>
          </p:cNvPr>
          <p:cNvPicPr>
            <a:picLocks noChangeAspect="1"/>
          </p:cNvPicPr>
          <p:nvPr/>
        </p:nvPicPr>
        <p:blipFill>
          <a:blip r:embed="rId3"/>
          <a:stretch>
            <a:fillRect/>
          </a:stretch>
        </p:blipFill>
        <p:spPr>
          <a:xfrm>
            <a:off x="2557462" y="4833915"/>
            <a:ext cx="7077075" cy="1038225"/>
          </a:xfrm>
          <a:prstGeom prst="rect">
            <a:avLst/>
          </a:prstGeom>
        </p:spPr>
      </p:pic>
      <p:sp>
        <p:nvSpPr>
          <p:cNvPr id="2" name="CasellaDiTesto 1">
            <a:extLst>
              <a:ext uri="{FF2B5EF4-FFF2-40B4-BE49-F238E27FC236}">
                <a16:creationId xmlns:a16="http://schemas.microsoft.com/office/drawing/2014/main" id="{E4ED6BBE-C134-1394-06DF-26B2D20E60A9}"/>
              </a:ext>
            </a:extLst>
          </p:cNvPr>
          <p:cNvSpPr txBox="1"/>
          <p:nvPr/>
        </p:nvSpPr>
        <p:spPr>
          <a:xfrm>
            <a:off x="838200" y="1896903"/>
            <a:ext cx="10293625" cy="2580194"/>
          </a:xfrm>
          <a:prstGeom prst="rect">
            <a:avLst/>
          </a:prstGeom>
          <a:noFill/>
        </p:spPr>
        <p:txBody>
          <a:bodyPr wrap="square">
            <a:spAutoFit/>
          </a:bodyPr>
          <a:lstStyle/>
          <a:p>
            <a:pPr>
              <a:spcAft>
                <a:spcPts val="600"/>
              </a:spcAft>
            </a:pPr>
            <a:r>
              <a:rPr lang="it-IT" sz="2000" b="1" dirty="0">
                <a:solidFill>
                  <a:srgbClr val="FF0000"/>
                </a:solidFill>
                <a:latin typeface="Calibri" panose="020F0502020204030204" pitchFamily="34" charset="0"/>
                <a:cs typeface="Calibri" panose="020F0502020204030204" pitchFamily="34" charset="0"/>
              </a:rPr>
              <a:t>Trovare la parte di una quantità</a:t>
            </a:r>
          </a:p>
          <a:p>
            <a:pPr>
              <a:spcAft>
                <a:spcPts val="1000"/>
              </a:spcAft>
            </a:pPr>
            <a:r>
              <a:rPr lang="it-IT" sz="2000" dirty="0">
                <a:effectLst/>
                <a:latin typeface="Calibri" panose="020F0502020204030204" pitchFamily="34" charset="0"/>
                <a:cs typeface="Calibri" panose="020F0502020204030204" pitchFamily="34" charset="0"/>
              </a:rPr>
              <a:t>Le percentuali sono spesso utilizzate per indicare una parte di una quantità conosciuta:</a:t>
            </a:r>
          </a:p>
          <a:p>
            <a:r>
              <a:rPr lang="it-IT" sz="2000" i="1" dirty="0">
                <a:effectLst/>
                <a:latin typeface="Calibri" panose="020F0502020204030204" pitchFamily="34" charset="0"/>
                <a:cs typeface="Calibri" panose="020F0502020204030204" pitchFamily="34" charset="0"/>
              </a:rPr>
              <a:t>    Il 35% dei 500 alunni e alunne di una scuola ha almeno due fratelli.</a:t>
            </a:r>
          </a:p>
          <a:p>
            <a:r>
              <a:rPr lang="it-IT" sz="2000" i="1" dirty="0">
                <a:effectLst/>
                <a:latin typeface="Calibri" panose="020F0502020204030204" pitchFamily="34" charset="0"/>
                <a:cs typeface="Calibri" panose="020F0502020204030204" pitchFamily="34" charset="0"/>
              </a:rPr>
              <a:t>    Su una confezione di yogurt magro da 125 g c’è scritto che i grassi sono l’1%.</a:t>
            </a:r>
          </a:p>
          <a:p>
            <a:r>
              <a:rPr lang="it-IT" sz="2000" i="1" dirty="0">
                <a:effectLst/>
                <a:latin typeface="Calibri" panose="020F0502020204030204" pitchFamily="34" charset="0"/>
                <a:cs typeface="Calibri" panose="020F0502020204030204" pitchFamily="34" charset="0"/>
              </a:rPr>
              <a:t>    Su uno stipendio di 1420 euro si paga il 27% di tasse.</a:t>
            </a:r>
          </a:p>
          <a:p>
            <a:pPr>
              <a:spcBef>
                <a:spcPts val="1000"/>
              </a:spcBef>
            </a:pPr>
            <a:r>
              <a:rPr lang="it-IT" sz="2000" dirty="0">
                <a:effectLst/>
                <a:latin typeface="Calibri" panose="020F0502020204030204" pitchFamily="34" charset="0"/>
                <a:cs typeface="Calibri" panose="020F0502020204030204" pitchFamily="34" charset="0"/>
              </a:rPr>
              <a:t>In casi come questi vogliamo calcolare la parte di un intero.</a:t>
            </a:r>
          </a:p>
          <a:p>
            <a:r>
              <a:rPr lang="it-IT" sz="2000" dirty="0">
                <a:effectLst/>
                <a:latin typeface="Calibri" panose="020F0502020204030204" pitchFamily="34" charset="0"/>
                <a:cs typeface="Calibri" panose="020F0502020204030204" pitchFamily="34" charset="0"/>
              </a:rPr>
              <a:t>Dato che la percentuale è una frazione, sappiamo già farlo: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9"/>
          <p:cNvSpPr txBox="1">
            <a:spLocks noGrp="1"/>
          </p:cNvSpPr>
          <p:nvPr>
            <p:ph type="title" idx="4294967295"/>
          </p:nvPr>
        </p:nvSpPr>
        <p:spPr>
          <a:xfrm>
            <a:off x="838200" y="787078"/>
            <a:ext cx="10515600" cy="90361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6EA8"/>
              </a:buClr>
              <a:buSzPts val="2500"/>
              <a:buFont typeface="Calibri"/>
              <a:buNone/>
            </a:pPr>
            <a:r>
              <a:rPr lang="it-IT" sz="2500" b="1">
                <a:solidFill>
                  <a:srgbClr val="006EA8"/>
                </a:solidFill>
                <a:latin typeface="Calibri"/>
                <a:ea typeface="Calibri"/>
                <a:cs typeface="Calibri"/>
                <a:sym typeface="Calibri"/>
              </a:rPr>
              <a:t>PROBLEMI CON LE PERCENTUALI</a:t>
            </a:r>
            <a:endParaRPr/>
          </a:p>
        </p:txBody>
      </p:sp>
      <p:sp>
        <p:nvSpPr>
          <p:cNvPr id="138" name="Google Shape;138;p19"/>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pic>
        <p:nvPicPr>
          <p:cNvPr id="7" name="Immagine 6">
            <a:extLst>
              <a:ext uri="{FF2B5EF4-FFF2-40B4-BE49-F238E27FC236}">
                <a16:creationId xmlns:a16="http://schemas.microsoft.com/office/drawing/2014/main" id="{DBEF7C6A-6912-2A40-8865-1D7EA8C38DD4}"/>
              </a:ext>
            </a:extLst>
          </p:cNvPr>
          <p:cNvPicPr>
            <a:picLocks noChangeAspect="1"/>
          </p:cNvPicPr>
          <p:nvPr/>
        </p:nvPicPr>
        <p:blipFill rotWithShape="1">
          <a:blip r:embed="rId3"/>
          <a:srcRect t="64672"/>
          <a:stretch/>
        </p:blipFill>
        <p:spPr>
          <a:xfrm>
            <a:off x="1949932" y="4629204"/>
            <a:ext cx="7934325" cy="773943"/>
          </a:xfrm>
          <a:prstGeom prst="rect">
            <a:avLst/>
          </a:prstGeom>
        </p:spPr>
      </p:pic>
      <p:sp>
        <p:nvSpPr>
          <p:cNvPr id="4" name="CasellaDiTesto 3">
            <a:extLst>
              <a:ext uri="{FF2B5EF4-FFF2-40B4-BE49-F238E27FC236}">
                <a16:creationId xmlns:a16="http://schemas.microsoft.com/office/drawing/2014/main" id="{9A4AA4D3-E92F-C340-F782-AE907C30F48A}"/>
              </a:ext>
            </a:extLst>
          </p:cNvPr>
          <p:cNvSpPr txBox="1"/>
          <p:nvPr/>
        </p:nvSpPr>
        <p:spPr>
          <a:xfrm>
            <a:off x="838200" y="1896903"/>
            <a:ext cx="10293625" cy="1631216"/>
          </a:xfrm>
          <a:prstGeom prst="rect">
            <a:avLst/>
          </a:prstGeom>
          <a:noFill/>
        </p:spPr>
        <p:txBody>
          <a:bodyPr wrap="square">
            <a:spAutoFit/>
          </a:bodyPr>
          <a:lstStyle/>
          <a:p>
            <a:r>
              <a:rPr lang="it-IT" sz="2000" dirty="0">
                <a:effectLst/>
                <a:latin typeface="Calibri" panose="020F0502020204030204" pitchFamily="34" charset="0"/>
                <a:cs typeface="Calibri" panose="020F0502020204030204" pitchFamily="34" charset="0"/>
              </a:rPr>
              <a:t>Come per le frazioni c’erano l’</a:t>
            </a:r>
            <a:r>
              <a:rPr lang="it-IT" sz="2000" b="1" dirty="0">
                <a:effectLst/>
                <a:latin typeface="Calibri" panose="020F0502020204030204" pitchFamily="34" charset="0"/>
                <a:cs typeface="Calibri" panose="020F0502020204030204" pitchFamily="34" charset="0"/>
              </a:rPr>
              <a:t>intero</a:t>
            </a:r>
            <a:r>
              <a:rPr lang="it-IT" sz="2000" dirty="0">
                <a:effectLst/>
                <a:latin typeface="Calibri" panose="020F0502020204030204" pitchFamily="34" charset="0"/>
                <a:cs typeface="Calibri" panose="020F0502020204030204" pitchFamily="34" charset="0"/>
              </a:rPr>
              <a:t>, la </a:t>
            </a:r>
            <a:r>
              <a:rPr lang="it-IT" sz="2000" b="1" dirty="0">
                <a:effectLst/>
                <a:latin typeface="Calibri" panose="020F0502020204030204" pitchFamily="34" charset="0"/>
                <a:cs typeface="Calibri" panose="020F0502020204030204" pitchFamily="34" charset="0"/>
              </a:rPr>
              <a:t>frazione</a:t>
            </a:r>
            <a:r>
              <a:rPr lang="it-IT" sz="2000" dirty="0">
                <a:effectLst/>
                <a:latin typeface="Calibri" panose="020F0502020204030204" pitchFamily="34" charset="0"/>
                <a:cs typeface="Calibri" panose="020F0502020204030204" pitchFamily="34" charset="0"/>
              </a:rPr>
              <a:t> e la </a:t>
            </a:r>
            <a:r>
              <a:rPr lang="it-IT" sz="2000" b="1" dirty="0">
                <a:effectLst/>
                <a:latin typeface="Calibri" panose="020F0502020204030204" pitchFamily="34" charset="0"/>
                <a:cs typeface="Calibri" panose="020F0502020204030204" pitchFamily="34" charset="0"/>
              </a:rPr>
              <a:t>parte</a:t>
            </a:r>
            <a:r>
              <a:rPr lang="it-IT" sz="2000" dirty="0">
                <a:effectLst/>
                <a:latin typeface="Calibri" panose="020F0502020204030204" pitchFamily="34" charset="0"/>
                <a:cs typeface="Calibri" panose="020F0502020204030204" pitchFamily="34" charset="0"/>
              </a:rPr>
              <a:t>, così per le percentuali</a:t>
            </a:r>
          </a:p>
          <a:p>
            <a:r>
              <a:rPr lang="it-IT" sz="2000" dirty="0">
                <a:effectLst/>
                <a:latin typeface="Calibri" panose="020F0502020204030204" pitchFamily="34" charset="0"/>
                <a:cs typeface="Calibri" panose="020F0502020204030204" pitchFamily="34" charset="0"/>
              </a:rPr>
              <a:t>ci sono l’</a:t>
            </a:r>
            <a:r>
              <a:rPr lang="it-IT" sz="2000" b="1" dirty="0">
                <a:effectLst/>
                <a:latin typeface="Calibri" panose="020F0502020204030204" pitchFamily="34" charset="0"/>
                <a:cs typeface="Calibri" panose="020F0502020204030204" pitchFamily="34" charset="0"/>
              </a:rPr>
              <a:t>intero</a:t>
            </a:r>
            <a:r>
              <a:rPr lang="it-IT" sz="2000" dirty="0">
                <a:effectLst/>
                <a:latin typeface="Calibri" panose="020F0502020204030204" pitchFamily="34" charset="0"/>
                <a:cs typeface="Calibri" panose="020F0502020204030204" pitchFamily="34" charset="0"/>
              </a:rPr>
              <a:t>, la </a:t>
            </a:r>
            <a:r>
              <a:rPr lang="it-IT" sz="2000" b="1" dirty="0">
                <a:effectLst/>
                <a:latin typeface="Calibri" panose="020F0502020204030204" pitchFamily="34" charset="0"/>
                <a:cs typeface="Calibri" panose="020F0502020204030204" pitchFamily="34" charset="0"/>
              </a:rPr>
              <a:t>percentuale</a:t>
            </a:r>
            <a:r>
              <a:rPr lang="it-IT" sz="2000" dirty="0">
                <a:effectLst/>
                <a:latin typeface="Calibri" panose="020F0502020204030204" pitchFamily="34" charset="0"/>
                <a:cs typeface="Calibri" panose="020F0502020204030204" pitchFamily="34" charset="0"/>
              </a:rPr>
              <a:t> e la </a:t>
            </a:r>
            <a:r>
              <a:rPr lang="it-IT" sz="2000" b="1" dirty="0">
                <a:effectLst/>
                <a:latin typeface="Calibri" panose="020F0502020204030204" pitchFamily="34" charset="0"/>
                <a:cs typeface="Calibri" panose="020F0502020204030204" pitchFamily="34" charset="0"/>
              </a:rPr>
              <a:t>parte</a:t>
            </a:r>
            <a:r>
              <a:rPr lang="it-IT" sz="2000" dirty="0">
                <a:effectLst/>
                <a:latin typeface="Calibri" panose="020F0502020204030204" pitchFamily="34" charset="0"/>
                <a:cs typeface="Calibri" panose="020F0502020204030204" pitchFamily="34" charset="0"/>
              </a:rPr>
              <a:t>.</a:t>
            </a:r>
          </a:p>
          <a:p>
            <a:r>
              <a:rPr lang="it-IT" sz="2000" dirty="0">
                <a:effectLst/>
                <a:latin typeface="Calibri" panose="020F0502020204030204" pitchFamily="34" charset="0"/>
                <a:cs typeface="Calibri" panose="020F0502020204030204" pitchFamily="34" charset="0"/>
              </a:rPr>
              <a:t>Il </a:t>
            </a:r>
            <a:r>
              <a:rPr lang="it-IT" sz="2000" b="1" dirty="0">
                <a:effectLst/>
                <a:latin typeface="Calibri" panose="020F0502020204030204" pitchFamily="34" charset="0"/>
                <a:cs typeface="Calibri" panose="020F0502020204030204" pitchFamily="34" charset="0"/>
              </a:rPr>
              <a:t>tasso percentuale </a:t>
            </a:r>
            <a:r>
              <a:rPr lang="it-IT" sz="2000" dirty="0">
                <a:effectLst/>
                <a:latin typeface="Calibri" panose="020F0502020204030204" pitchFamily="34" charset="0"/>
                <a:cs typeface="Calibri" panose="020F0502020204030204" pitchFamily="34" charset="0"/>
              </a:rPr>
              <a:t>è il numeratore della frazione con denominatore 100.</a:t>
            </a:r>
          </a:p>
          <a:p>
            <a:r>
              <a:rPr lang="it-IT" sz="2000" dirty="0">
                <a:effectLst/>
                <a:latin typeface="Calibri" panose="020F0502020204030204" pitchFamily="34" charset="0"/>
                <a:cs typeface="Calibri" panose="020F0502020204030204" pitchFamily="34" charset="0"/>
              </a:rPr>
              <a:t>Bisogna cioè saper operare con l’uguaglianza:</a:t>
            </a:r>
          </a:p>
          <a:p>
            <a:endParaRPr lang="it-IT" sz="2000" dirty="0">
              <a:effectLst/>
              <a:latin typeface="Calibri" panose="020F0502020204030204" pitchFamily="34" charset="0"/>
              <a:cs typeface="Calibri" panose="020F0502020204030204" pitchFamily="34" charset="0"/>
            </a:endParaRPr>
          </a:p>
        </p:txBody>
      </p:sp>
      <p:pic>
        <p:nvPicPr>
          <p:cNvPr id="6" name="Immagine 5">
            <a:extLst>
              <a:ext uri="{FF2B5EF4-FFF2-40B4-BE49-F238E27FC236}">
                <a16:creationId xmlns:a16="http://schemas.microsoft.com/office/drawing/2014/main" id="{EC262428-4BFB-CBB3-129D-D1846FB4A4ED}"/>
              </a:ext>
            </a:extLst>
          </p:cNvPr>
          <p:cNvPicPr>
            <a:picLocks noChangeAspect="1"/>
          </p:cNvPicPr>
          <p:nvPr/>
        </p:nvPicPr>
        <p:blipFill rotWithShape="1">
          <a:blip r:embed="rId3"/>
          <a:srcRect t="15219" b="55291"/>
          <a:stretch/>
        </p:blipFill>
        <p:spPr>
          <a:xfrm>
            <a:off x="1949932" y="3438939"/>
            <a:ext cx="7934325" cy="646044"/>
          </a:xfrm>
          <a:prstGeom prst="rect">
            <a:avLst/>
          </a:prstGeom>
        </p:spPr>
      </p:pic>
      <p:sp>
        <p:nvSpPr>
          <p:cNvPr id="8" name="CasellaDiTesto 7">
            <a:extLst>
              <a:ext uri="{FF2B5EF4-FFF2-40B4-BE49-F238E27FC236}">
                <a16:creationId xmlns:a16="http://schemas.microsoft.com/office/drawing/2014/main" id="{4B9135A4-F92C-6D4B-DD5C-54207DE3161C}"/>
              </a:ext>
            </a:extLst>
          </p:cNvPr>
          <p:cNvSpPr txBox="1"/>
          <p:nvPr/>
        </p:nvSpPr>
        <p:spPr>
          <a:xfrm>
            <a:off x="838199" y="4104861"/>
            <a:ext cx="10293625" cy="400110"/>
          </a:xfrm>
          <a:prstGeom prst="rect">
            <a:avLst/>
          </a:prstGeom>
          <a:noFill/>
        </p:spPr>
        <p:txBody>
          <a:bodyPr wrap="square">
            <a:spAutoFit/>
          </a:bodyPr>
          <a:lstStyle/>
          <a:p>
            <a:pPr algn="ctr"/>
            <a:r>
              <a:rPr lang="it-IT" sz="2000" dirty="0">
                <a:effectLst/>
                <a:latin typeface="Calibri" panose="020F0502020204030204" pitchFamily="34" charset="0"/>
                <a:cs typeface="Calibri" panose="020F0502020204030204" pitchFamily="34" charset="0"/>
              </a:rPr>
              <a:t>che diventa, considerando le due operazioni inverse della moltiplicazione: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9"/>
          <p:cNvSpPr txBox="1">
            <a:spLocks noGrp="1"/>
          </p:cNvSpPr>
          <p:nvPr>
            <p:ph type="title" idx="4294967295"/>
          </p:nvPr>
        </p:nvSpPr>
        <p:spPr>
          <a:xfrm>
            <a:off x="838200" y="787078"/>
            <a:ext cx="10515600" cy="90361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6EA8"/>
              </a:buClr>
              <a:buSzPts val="2500"/>
              <a:buFont typeface="Calibri"/>
              <a:buNone/>
            </a:pPr>
            <a:r>
              <a:rPr lang="it-IT" sz="2500" b="1">
                <a:solidFill>
                  <a:srgbClr val="006EA8"/>
                </a:solidFill>
                <a:latin typeface="Calibri"/>
                <a:ea typeface="Calibri"/>
                <a:cs typeface="Calibri"/>
                <a:sym typeface="Calibri"/>
              </a:rPr>
              <a:t>PROBLEMI CON LE PERCENTUALI</a:t>
            </a:r>
            <a:endParaRPr/>
          </a:p>
        </p:txBody>
      </p:sp>
      <p:sp>
        <p:nvSpPr>
          <p:cNvPr id="138" name="Google Shape;138;p19"/>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pic>
        <p:nvPicPr>
          <p:cNvPr id="5" name="Immagine 4">
            <a:extLst>
              <a:ext uri="{FF2B5EF4-FFF2-40B4-BE49-F238E27FC236}">
                <a16:creationId xmlns:a16="http://schemas.microsoft.com/office/drawing/2014/main" id="{5B946724-F012-D71D-D99C-DF72DA0D0360}"/>
              </a:ext>
            </a:extLst>
          </p:cNvPr>
          <p:cNvPicPr>
            <a:picLocks noChangeAspect="1"/>
          </p:cNvPicPr>
          <p:nvPr/>
        </p:nvPicPr>
        <p:blipFill>
          <a:blip r:embed="rId3"/>
          <a:stretch>
            <a:fillRect/>
          </a:stretch>
        </p:blipFill>
        <p:spPr>
          <a:xfrm>
            <a:off x="1340172" y="3429000"/>
            <a:ext cx="622300" cy="622300"/>
          </a:xfrm>
          <a:prstGeom prst="rect">
            <a:avLst/>
          </a:prstGeom>
        </p:spPr>
      </p:pic>
      <p:sp>
        <p:nvSpPr>
          <p:cNvPr id="2" name="CasellaDiTesto 1">
            <a:extLst>
              <a:ext uri="{FF2B5EF4-FFF2-40B4-BE49-F238E27FC236}">
                <a16:creationId xmlns:a16="http://schemas.microsoft.com/office/drawing/2014/main" id="{D837E987-5598-F0FF-1C03-2EA8201E244C}"/>
              </a:ext>
            </a:extLst>
          </p:cNvPr>
          <p:cNvSpPr txBox="1"/>
          <p:nvPr/>
        </p:nvSpPr>
        <p:spPr>
          <a:xfrm>
            <a:off x="838200" y="1896903"/>
            <a:ext cx="10293625" cy="2400657"/>
          </a:xfrm>
          <a:prstGeom prst="rect">
            <a:avLst/>
          </a:prstGeom>
          <a:noFill/>
        </p:spPr>
        <p:txBody>
          <a:bodyPr wrap="square">
            <a:spAutoFit/>
          </a:bodyPr>
          <a:lstStyle/>
          <a:p>
            <a:pPr>
              <a:spcAft>
                <a:spcPts val="600"/>
              </a:spcAft>
            </a:pPr>
            <a:r>
              <a:rPr lang="it-IT" sz="2000" b="1" dirty="0">
                <a:solidFill>
                  <a:srgbClr val="FF0000"/>
                </a:solidFill>
                <a:latin typeface="Calibri" panose="020F0502020204030204" pitchFamily="34" charset="0"/>
                <a:cs typeface="Calibri" panose="020F0502020204030204" pitchFamily="34" charset="0"/>
              </a:rPr>
              <a:t>Calcolare l’intero</a:t>
            </a:r>
          </a:p>
          <a:p>
            <a:r>
              <a:rPr lang="it-IT" sz="2000" dirty="0">
                <a:effectLst/>
                <a:latin typeface="Calibri" panose="020F0502020204030204" pitchFamily="34" charset="0"/>
                <a:cs typeface="Calibri" panose="020F0502020204030204" pitchFamily="34" charset="0"/>
              </a:rPr>
              <a:t>Nel 2022 in Italia l’85% della carta che abbiamo buttato è stata riciclata ovvero 3 600 000 tonnellate. Quindi conosciamo la parte e il tasso percentuale.</a:t>
            </a:r>
          </a:p>
          <a:p>
            <a:pPr>
              <a:lnSpc>
                <a:spcPct val="150000"/>
              </a:lnSpc>
              <a:spcBef>
                <a:spcPts val="600"/>
              </a:spcBef>
            </a:pPr>
            <a:r>
              <a:rPr lang="it-IT" sz="2000" dirty="0">
                <a:effectLst/>
                <a:latin typeface="Calibri" panose="020F0502020204030204" pitchFamily="34" charset="0"/>
                <a:cs typeface="Calibri" panose="020F0502020204030204" pitchFamily="34" charset="0"/>
              </a:rPr>
              <a:t>Per calcolare la quantità complessiva (intero) della carta buttata dividiamo</a:t>
            </a:r>
          </a:p>
          <a:p>
            <a:pPr>
              <a:lnSpc>
                <a:spcPct val="150000"/>
              </a:lnSpc>
            </a:pPr>
            <a:r>
              <a:rPr lang="it-IT" sz="2000" dirty="0">
                <a:effectLst/>
                <a:latin typeface="Calibri" panose="020F0502020204030204" pitchFamily="34" charset="0"/>
                <a:cs typeface="Calibri" panose="020F0502020204030204" pitchFamily="34" charset="0"/>
              </a:rPr>
              <a:t>Per            , cioè moltiplichiamo per:</a:t>
            </a:r>
          </a:p>
          <a:p>
            <a:endParaRPr lang="it-IT" sz="2000" dirty="0">
              <a:effectLst/>
              <a:latin typeface="Calibri" panose="020F0502020204030204" pitchFamily="34" charset="0"/>
              <a:cs typeface="Calibri" panose="020F0502020204030204" pitchFamily="34" charset="0"/>
            </a:endParaRPr>
          </a:p>
        </p:txBody>
      </p:sp>
      <p:pic>
        <p:nvPicPr>
          <p:cNvPr id="7" name="Immagine 6">
            <a:extLst>
              <a:ext uri="{FF2B5EF4-FFF2-40B4-BE49-F238E27FC236}">
                <a16:creationId xmlns:a16="http://schemas.microsoft.com/office/drawing/2014/main" id="{B4690009-66B7-2691-6EF6-79FAB7EC16ED}"/>
              </a:ext>
            </a:extLst>
          </p:cNvPr>
          <p:cNvPicPr>
            <a:picLocks noChangeAspect="1"/>
          </p:cNvPicPr>
          <p:nvPr/>
        </p:nvPicPr>
        <p:blipFill>
          <a:blip r:embed="rId4"/>
          <a:stretch>
            <a:fillRect/>
          </a:stretch>
        </p:blipFill>
        <p:spPr>
          <a:xfrm>
            <a:off x="4687625" y="3429000"/>
            <a:ext cx="609600" cy="622300"/>
          </a:xfrm>
          <a:prstGeom prst="rect">
            <a:avLst/>
          </a:prstGeom>
        </p:spPr>
      </p:pic>
      <p:pic>
        <p:nvPicPr>
          <p:cNvPr id="9" name="Immagine 8">
            <a:extLst>
              <a:ext uri="{FF2B5EF4-FFF2-40B4-BE49-F238E27FC236}">
                <a16:creationId xmlns:a16="http://schemas.microsoft.com/office/drawing/2014/main" id="{02645D12-A8CB-1AEC-CF05-2134CD0387B1}"/>
              </a:ext>
            </a:extLst>
          </p:cNvPr>
          <p:cNvPicPr>
            <a:picLocks noChangeAspect="1"/>
          </p:cNvPicPr>
          <p:nvPr/>
        </p:nvPicPr>
        <p:blipFill>
          <a:blip r:embed="rId5"/>
          <a:stretch>
            <a:fillRect/>
          </a:stretch>
        </p:blipFill>
        <p:spPr>
          <a:xfrm>
            <a:off x="2905262" y="4297560"/>
            <a:ext cx="6159500" cy="571500"/>
          </a:xfrm>
          <a:prstGeom prst="rect">
            <a:avLst/>
          </a:prstGeom>
        </p:spPr>
      </p:pic>
    </p:spTree>
    <p:extLst>
      <p:ext uri="{BB962C8B-B14F-4D97-AF65-F5344CB8AC3E}">
        <p14:creationId xmlns:p14="http://schemas.microsoft.com/office/powerpoint/2010/main" val="2114806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0"/>
          <p:cNvSpPr txBox="1">
            <a:spLocks noGrp="1"/>
          </p:cNvSpPr>
          <p:nvPr>
            <p:ph type="title" idx="4294967295"/>
          </p:nvPr>
        </p:nvSpPr>
        <p:spPr>
          <a:xfrm>
            <a:off x="838200" y="787078"/>
            <a:ext cx="10515600" cy="90361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6EA8"/>
              </a:buClr>
              <a:buSzPts val="2500"/>
              <a:buFont typeface="Calibri"/>
              <a:buNone/>
            </a:pPr>
            <a:r>
              <a:rPr lang="it-IT" sz="2500" b="1">
                <a:solidFill>
                  <a:srgbClr val="006EA8"/>
                </a:solidFill>
                <a:latin typeface="Calibri"/>
                <a:ea typeface="Calibri"/>
                <a:cs typeface="Calibri"/>
                <a:sym typeface="Calibri"/>
              </a:rPr>
              <a:t>PROBLEMI CON LE PERCENTUALI</a:t>
            </a:r>
            <a:endParaRPr/>
          </a:p>
        </p:txBody>
      </p:sp>
      <p:sp>
        <p:nvSpPr>
          <p:cNvPr id="148" name="Google Shape;148;p20"/>
          <p:cNvSpPr/>
          <p:nvPr/>
        </p:nvSpPr>
        <p:spPr>
          <a:xfrm>
            <a:off x="398534" y="963557"/>
            <a:ext cx="349676" cy="349676"/>
          </a:xfrm>
          <a:prstGeom prst="rect">
            <a:avLst/>
          </a:prstGeom>
          <a:solidFill>
            <a:srgbClr val="006EA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F5496"/>
              </a:solidFill>
              <a:latin typeface="Calibri"/>
              <a:ea typeface="Calibri"/>
              <a:cs typeface="Calibri"/>
              <a:sym typeface="Calibri"/>
            </a:endParaRPr>
          </a:p>
        </p:txBody>
      </p:sp>
      <p:sp>
        <p:nvSpPr>
          <p:cNvPr id="2" name="CasellaDiTesto 1">
            <a:extLst>
              <a:ext uri="{FF2B5EF4-FFF2-40B4-BE49-F238E27FC236}">
                <a16:creationId xmlns:a16="http://schemas.microsoft.com/office/drawing/2014/main" id="{B122042A-3065-A994-04C1-B72207767CD3}"/>
              </a:ext>
            </a:extLst>
          </p:cNvPr>
          <p:cNvSpPr txBox="1"/>
          <p:nvPr/>
        </p:nvSpPr>
        <p:spPr>
          <a:xfrm>
            <a:off x="838200" y="1896903"/>
            <a:ext cx="10293625" cy="1785104"/>
          </a:xfrm>
          <a:prstGeom prst="rect">
            <a:avLst/>
          </a:prstGeom>
          <a:noFill/>
        </p:spPr>
        <p:txBody>
          <a:bodyPr wrap="square">
            <a:spAutoFit/>
          </a:bodyPr>
          <a:lstStyle/>
          <a:p>
            <a:pPr>
              <a:spcAft>
                <a:spcPts val="600"/>
              </a:spcAft>
            </a:pPr>
            <a:r>
              <a:rPr lang="it-IT" sz="2000" b="1" dirty="0">
                <a:solidFill>
                  <a:srgbClr val="FF0000"/>
                </a:solidFill>
                <a:latin typeface="Calibri" panose="020F0502020204030204" pitchFamily="34" charset="0"/>
                <a:cs typeface="Calibri" panose="020F0502020204030204" pitchFamily="34" charset="0"/>
              </a:rPr>
              <a:t>Calcolare il tasso di percentuale</a:t>
            </a:r>
          </a:p>
          <a:p>
            <a:pPr>
              <a:spcAft>
                <a:spcPts val="600"/>
              </a:spcAft>
            </a:pPr>
            <a:r>
              <a:rPr lang="it-IT" sz="2000" dirty="0">
                <a:effectLst/>
                <a:latin typeface="Calibri" panose="020F0502020204030204" pitchFamily="34" charset="0"/>
                <a:cs typeface="Calibri" panose="020F0502020204030204" pitchFamily="34" charset="0"/>
              </a:rPr>
              <a:t>In un anno ogni italiano ha prodotto circa 529 kg di rifiuti di cui circa 200 kg sono stati riciclati.</a:t>
            </a:r>
            <a:br>
              <a:rPr lang="it-IT" sz="2000" dirty="0">
                <a:effectLst/>
                <a:latin typeface="Calibri" panose="020F0502020204030204" pitchFamily="34" charset="0"/>
                <a:cs typeface="Calibri" panose="020F0502020204030204" pitchFamily="34" charset="0"/>
              </a:rPr>
            </a:br>
            <a:r>
              <a:rPr lang="it-IT" sz="2000" dirty="0">
                <a:effectLst/>
                <a:latin typeface="Calibri" panose="020F0502020204030204" pitchFamily="34" charset="0"/>
                <a:cs typeface="Calibri" panose="020F0502020204030204" pitchFamily="34" charset="0"/>
              </a:rPr>
              <a:t>Che percentuale è 200 rispetto a 529? Per trovare il tasso facciamo la divisione fra parte e intero e moltiplichiamo per 100.</a:t>
            </a:r>
          </a:p>
          <a:p>
            <a:endParaRPr lang="it-IT" sz="2000" dirty="0">
              <a:effectLst/>
              <a:latin typeface="Calibri" panose="020F0502020204030204" pitchFamily="34" charset="0"/>
              <a:cs typeface="Calibri" panose="020F0502020204030204" pitchFamily="34" charset="0"/>
            </a:endParaRPr>
          </a:p>
        </p:txBody>
      </p:sp>
      <p:pic>
        <p:nvPicPr>
          <p:cNvPr id="6" name="Immagine 5">
            <a:extLst>
              <a:ext uri="{FF2B5EF4-FFF2-40B4-BE49-F238E27FC236}">
                <a16:creationId xmlns:a16="http://schemas.microsoft.com/office/drawing/2014/main" id="{C701C7DA-E154-5EA6-90E7-7AB44163D408}"/>
              </a:ext>
            </a:extLst>
          </p:cNvPr>
          <p:cNvPicPr>
            <a:picLocks noChangeAspect="1"/>
          </p:cNvPicPr>
          <p:nvPr/>
        </p:nvPicPr>
        <p:blipFill>
          <a:blip r:embed="rId3"/>
          <a:stretch>
            <a:fillRect/>
          </a:stretch>
        </p:blipFill>
        <p:spPr>
          <a:xfrm>
            <a:off x="2457450" y="3478192"/>
            <a:ext cx="7277100" cy="596900"/>
          </a:xfrm>
          <a:prstGeom prst="rect">
            <a:avLst/>
          </a:prstGeom>
        </p:spPr>
      </p:pic>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929</Words>
  <Application>Microsoft Macintosh PowerPoint</Application>
  <PresentationFormat>Widescreen</PresentationFormat>
  <Paragraphs>105</Paragraphs>
  <Slides>16</Slides>
  <Notes>16</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16</vt:i4>
      </vt:variant>
    </vt:vector>
  </HeadingPairs>
  <TitlesOfParts>
    <vt:vector size="19" baseType="lpstr">
      <vt:lpstr>Arial</vt:lpstr>
      <vt:lpstr>Calibri</vt:lpstr>
      <vt:lpstr>Tema di Office</vt:lpstr>
      <vt:lpstr>Presentazione standard di PowerPoint</vt:lpstr>
      <vt:lpstr>PERCENTUALI E FRAZIONI</vt:lpstr>
      <vt:lpstr>PERCENTUALI E FRAZIONI</vt:lpstr>
      <vt:lpstr>PERCENTUALI E FRAZIONI</vt:lpstr>
      <vt:lpstr>PERCENTUALI E FRAZIONI</vt:lpstr>
      <vt:lpstr>PERCENTUALE DI UN NUMERO</vt:lpstr>
      <vt:lpstr>PROBLEMI CON LE PERCENTUALI</vt:lpstr>
      <vt:lpstr>PROBLEMI CON LE PERCENTUALI</vt:lpstr>
      <vt:lpstr>PROBLEMI CON LE PERCENTUALI</vt:lpstr>
      <vt:lpstr>DIMINUZIONE PERCENTUALE E SCONTO</vt:lpstr>
      <vt:lpstr>DIMINUZIONE PERCENTUALE E SCONTO</vt:lpstr>
      <vt:lpstr>AUMENTO PERCENTUALE E IVA</vt:lpstr>
      <vt:lpstr>AUMENTO PERCENTUALE E IVA</vt:lpstr>
      <vt:lpstr>AUMENTO PERCENTUALE E IVA</vt:lpstr>
      <vt:lpstr>AUMENTO PERCENTUALE E IVA</vt:lpstr>
      <vt:lpstr>AUMENTO PERCENTUALE E 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cp:lastModifiedBy>Martina Beccherle</cp:lastModifiedBy>
  <cp:revision>34</cp:revision>
  <dcterms:modified xsi:type="dcterms:W3CDTF">2024-01-25T11:39:23Z</dcterms:modified>
</cp:coreProperties>
</file>