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81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4694"/>
  </p:normalViewPr>
  <p:slideViewPr>
    <p:cSldViewPr snapToGrid="0">
      <p:cViewPr varScale="1">
        <p:scale>
          <a:sx n="117" d="100"/>
          <a:sy n="117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6;p2">
            <a:extLst>
              <a:ext uri="{FF2B5EF4-FFF2-40B4-BE49-F238E27FC236}">
                <a16:creationId xmlns:a16="http://schemas.microsoft.com/office/drawing/2014/main" id="{6B3568D1-24E2-59B0-8938-181208D42A4D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0000"/>
          </a:blip>
          <a:srcRect t="30603" b="87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">
            <a:extLst>
              <a:ext uri="{FF2B5EF4-FFF2-40B4-BE49-F238E27FC236}">
                <a16:creationId xmlns:a16="http://schemas.microsoft.com/office/drawing/2014/main" id="{1B2B95E0-1500-441B-F58B-947BE211D5BD}"/>
              </a:ext>
            </a:extLst>
          </p:cNvPr>
          <p:cNvSpPr/>
          <p:nvPr userDrawn="1"/>
        </p:nvSpPr>
        <p:spPr>
          <a:xfrm>
            <a:off x="0" y="4227509"/>
            <a:ext cx="12191999" cy="1363717"/>
          </a:xfrm>
          <a:prstGeom prst="rect">
            <a:avLst/>
          </a:prstGeom>
          <a:solidFill>
            <a:srgbClr val="E642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;p2">
            <a:extLst>
              <a:ext uri="{FF2B5EF4-FFF2-40B4-BE49-F238E27FC236}">
                <a16:creationId xmlns:a16="http://schemas.microsoft.com/office/drawing/2014/main" id="{21FFA62B-1AC6-F3DF-F1E6-1DCEDC0AE522}"/>
              </a:ext>
            </a:extLst>
          </p:cNvPr>
          <p:cNvSpPr/>
          <p:nvPr userDrawn="1"/>
        </p:nvSpPr>
        <p:spPr>
          <a:xfrm rot="-2265107" flipH="1">
            <a:off x="8859360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0;p2">
            <a:extLst>
              <a:ext uri="{FF2B5EF4-FFF2-40B4-BE49-F238E27FC236}">
                <a16:creationId xmlns:a16="http://schemas.microsoft.com/office/drawing/2014/main" id="{2295128E-523C-59C6-0808-E89CA604A957}"/>
              </a:ext>
            </a:extLst>
          </p:cNvPr>
          <p:cNvSpPr/>
          <p:nvPr userDrawn="1"/>
        </p:nvSpPr>
        <p:spPr>
          <a:xfrm rot="-2265107" flipH="1">
            <a:off x="9631872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1;p2">
            <a:extLst>
              <a:ext uri="{FF2B5EF4-FFF2-40B4-BE49-F238E27FC236}">
                <a16:creationId xmlns:a16="http://schemas.microsoft.com/office/drawing/2014/main" id="{6CED7182-4037-7F90-D03B-C20C81C03383}"/>
              </a:ext>
            </a:extLst>
          </p:cNvPr>
          <p:cNvSpPr/>
          <p:nvPr userDrawn="1"/>
        </p:nvSpPr>
        <p:spPr>
          <a:xfrm rot="-2265107" flipH="1">
            <a:off x="10602026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A493A6-8371-75F9-8E5C-B1F6DCE5FB94}"/>
              </a:ext>
            </a:extLst>
          </p:cNvPr>
          <p:cNvSpPr txBox="1"/>
          <p:nvPr userDrawn="1"/>
        </p:nvSpPr>
        <p:spPr>
          <a:xfrm>
            <a:off x="2131165" y="6504209"/>
            <a:ext cx="8265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    •    D.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Gouthier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– P. Dall’Aglio – S. Quattrocchi    •    Scopri di + Aritmetica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200" dirty="0">
              <a:solidFill>
                <a:schemeClr val="bg1">
                  <a:lumMod val="50000"/>
                  <a:alpha val="30000"/>
                </a:schemeClr>
              </a:solidFill>
            </a:endParaRPr>
          </a:p>
        </p:txBody>
      </p:sp>
      <p:pic>
        <p:nvPicPr>
          <p:cNvPr id="3" name="Immagine 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F61F3D4E-9BB4-AB5B-B8D4-DBA11F96C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222" y="6327119"/>
            <a:ext cx="399222" cy="425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;p3">
            <a:extLst>
              <a:ext uri="{FF2B5EF4-FFF2-40B4-BE49-F238E27FC236}">
                <a16:creationId xmlns:a16="http://schemas.microsoft.com/office/drawing/2014/main" id="{276E5F13-866A-7FD8-E69C-97949CA22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0493596" y="5164937"/>
            <a:ext cx="3396807" cy="33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;p3">
            <a:extLst>
              <a:ext uri="{FF2B5EF4-FFF2-40B4-BE49-F238E27FC236}">
                <a16:creationId xmlns:a16="http://schemas.microsoft.com/office/drawing/2014/main" id="{2EF47FF2-1FFE-81CD-0C3C-30E51558988D}"/>
              </a:ext>
            </a:extLst>
          </p:cNvPr>
          <p:cNvSpPr txBox="1"/>
          <p:nvPr userDrawn="1"/>
        </p:nvSpPr>
        <p:spPr>
          <a:xfrm>
            <a:off x="11405937" y="6456764"/>
            <a:ext cx="7860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;p3">
            <a:extLst>
              <a:ext uri="{FF2B5EF4-FFF2-40B4-BE49-F238E27FC236}">
                <a16:creationId xmlns:a16="http://schemas.microsoft.com/office/drawing/2014/main" id="{EB7A7D2F-96FF-C3DB-6199-9B9C1637B32D}"/>
              </a:ext>
            </a:extLst>
          </p:cNvPr>
          <p:cNvSpPr txBox="1"/>
          <p:nvPr userDrawn="1"/>
        </p:nvSpPr>
        <p:spPr>
          <a:xfrm>
            <a:off x="5117011" y="50270"/>
            <a:ext cx="6323151" cy="65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4214"/>
              </a:buClr>
              <a:buSzPts val="2000"/>
              <a:buFont typeface="Calibri"/>
              <a:buNone/>
            </a:pPr>
            <a:r>
              <a:rPr lang="it-IT" sz="2000" b="1" dirty="0">
                <a:solidFill>
                  <a:srgbClr val="E64214"/>
                </a:solidFill>
                <a:latin typeface="Calibri"/>
                <a:ea typeface="Calibri"/>
                <a:cs typeface="Calibri"/>
                <a:sym typeface="Calibri"/>
              </a:rPr>
              <a:t>ELEMENTI DI STATISTICA</a:t>
            </a:r>
            <a:endParaRPr dirty="0"/>
          </a:p>
        </p:txBody>
      </p:sp>
      <p:pic>
        <p:nvPicPr>
          <p:cNvPr id="5" name="Google Shape;20;p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EFE7238-C51F-89A3-EB29-1D030667727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35288" y="135469"/>
            <a:ext cx="245338" cy="488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21;p3">
            <a:extLst>
              <a:ext uri="{FF2B5EF4-FFF2-40B4-BE49-F238E27FC236}">
                <a16:creationId xmlns:a16="http://schemas.microsoft.com/office/drawing/2014/main" id="{F995B77F-C058-6BDC-7A4F-E0DE374C2AF7}"/>
              </a:ext>
            </a:extLst>
          </p:cNvPr>
          <p:cNvCxnSpPr>
            <a:cxnSpLocks/>
          </p:cNvCxnSpPr>
          <p:nvPr userDrawn="1"/>
        </p:nvCxnSpPr>
        <p:spPr>
          <a:xfrm>
            <a:off x="0" y="379905"/>
            <a:ext cx="8463280" cy="0"/>
          </a:xfrm>
          <a:prstGeom prst="straightConnector1">
            <a:avLst/>
          </a:prstGeom>
          <a:noFill/>
          <a:ln w="25400" cap="flat" cmpd="sng">
            <a:solidFill>
              <a:srgbClr val="E642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22;p3">
            <a:extLst>
              <a:ext uri="{FF2B5EF4-FFF2-40B4-BE49-F238E27FC236}">
                <a16:creationId xmlns:a16="http://schemas.microsoft.com/office/drawing/2014/main" id="{D78EC5BD-5C40-C0BB-AF3C-DEC0CB7EAEF5}"/>
              </a:ext>
            </a:extLst>
          </p:cNvPr>
          <p:cNvCxnSpPr/>
          <p:nvPr userDrawn="1"/>
        </p:nvCxnSpPr>
        <p:spPr>
          <a:xfrm>
            <a:off x="11500460" y="379905"/>
            <a:ext cx="691540" cy="0"/>
          </a:xfrm>
          <a:prstGeom prst="straightConnector1">
            <a:avLst/>
          </a:prstGeom>
          <a:noFill/>
          <a:ln w="25400" cap="flat" cmpd="sng">
            <a:solidFill>
              <a:srgbClr val="E6421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4A20EA3C-DA14-0FAE-A1F1-BCE4872D9B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22" y="6327119"/>
            <a:ext cx="399222" cy="4258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B4F00D-8CB5-2874-8EF4-CDF11A01E650}"/>
              </a:ext>
            </a:extLst>
          </p:cNvPr>
          <p:cNvSpPr txBox="1"/>
          <p:nvPr userDrawn="1"/>
        </p:nvSpPr>
        <p:spPr>
          <a:xfrm>
            <a:off x="1852870" y="6504209"/>
            <a:ext cx="8265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    •    D.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Gouthier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– P. Dall’Aglio – S. Quattrocchi    •    Scopri di + Aritmetica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200" dirty="0">
              <a:solidFill>
                <a:schemeClr val="bg1">
                  <a:lumMod val="50000"/>
                  <a:alpha val="3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3">
            <a:extLst>
              <a:ext uri="{FF2B5EF4-FFF2-40B4-BE49-F238E27FC236}">
                <a16:creationId xmlns:a16="http://schemas.microsoft.com/office/drawing/2014/main" id="{2B928DE6-0387-2D65-34B2-88BA153401B0}"/>
              </a:ext>
            </a:extLst>
          </p:cNvPr>
          <p:cNvSpPr txBox="1"/>
          <p:nvPr/>
        </p:nvSpPr>
        <p:spPr>
          <a:xfrm>
            <a:off x="711581" y="4173502"/>
            <a:ext cx="664294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ELEMENTI </a:t>
            </a:r>
          </a:p>
        </p:txBody>
      </p:sp>
      <p:sp>
        <p:nvSpPr>
          <p:cNvPr id="5" name="Google Shape;91;p13">
            <a:extLst>
              <a:ext uri="{FF2B5EF4-FFF2-40B4-BE49-F238E27FC236}">
                <a16:creationId xmlns:a16="http://schemas.microsoft.com/office/drawing/2014/main" id="{A98A4FE5-1E22-2443-773B-40BBDD40B5A2}"/>
              </a:ext>
            </a:extLst>
          </p:cNvPr>
          <p:cNvSpPr txBox="1"/>
          <p:nvPr/>
        </p:nvSpPr>
        <p:spPr>
          <a:xfrm>
            <a:off x="712728" y="3285566"/>
            <a:ext cx="28814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dirty="0">
                <a:solidFill>
                  <a:srgbClr val="E64414"/>
                </a:solidFill>
                <a:latin typeface="Calibri"/>
                <a:ea typeface="Calibri"/>
                <a:cs typeface="Calibri"/>
                <a:sym typeface="Calibri"/>
              </a:rPr>
              <a:t>Unità 13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682198-97F8-C406-F3A6-6B074CD26CB1}"/>
              </a:ext>
            </a:extLst>
          </p:cNvPr>
          <p:cNvSpPr txBox="1"/>
          <p:nvPr/>
        </p:nvSpPr>
        <p:spPr>
          <a:xfrm>
            <a:off x="711581" y="4758278"/>
            <a:ext cx="60977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 STATISTICA</a:t>
            </a:r>
            <a:endParaRPr lang="it-IT" sz="5000" dirty="0"/>
          </a:p>
        </p:txBody>
      </p:sp>
    </p:spTree>
    <p:extLst>
      <p:ext uri="{BB962C8B-B14F-4D97-AF65-F5344CB8AC3E}">
        <p14:creationId xmlns:p14="http://schemas.microsoft.com/office/powerpoint/2010/main" val="314845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395D76E6-42BD-FFBD-4CDF-05B84919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2" y="1741703"/>
            <a:ext cx="4526280" cy="3589020"/>
          </a:xfrm>
          <a:prstGeom prst="rect">
            <a:avLst/>
          </a:prstGeom>
        </p:spPr>
      </p:pic>
      <p:pic>
        <p:nvPicPr>
          <p:cNvPr id="7" name="Immagine 6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09EEBAEB-DBB3-F70B-8369-90A64EDA3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49197"/>
            <a:ext cx="5715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2DCD35-2E03-7787-3E0D-F678F3F3A6A9}"/>
              </a:ext>
            </a:extLst>
          </p:cNvPr>
          <p:cNvSpPr txBox="1"/>
          <p:nvPr/>
        </p:nvSpPr>
        <p:spPr>
          <a:xfrm>
            <a:off x="714453" y="1309896"/>
            <a:ext cx="98417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Diagramma cartesiano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diagramma cartesiano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adatto a rappresentare coppie di dati e a osservare l’andamento di un dato rispetto all’altro.</a:t>
            </a:r>
          </a:p>
          <a:p>
            <a:pPr>
              <a:spcBef>
                <a:spcPts val="8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diagramma cartesiano viene disegnato nel piano cartesiano.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 diagrammi relativi a statistiche non è detto che l’unità di misura sui due assi sia la stessa e che i numeri sugli assi partano da zero: dipende da cosa ci serve.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262404-E00B-DC17-600C-BE4CE602497A}"/>
              </a:ext>
            </a:extLst>
          </p:cNvPr>
          <p:cNvSpPr txBox="1"/>
          <p:nvPr/>
        </p:nvSpPr>
        <p:spPr>
          <a:xfrm>
            <a:off x="714453" y="1350536"/>
            <a:ext cx="98417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Vediamo un esempio.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Iscritti nella scuola secondaria di I grado italiana, in migliaia, secondo i dati ISTAT: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1CA0F9-040D-84B9-964D-A440C05958FD}"/>
              </a:ext>
            </a:extLst>
          </p:cNvPr>
          <p:cNvSpPr txBox="1"/>
          <p:nvPr/>
        </p:nvSpPr>
        <p:spPr>
          <a:xfrm>
            <a:off x="714453" y="3429000"/>
            <a:ext cx="47414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Sull’asse delle ascisse riportiamo gli anni; sull’asse delle ordinate riportiamo il numero degli iscritti e l’asse viene suddiviso in unità di 10 000 studenti.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Entrambi gli assi non cominciano da 0.</a:t>
            </a:r>
          </a:p>
        </p:txBody>
      </p:sp>
      <p:pic>
        <p:nvPicPr>
          <p:cNvPr id="7" name="Immagine 6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CDFD97C7-50D1-A92F-3C8F-62B78434F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0" y="2283460"/>
            <a:ext cx="6663690" cy="70866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778B98C-7539-94B9-725E-F5B0DEE9BABC}"/>
              </a:ext>
            </a:extLst>
          </p:cNvPr>
          <p:cNvSpPr/>
          <p:nvPr/>
        </p:nvSpPr>
        <p:spPr>
          <a:xfrm>
            <a:off x="6431280" y="6431280"/>
            <a:ext cx="4944467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3B92B8AD-1312-C910-D7A9-F43D5FC7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347" y="3429000"/>
            <a:ext cx="5740400" cy="3088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GRAFICI A TORTA E CARTOGRAMMI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F279F-6FAE-BF47-6CC7-B5539EEC3ABB}"/>
              </a:ext>
            </a:extLst>
          </p:cNvPr>
          <p:cNvSpPr txBox="1"/>
          <p:nvPr/>
        </p:nvSpPr>
        <p:spPr>
          <a:xfrm>
            <a:off x="714453" y="1899176"/>
            <a:ext cx="9648748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Grafici a torta</a:t>
            </a:r>
          </a:p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grafico a torta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permette di capire in quali sottogruppi si suddivide un intero (una scuola, la popolazione di uno Stato, ...). Può essere utile per rappresentare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frequenze percentuali.</a:t>
            </a:r>
          </a:p>
        </p:txBody>
      </p:sp>
      <p:pic>
        <p:nvPicPr>
          <p:cNvPr id="5" name="Immagine 4" descr="Immagine che contiene testo, diagramma, Carattere, schermata&#10;&#10;Descrizione generata automaticamente">
            <a:extLst>
              <a:ext uri="{FF2B5EF4-FFF2-40B4-BE49-F238E27FC236}">
                <a16:creationId xmlns:a16="http://schemas.microsoft.com/office/drawing/2014/main" id="{D20F51FE-2EB8-DD44-EBFB-A164E10BF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3603665"/>
            <a:ext cx="38227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F6119C-CFDD-67F3-5EF8-542FA0EF988E}"/>
              </a:ext>
            </a:extLst>
          </p:cNvPr>
          <p:cNvSpPr txBox="1"/>
          <p:nvPr/>
        </p:nvSpPr>
        <p:spPr>
          <a:xfrm>
            <a:off x="714453" y="1309896"/>
            <a:ext cx="9841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grafici a torta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rappresentati da cerchi divisi in fette a partire dal centro: impareremo che queste fette si chiamano settori circolari.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grafici a torta sono particolarmente efficaci in un’indagine statistica perché permettono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visualizzare facilmente come è suddiviso l’intero.</a:t>
            </a:r>
          </a:p>
        </p:txBody>
      </p:sp>
      <p:pic>
        <p:nvPicPr>
          <p:cNvPr id="4" name="Immagine 3" descr="Immagine che contiene rosa, Lilac, viola, violetto&#10;&#10;Descrizione generata automaticamente">
            <a:extLst>
              <a:ext uri="{FF2B5EF4-FFF2-40B4-BE49-F238E27FC236}">
                <a16:creationId xmlns:a16="http://schemas.microsoft.com/office/drawing/2014/main" id="{D30AED56-3BB1-A67B-E541-C347402A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4136262"/>
            <a:ext cx="7006590" cy="16002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10931A-8DBA-81DF-A61D-E2FB17A38925}"/>
              </a:ext>
            </a:extLst>
          </p:cNvPr>
          <p:cNvSpPr txBox="1"/>
          <p:nvPr/>
        </p:nvSpPr>
        <p:spPr>
          <a:xfrm>
            <a:off x="2246784" y="3337560"/>
            <a:ext cx="17645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Tutto il grafico è il 100%.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C63AD3-2DE9-71CD-4179-A29A5F12EC4A}"/>
              </a:ext>
            </a:extLst>
          </p:cNvPr>
          <p:cNvSpPr txBox="1"/>
          <p:nvPr/>
        </p:nvSpPr>
        <p:spPr>
          <a:xfrm>
            <a:off x="4011372" y="3366972"/>
            <a:ext cx="2973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Metà grafico, cioè un angolo di 180°, è il 50%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B5DB7C-950B-AB49-91F7-09F2FE9A1E7C}"/>
              </a:ext>
            </a:extLst>
          </p:cNvPr>
          <p:cNvSpPr txBox="1"/>
          <p:nvPr/>
        </p:nvSpPr>
        <p:spPr>
          <a:xfrm>
            <a:off x="6971589" y="3337560"/>
            <a:ext cx="2973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quarto, cioè un angolo di 90°, è il 25%. E così via.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99FA52-D3D7-E7EB-C5C2-AB0F672E7448}"/>
              </a:ext>
            </a:extLst>
          </p:cNvPr>
          <p:cNvSpPr txBox="1"/>
          <p:nvPr/>
        </p:nvSpPr>
        <p:spPr>
          <a:xfrm>
            <a:off x="714453" y="1655336"/>
            <a:ext cx="9841788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rappresentare una percentuale su un grafico a torta possiamo usare una proporzione, dato che l’ampiezza del settore circolare deve essere direttamente proporzionale alla frequenza percentuale:</a:t>
            </a:r>
          </a:p>
          <a:p>
            <a:pPr algn="ctr">
              <a:spcBef>
                <a:spcPts val="200"/>
              </a:spcBef>
            </a:pPr>
            <a:r>
              <a:rPr lang="it-IT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angolo : 360 = tasso percentuale : 100</a:t>
            </a:r>
          </a:p>
          <a:p>
            <a:pPr>
              <a:spcBef>
                <a:spcPts val="1000"/>
              </a:spcBef>
            </a:pP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Possiamo anche calcolare gli angoli partendo direttamente dalle frequenze assolute:</a:t>
            </a:r>
          </a:p>
          <a:p>
            <a:pPr algn="ctr">
              <a:spcBef>
                <a:spcPts val="200"/>
              </a:spcBef>
            </a:pPr>
            <a:r>
              <a:rPr lang="it-IT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angolo : 360 = frequenza assoluta : totale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575CAA-49B5-4DB6-68AD-C9C29F420914}"/>
              </a:ext>
            </a:extLst>
          </p:cNvPr>
          <p:cNvSpPr txBox="1"/>
          <p:nvPr/>
        </p:nvSpPr>
        <p:spPr>
          <a:xfrm>
            <a:off x="714452" y="1655336"/>
            <a:ext cx="10238027" cy="2149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Cartogrammi</a:t>
            </a:r>
          </a:p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vogliamo rappresentare alcuni dati relativi a zone geografiche, può essere utile che lo facciamo su una carta geografica, usando colori diversi, o sfumature diverse dello stesso colore, per rappresentare le modalità di un carattere.</a:t>
            </a:r>
          </a:p>
          <a:p>
            <a:pPr>
              <a:spcBef>
                <a:spcPts val="1000"/>
              </a:spcBef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cartogramma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un diagramma in cui i colori rappresentano le modalità o le frequenze di un carattere nelle zone di un territorio o nelle parti di un disegno.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A96077-46BC-B8EE-8928-17A1785230E7}"/>
              </a:ext>
            </a:extLst>
          </p:cNvPr>
          <p:cNvSpPr txBox="1"/>
          <p:nvPr/>
        </p:nvSpPr>
        <p:spPr>
          <a:xfrm>
            <a:off x="714453" y="1655336"/>
            <a:ext cx="5818428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paese è colorato in un colore che è riportato nella legenda a fianco.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colore dell’Italia, per esempio, corrisponde a circa 25%. Ciò significa che in Italia circa il 25% delle persone è a rischio di povertà o esclusione sociale.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paese come la Svizzera, invece, non è colorato, perché non rientra nella statistica non facendo parte dell’Unione europea.</a:t>
            </a:r>
          </a:p>
        </p:txBody>
      </p:sp>
      <p:pic>
        <p:nvPicPr>
          <p:cNvPr id="6" name="Immagine 5" descr="Immagine che contiene testo, schermata, Carattere, mappa&#10;&#10;Descrizione generata automaticamente">
            <a:extLst>
              <a:ext uri="{FF2B5EF4-FFF2-40B4-BE49-F238E27FC236}">
                <a16:creationId xmlns:a16="http://schemas.microsoft.com/office/drawing/2014/main" id="{935470D8-6E7C-3B40-62A7-EB6438E9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3"/>
          <a:stretch/>
        </p:blipFill>
        <p:spPr>
          <a:xfrm>
            <a:off x="6626147" y="1440180"/>
            <a:ext cx="4851400" cy="46964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MODA, MEDIANA E MEDIA ARITMETICA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CF7D36-021B-EAFA-7377-0330211413C8}"/>
              </a:ext>
            </a:extLst>
          </p:cNvPr>
          <p:cNvSpPr txBox="1"/>
          <p:nvPr/>
        </p:nvSpPr>
        <p:spPr>
          <a:xfrm>
            <a:off x="714452" y="1899176"/>
            <a:ext cx="10359948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studiosi di statistica spesso riassumono un grande numero di dati con un solo numero,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si chiama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indice statistico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Ci sono tre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valori medi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danno l’idea della situazione. Consideriamo questo esempio.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primo modo di scegliere un unico numero rappresentativo di tutti è prendere quello che compare più volte.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 elenco di dati, 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il valore che si presenta con 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frequenza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maggiore.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le frequenze, invece che per singoli valori, sono calcolate per classi, si parlerà di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classe modale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D5CB0D-1663-57CE-184E-2B19623A383F}"/>
              </a:ext>
            </a:extLst>
          </p:cNvPr>
          <p:cNvSpPr txBox="1"/>
          <p:nvPr/>
        </p:nvSpPr>
        <p:spPr>
          <a:xfrm>
            <a:off x="714452" y="4678402"/>
            <a:ext cx="10359947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Un’altra possibilità per scegliere un valore rappresentativo è prendere quello che si trova al centro di una serie di dati. Se ordiniamo tutti i valori, dal minore al maggiore, possiamo individuare quello che sta nella posizione centrale.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ordiniamo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dati, 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mediana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il valore che occupa 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posizione centrale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(oppure la media dei due valori centrali).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DB845B-6E49-8003-C11B-A00C4728C8ED}"/>
              </a:ext>
            </a:extLst>
          </p:cNvPr>
          <p:cNvSpPr txBox="1"/>
          <p:nvPr/>
        </p:nvSpPr>
        <p:spPr>
          <a:xfrm>
            <a:off x="714452" y="1655336"/>
            <a:ext cx="10220641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Un’altra possibilità è calcolare la media di tutti i valori per dire quanto tutti assieme contribuiscono al campione.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media aritmetica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una serie di dati è la somma dei loro valori divisa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il numero dei dati.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indice statistico dà la sua informazione.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Prendiamo questi nove valori: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1   2   3   4   5   7   7   7   900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media aritmetica è 104, la mediana è 5: due valori molto diversi.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Questa grande differenza ci dice che i nove valori non sono ben distribuiti.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capire meglio com’è la distribuzione dei dati conviene considerare anche la moda, che è 7.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media è 104, ma i valori sono intorno al 5 e il valore più frequente è 7.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i caratteri qualitativi si può determinare solo la moda, mentre la mediana e la media hanno senso solo per caratteri quantitativi (numerici) che possiamo ordinare e sommare.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LA STATISTICA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80A5FF-0E1A-635A-5714-C390046CC43C}"/>
              </a:ext>
            </a:extLst>
          </p:cNvPr>
          <p:cNvSpPr txBox="1"/>
          <p:nvPr/>
        </p:nvSpPr>
        <p:spPr>
          <a:xfrm>
            <a:off x="750958" y="1899176"/>
            <a:ext cx="1014564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Alla radio, in televisione, sui giornali, in rete, ci capita spesso di sentir parlare di sondaggi, censimenti, indagini, ricerche di mercato: sono tutti esempi di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analisi statistiche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La statistica cerca di capire 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fenomeni collettivi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cioè i fenomeni che coinvolgono più persone, più fatti, più eventi, più oggetti.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ci poniamo la domanda “Durante l’intervallo a scuola mangiamo merendine, panini o frutta?”, la statistica non risponde analizzando quello che mangia Alberto o Kevin o Samantha. La statistica non si interessa del singolo individuo ma di quello che succede in tutta la collettività.</a:t>
            </a:r>
          </a:p>
          <a:p>
            <a:pPr>
              <a:spcBef>
                <a:spcPts val="400"/>
              </a:spcBef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collettività che studiamo con un’indagine statistica si chiama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popolazione statistica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Ogni elemento della popolazione statistica è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un’unit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statistica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400"/>
              </a:spcBef>
            </a:pP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MEDIA PONDERATA E ALTRI INDICI STATISTICI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F43104-34EB-D4D6-76D0-1A890E498812}"/>
              </a:ext>
            </a:extLst>
          </p:cNvPr>
          <p:cNvSpPr txBox="1"/>
          <p:nvPr/>
        </p:nvSpPr>
        <p:spPr>
          <a:xfrm>
            <a:off x="714452" y="1899176"/>
            <a:ext cx="10359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Supponiamo che Alina abbia preso questi voti in matematica: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0A782B-A948-29B6-73D7-FB2E588B8AF5}"/>
              </a:ext>
            </a:extLst>
          </p:cNvPr>
          <p:cNvSpPr txBox="1"/>
          <p:nvPr/>
        </p:nvSpPr>
        <p:spPr>
          <a:xfrm>
            <a:off x="714452" y="3133942"/>
            <a:ext cx="10359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media dei voti di Alina si ottiene calcolando</a:t>
            </a:r>
          </a:p>
        </p:txBody>
      </p:sp>
      <p:pic>
        <p:nvPicPr>
          <p:cNvPr id="7" name="Immagine 6" descr="Immagine che contiene testo, Carattere, linea, schermata&#10;&#10;Descrizione generata automaticamente">
            <a:extLst>
              <a:ext uri="{FF2B5EF4-FFF2-40B4-BE49-F238E27FC236}">
                <a16:creationId xmlns:a16="http://schemas.microsoft.com/office/drawing/2014/main" id="{D98B644B-DDB2-5C48-0123-D17D21959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0" y="3718482"/>
            <a:ext cx="7175500" cy="647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322E804-A82C-C83C-EBB0-717AF570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0" y="2462545"/>
            <a:ext cx="7175500" cy="355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9F520C-EE2B-A9D9-03DA-B495738C52F1}"/>
              </a:ext>
            </a:extLst>
          </p:cNvPr>
          <p:cNvSpPr txBox="1"/>
          <p:nvPr/>
        </p:nvSpPr>
        <p:spPr>
          <a:xfrm>
            <a:off x="714452" y="4529109"/>
            <a:ext cx="10359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numero di volte in cui compare un valore si chiama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valore.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Ecco i pesi dei voti di Alina: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EC7C28C-67B1-9BB5-E55F-57A80DCE5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396590"/>
            <a:ext cx="74676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46B147-15FD-7C35-94C6-2E643C57DF3B}"/>
              </a:ext>
            </a:extLst>
          </p:cNvPr>
          <p:cNvSpPr txBox="1"/>
          <p:nvPr/>
        </p:nvSpPr>
        <p:spPr>
          <a:xfrm>
            <a:off x="714451" y="4391204"/>
            <a:ext cx="10314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Questa formula è molto utile quando i dati sono molto numerosi, specialmente se i valori hanno frequenze assolute alte, o quando si conoscono solo le frequenze, anche relative, e non si può ricostruire l’elenco completo dei dati.</a:t>
            </a:r>
          </a:p>
        </p:txBody>
      </p:sp>
      <p:pic>
        <p:nvPicPr>
          <p:cNvPr id="8" name="Immagine 7" descr="Immagine che contiene testo, Carattere, linea, bianco&#10;&#10;Descrizione generata automaticamente">
            <a:extLst>
              <a:ext uri="{FF2B5EF4-FFF2-40B4-BE49-F238E27FC236}">
                <a16:creationId xmlns:a16="http://schemas.microsoft.com/office/drawing/2014/main" id="{197512CF-6F60-ECFC-96E9-C8C339B19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49"/>
          <a:stretch/>
        </p:blipFill>
        <p:spPr>
          <a:xfrm>
            <a:off x="3835400" y="3592799"/>
            <a:ext cx="4521200" cy="63578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F81C4C-1357-E27C-0062-AD60DCAAC01C}"/>
              </a:ext>
            </a:extLst>
          </p:cNvPr>
          <p:cNvSpPr txBox="1"/>
          <p:nvPr/>
        </p:nvSpPr>
        <p:spPr>
          <a:xfrm>
            <a:off x="714452" y="1655336"/>
            <a:ext cx="1042803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i valori e i pesi possiamo fare un calcolo leggermente diverso della media aritmetica.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risultato sarà lo stesso, ma in questo caso parliamo di media ponderata.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media ponderata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un elenco di dati è la somma dei loro valori, ciascuno moltiplicato per il proprio peso divisa per la somma dei pesi.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calcolo della media diventa</a:t>
            </a:r>
            <a:endParaRPr lang="it-IT" sz="2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227C81-3E94-8C44-9E01-19C9FB593497}"/>
              </a:ext>
            </a:extLst>
          </p:cNvPr>
          <p:cNvSpPr txBox="1"/>
          <p:nvPr/>
        </p:nvSpPr>
        <p:spPr>
          <a:xfrm>
            <a:off x="714452" y="1655336"/>
            <a:ext cx="971159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volte può capitare di calcolare una media a mente. C’è un trucco di calcolo che può essere comodo conoscere.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calcolare la media di 29, 27, 28, 28, 25, 29, 28, 29, 26, 26, come prima cosa facciamo una stima di quale possa essere la media: ipotizziamo che sia 27.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Ora calcoliamo le differenze tra i dati e 27: + 2, 0, + 1, + 1, − 2, + 2, + 1, + 2, − 1, − 1.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somma algebrica di queste differenze è + 5.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somma dei 10 dati supera quindi la stima di 5.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Dividiamo questo scarto (+ 5) per il numero di dati (10) e otteniamo 0,5.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Allora la media è 27 + 0,5 = 27,5.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9ED87E-04AB-6EF0-362A-256C5776101E}"/>
              </a:ext>
            </a:extLst>
          </p:cNvPr>
          <p:cNvSpPr txBox="1"/>
          <p:nvPr/>
        </p:nvSpPr>
        <p:spPr>
          <a:xfrm>
            <a:off x="714452" y="1655336"/>
            <a:ext cx="9885124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Altri indici statistici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una distribuzione di dati possono essere utili anche il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valore massimo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il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valore minimo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il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campo di variazione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è la differenza fra i due valori estremi.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caso di Alina il valore massimo è 8, il valore minimo è 4, il campo di variazione è 8 − 4 = 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LA STATISTICA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E9C0D0-054A-A835-573A-9C42AF30D723}"/>
              </a:ext>
            </a:extLst>
          </p:cNvPr>
          <p:cNvSpPr txBox="1"/>
          <p:nvPr/>
        </p:nvSpPr>
        <p:spPr>
          <a:xfrm>
            <a:off x="714453" y="1899176"/>
            <a:ext cx="10893614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un’indagine statistica non possiamo sempre raccogliere i dati statistici di tutte le unità.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facciamo un’indagine sulle merende consumate durante l’intervallo in una determinata scuola, possiamo immaginare di intervistare tutte le studentesse e tutti gli studenti. In questo caso parliamo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indagine statistica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diretta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la stessa indagine riguarda tutte le scuole d’Italia (o d’Europa) non possiamo intervistare tutti.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questo caso parliamo di indagine statistica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indiretta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a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campione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Un campione è un gruppo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unità statistiche, rappresentativo dell’intera popolazione, su cui fare l’indagine.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valori che un carattere (quantitativo o qualitativo) può assumere si chiamano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modalità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solidFill>
                <a:srgbClr val="FF26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caratteristiche che vengono studiate in una indagine statistica si chiamano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caratteri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caratteri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quantitativi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si esprimono con numeri, altrimenti sono caratteri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qualitativi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FC3396-9364-773B-811C-21F672B26B00}"/>
              </a:ext>
            </a:extLst>
          </p:cNvPr>
          <p:cNvSpPr txBox="1"/>
          <p:nvPr/>
        </p:nvSpPr>
        <p:spPr>
          <a:xfrm>
            <a:off x="714453" y="5300082"/>
            <a:ext cx="9827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 i caratteri quantitativi alcuni sono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discreti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 valori numerici sono separati l’uno dall’altro; altri sono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continui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 valori possono essere vicini quanto si vuole, avere tra loro una differenza anche di meno di un’unità, o di un qualsiasi decimale ci venga in mente.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2B41B47-E6DB-68A0-A35B-E7580705F10F}"/>
              </a:ext>
            </a:extLst>
          </p:cNvPr>
          <p:cNvSpPr/>
          <p:nvPr/>
        </p:nvSpPr>
        <p:spPr>
          <a:xfrm>
            <a:off x="9045966" y="3151031"/>
            <a:ext cx="2752337" cy="1453622"/>
          </a:xfrm>
          <a:prstGeom prst="roundRect">
            <a:avLst>
              <a:gd name="adj" fmla="val 917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Google Shape;115;p16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L’INDAGINE STATISTICA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32C2BC-31CE-A39C-9F17-24863B278101}"/>
              </a:ext>
            </a:extLst>
          </p:cNvPr>
          <p:cNvSpPr txBox="1"/>
          <p:nvPr/>
        </p:nvSpPr>
        <p:spPr>
          <a:xfrm>
            <a:off x="714452" y="1899176"/>
            <a:ext cx="10581733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l’indagine si svolge su tutta la popolazione si chiama </a:t>
            </a:r>
            <a:r>
              <a:rPr lang="it-IT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completa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Quando non è possibile </a:t>
            </a:r>
            <a:b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non è opportuno, si svolge un’</a:t>
            </a:r>
            <a:r>
              <a:rPr lang="it-IT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indagine su un campione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campione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una parte della popolazione statistica che è rappresentativa,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cioè che può dare informazioni valide per l’intera popolazione.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C4A24D-7D09-C083-7275-083E47E4B453}"/>
              </a:ext>
            </a:extLst>
          </p:cNvPr>
          <p:cNvSpPr txBox="1"/>
          <p:nvPr/>
        </p:nvSpPr>
        <p:spPr>
          <a:xfrm>
            <a:off x="714451" y="3325207"/>
            <a:ext cx="74575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vogliamo sapere quanto durano le batterie di un determinato lotto che è stato prodotto, non possiamo testarle e consumarle tutte, ma ne sceglieremo alcune a caso (il campione) per fare il test e avere informazioni sull’intero lotto.</a:t>
            </a:r>
          </a:p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in tutti i casi però il campione può essere casuale.</a:t>
            </a:r>
          </a:p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esempio non possiamo chiedere a tutti gli italiani per quali squadre tifano.</a:t>
            </a:r>
          </a:p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Però se poniamo la domanda solo in una città o solo alle persone anziane avremo risposte che non rappresentano l’intera popolazione: il campione è stato scelto male.</a:t>
            </a:r>
          </a:p>
        </p:txBody>
      </p:sp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26002709-8C9C-5476-D53E-59256B03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266" y="4241001"/>
            <a:ext cx="1516353" cy="83722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21F3C7-B0E9-BCC0-3438-0BA60A4BDD6E}"/>
              </a:ext>
            </a:extLst>
          </p:cNvPr>
          <p:cNvSpPr txBox="1"/>
          <p:nvPr/>
        </p:nvSpPr>
        <p:spPr>
          <a:xfrm>
            <a:off x="9078624" y="3205991"/>
            <a:ext cx="2752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L’Istat è l’Istituto Italiano </a:t>
            </a:r>
            <a:br>
              <a:rPr lang="it-IT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Statistica, l’ente dello stato che si occupa di tutti gli studi statistici ufficiali.</a:t>
            </a:r>
          </a:p>
          <a:p>
            <a:r>
              <a:rPr lang="it-IT" sz="160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www.istat.it</a:t>
            </a:r>
            <a:endParaRPr lang="it-IT" sz="1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L’INDAGINE STATISTICA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6BB388-DCA5-7E54-3272-99C304A05ADC}"/>
              </a:ext>
            </a:extLst>
          </p:cNvPr>
          <p:cNvSpPr txBox="1"/>
          <p:nvPr/>
        </p:nvSpPr>
        <p:spPr>
          <a:xfrm>
            <a:off x="714452" y="1899176"/>
            <a:ext cx="10191441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avere una buona risposta dovremo scegliere persone da città e regioni diverse, di diversa età, femmine e maschi, che fanno lavori diversi, e così via.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Un’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indagine statistica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segue alcune fasi: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scegliere un campione;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scegliere un metodo per raccogliere i dati statistici;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raccogliere effettivamente i dati;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ordinare i dati in tabelle;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rappresentare i dati con grafici o diagrammi.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Solo a questo punto possiamo analizzare i dati e arrivare a una risposta alla domanda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ci siamo posti.</a:t>
            </a:r>
          </a:p>
          <a:p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FREQUENZA ASSOLUTA, RELATIVA E PERCENTUALE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7101" y="3991557"/>
            <a:ext cx="7597798" cy="158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D3590A-C339-D374-2B12-5D6B9423A068}"/>
              </a:ext>
            </a:extLst>
          </p:cNvPr>
          <p:cNvSpPr txBox="1"/>
          <p:nvPr/>
        </p:nvSpPr>
        <p:spPr>
          <a:xfrm>
            <a:off x="714452" y="1899176"/>
            <a:ext cx="10298987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analizziamo un carattere dobbiamo innanzitutto raccogliere i dati e contare quante volte si presenta ogni sua modalità.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modalità si presenta un certo numero di volte, che chiamiamo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frequenza assoluta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Nella tabella sono riportati i risultati del sondaggio “Con quali mezzi di trasporto arrivi a scuola?”: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005" y="2225408"/>
            <a:ext cx="4831499" cy="227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 descr="Immagine che contiene linea&#10;&#10;Descrizione generata automaticamente">
            <a:extLst>
              <a:ext uri="{FF2B5EF4-FFF2-40B4-BE49-F238E27FC236}">
                <a16:creationId xmlns:a16="http://schemas.microsoft.com/office/drawing/2014/main" id="{4924BE70-B983-C286-392A-DE7A52360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90" b="17479"/>
          <a:stretch/>
        </p:blipFill>
        <p:spPr>
          <a:xfrm>
            <a:off x="7137460" y="2076158"/>
            <a:ext cx="3422237" cy="33061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42A1B8-7BD7-710E-22EF-3224725CF004}"/>
              </a:ext>
            </a:extLst>
          </p:cNvPr>
          <p:cNvSpPr txBox="1"/>
          <p:nvPr/>
        </p:nvSpPr>
        <p:spPr>
          <a:xfrm>
            <a:off x="714453" y="1348570"/>
            <a:ext cx="9109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Contando le crocette otteniamo le frequenze assolute.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5643E3-693B-15D8-AD0A-874BB76DEF1C}"/>
              </a:ext>
            </a:extLst>
          </p:cNvPr>
          <p:cNvSpPr txBox="1"/>
          <p:nvPr/>
        </p:nvSpPr>
        <p:spPr>
          <a:xfrm>
            <a:off x="7386337" y="2073701"/>
            <a:ext cx="3124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risparmiare un po’ </a:t>
            </a:r>
            <a:b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tempo e facilitare il conteggio, è più efficace contare le preferenze segnando i lati di un quadretto (preferenze da 1 a 4) e tracciando una diagonale come quinta preferenza.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4761D1F-5C7C-0AE1-213B-B115E286F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168" y="4936023"/>
            <a:ext cx="19685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t="13974" r="39146"/>
          <a:stretch/>
        </p:blipFill>
        <p:spPr>
          <a:xfrm>
            <a:off x="3990590" y="2539176"/>
            <a:ext cx="4210820" cy="256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EAC210-BF0C-9BDE-E9E6-726D01D0782D}"/>
              </a:ext>
            </a:extLst>
          </p:cNvPr>
          <p:cNvSpPr txBox="1"/>
          <p:nvPr/>
        </p:nvSpPr>
        <p:spPr>
          <a:xfrm>
            <a:off x="714453" y="1338738"/>
            <a:ext cx="9845391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un carattere continuo o con molti valori diversi può essere utile raggruppare le modalità in intervalli, detti classi.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 conviene raggrupparli per classi (o fasce), per esempio così: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AB76BC-B4A1-041C-6F94-0DC22869980B}"/>
              </a:ext>
            </a:extLst>
          </p:cNvPr>
          <p:cNvSpPr txBox="1"/>
          <p:nvPr/>
        </p:nvSpPr>
        <p:spPr>
          <a:xfrm>
            <a:off x="714454" y="5165573"/>
            <a:ext cx="8614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rapporto tra la frequenza assoluta e il numero totale di elementi della popolazione è la frequenza relativa. Quando la scriviamo con una percentuale, la chiamiamo frequenza percentuale.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1190625" y="1281346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GRAFICI A BARRE E DIAGRAMMI CARTESIANI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750959" y="1250524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9A8839-B909-22CB-5A62-7EC4A87B917D}"/>
              </a:ext>
            </a:extLst>
          </p:cNvPr>
          <p:cNvSpPr txBox="1"/>
          <p:nvPr/>
        </p:nvSpPr>
        <p:spPr>
          <a:xfrm>
            <a:off x="714452" y="1899176"/>
            <a:ext cx="10032205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Grafici a barre</a:t>
            </a:r>
          </a:p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grafico a barre o istogramma è adatto a rappresentare le frequenze assolute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un carattere.</a:t>
            </a:r>
          </a:p>
          <a:p>
            <a:pPr>
              <a:spcBef>
                <a:spcPts val="10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Vediamo un esempio. In base al censimento del 2011 (che è stato l’ultimo su base decennale), in Italia risiedono circa 4,5 milioni di cittadini di altri Paesi, come si vede dalla tabella qui a fianco.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rendere più “visivo” questo dato possiamo rappresentarlo con un grafico a barre in cui l’altezza di ogni barra è proporzionale al valore del dato che rappresenta.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2035</Words>
  <Application>Microsoft Macintosh PowerPoint</Application>
  <PresentationFormat>Widescreen</PresentationFormat>
  <Paragraphs>108</Paragraphs>
  <Slides>23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Martina Beccherle</cp:lastModifiedBy>
  <cp:revision>67</cp:revision>
  <dcterms:modified xsi:type="dcterms:W3CDTF">2024-01-25T11:42:14Z</dcterms:modified>
</cp:coreProperties>
</file>