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2"/>
    <p:restoredTop sz="94830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2">
            <a:extLst>
              <a:ext uri="{FF2B5EF4-FFF2-40B4-BE49-F238E27FC236}">
                <a16:creationId xmlns:a16="http://schemas.microsoft.com/office/drawing/2014/main" id="{7A777C04-E918-3729-999C-C775FD3D451F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8;p2">
            <a:extLst>
              <a:ext uri="{FF2B5EF4-FFF2-40B4-BE49-F238E27FC236}">
                <a16:creationId xmlns:a16="http://schemas.microsoft.com/office/drawing/2014/main" id="{1B2DBF46-AE0F-25B8-B61F-B92FE1029139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9;p2">
            <a:extLst>
              <a:ext uri="{FF2B5EF4-FFF2-40B4-BE49-F238E27FC236}">
                <a16:creationId xmlns:a16="http://schemas.microsoft.com/office/drawing/2014/main" id="{9AA3A622-5931-A3B1-40BD-C63A61C9C6F0}"/>
              </a:ext>
            </a:extLst>
          </p:cNvPr>
          <p:cNvSpPr/>
          <p:nvPr userDrawn="1"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0;p2">
            <a:extLst>
              <a:ext uri="{FF2B5EF4-FFF2-40B4-BE49-F238E27FC236}">
                <a16:creationId xmlns:a16="http://schemas.microsoft.com/office/drawing/2014/main" id="{426FB5D7-F69C-F4EB-AD97-1FD039B2A064}"/>
              </a:ext>
            </a:extLst>
          </p:cNvPr>
          <p:cNvSpPr/>
          <p:nvPr userDrawn="1"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1;p2">
            <a:extLst>
              <a:ext uri="{FF2B5EF4-FFF2-40B4-BE49-F238E27FC236}">
                <a16:creationId xmlns:a16="http://schemas.microsoft.com/office/drawing/2014/main" id="{08B57CE6-1534-5E94-5715-9DB9645C291E}"/>
              </a:ext>
            </a:extLst>
          </p:cNvPr>
          <p:cNvSpPr/>
          <p:nvPr userDrawn="1"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AC8BD4-CC75-BA9E-B7F2-B9A33C879DB6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8" name="Immagine 7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1CC6E7F8-A539-55FA-1D66-F83F26A97E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userDrawn="1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7;p3">
            <a:extLst>
              <a:ext uri="{FF2B5EF4-FFF2-40B4-BE49-F238E27FC236}">
                <a16:creationId xmlns:a16="http://schemas.microsoft.com/office/drawing/2014/main" id="{7C417EF5-22EC-FA0C-1DD5-4CAB455C140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8;p3">
            <a:extLst>
              <a:ext uri="{FF2B5EF4-FFF2-40B4-BE49-F238E27FC236}">
                <a16:creationId xmlns:a16="http://schemas.microsoft.com/office/drawing/2014/main" id="{68699949-61E8-85D6-2C81-A60002B7126C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9;p3">
            <a:extLst>
              <a:ext uri="{FF2B5EF4-FFF2-40B4-BE49-F238E27FC236}">
                <a16:creationId xmlns:a16="http://schemas.microsoft.com/office/drawing/2014/main" id="{5A93ED23-C742-778B-B19D-F1B00F54E166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I RAPPORTI E LA PROPORZIONALITA</a:t>
            </a:r>
            <a:endParaRPr dirty="0"/>
          </a:p>
        </p:txBody>
      </p:sp>
      <p:pic>
        <p:nvPicPr>
          <p:cNvPr id="5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24F4310B-C721-84FC-1CDE-887B0D56205B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316088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Google Shape;21;p3">
            <a:extLst>
              <a:ext uri="{FF2B5EF4-FFF2-40B4-BE49-F238E27FC236}">
                <a16:creationId xmlns:a16="http://schemas.microsoft.com/office/drawing/2014/main" id="{67252716-988F-F40F-4579-07C453943B68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23392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" name="Google Shape;22;p3">
            <a:extLst>
              <a:ext uri="{FF2B5EF4-FFF2-40B4-BE49-F238E27FC236}">
                <a16:creationId xmlns:a16="http://schemas.microsoft.com/office/drawing/2014/main" id="{3727DB86-8888-6C6E-0055-3699B654BD0F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Immagine 7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89CDF34C-649B-C554-9179-5985A99ECD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B79ABA47-C71E-B5D7-4F3A-83A4976CA0F2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90;p13">
            <a:extLst>
              <a:ext uri="{FF2B5EF4-FFF2-40B4-BE49-F238E27FC236}">
                <a16:creationId xmlns:a16="http://schemas.microsoft.com/office/drawing/2014/main" id="{7FAB316D-CA76-58D6-CEE5-F53A37FB4BD2}"/>
              </a:ext>
            </a:extLst>
          </p:cNvPr>
          <p:cNvSpPr txBox="1"/>
          <p:nvPr/>
        </p:nvSpPr>
        <p:spPr>
          <a:xfrm>
            <a:off x="711581" y="4173502"/>
            <a:ext cx="6642948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PROPORZIONALITÀ</a:t>
            </a:r>
          </a:p>
        </p:txBody>
      </p:sp>
      <p:sp>
        <p:nvSpPr>
          <p:cNvPr id="15" name="Google Shape;91;p13">
            <a:extLst>
              <a:ext uri="{FF2B5EF4-FFF2-40B4-BE49-F238E27FC236}">
                <a16:creationId xmlns:a16="http://schemas.microsoft.com/office/drawing/2014/main" id="{938C948F-8478-AB32-ED0B-FE90D712637D}"/>
              </a:ext>
            </a:extLst>
          </p:cNvPr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 dirty="0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12</a:t>
            </a:r>
            <a:endParaRPr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BE2EC89-9F5A-B1A4-E499-428137B3AB1D}"/>
              </a:ext>
            </a:extLst>
          </p:cNvPr>
          <p:cNvSpPr txBox="1"/>
          <p:nvPr/>
        </p:nvSpPr>
        <p:spPr>
          <a:xfrm>
            <a:off x="545302" y="4758278"/>
            <a:ext cx="609771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DIRETTA E INVERSA</a:t>
            </a:r>
            <a:endParaRPr lang="it-IT" sz="5000" dirty="0"/>
          </a:p>
        </p:txBody>
      </p:sp>
    </p:spTree>
    <p:extLst>
      <p:ext uri="{BB962C8B-B14F-4D97-AF65-F5344CB8AC3E}">
        <p14:creationId xmlns:p14="http://schemas.microsoft.com/office/powerpoint/2010/main" val="3947690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5DC604-A455-D223-C92A-17C8BC274CA9}"/>
              </a:ext>
            </a:extLst>
          </p:cNvPr>
          <p:cNvSpPr txBox="1"/>
          <p:nvPr/>
        </p:nvSpPr>
        <p:spPr>
          <a:xfrm>
            <a:off x="744127" y="1385431"/>
            <a:ext cx="10439555" cy="3503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Calcolare una percentuale significa trasformare un rapporto in un altro rapporto equivalente,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cui il conseguente è 100.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se in una classe di 25 solo 3 sono nati all’estero, per trovare la percentuale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: 25 = 0,12 = 12% possiamo scrivere una proporzione:</a:t>
            </a:r>
          </a:p>
          <a:p>
            <a:pPr algn="ctr">
              <a:spcBef>
                <a:spcPts val="600"/>
              </a:spcBef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: 25 = 12 : 100</a:t>
            </a:r>
          </a:p>
          <a:p>
            <a:pPr>
              <a:spcBef>
                <a:spcPts val="10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generale possiamo scrivere:</a:t>
            </a:r>
          </a:p>
          <a:p>
            <a:pPr algn="ctr"/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 : intero = tasso percentuale : 100</a:t>
            </a:r>
          </a:p>
          <a:p>
            <a:pPr>
              <a:spcBef>
                <a:spcPts val="10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calcolare una percentuale possiamo allora ragionare nei termini delle proporzioni: è un altro modo di vedere i calcoli che abbiamo imparato a conoscere nell’Unità 8.</a:t>
            </a:r>
          </a:p>
          <a:p>
            <a:pPr algn="ctr"/>
            <a:endParaRPr lang="it-IT" sz="2000" b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4370CDC-98FF-9A8E-8613-F13194D6AA7C}"/>
              </a:ext>
            </a:extLst>
          </p:cNvPr>
          <p:cNvSpPr txBox="1"/>
          <p:nvPr/>
        </p:nvSpPr>
        <p:spPr>
          <a:xfrm>
            <a:off x="744127" y="1385431"/>
            <a:ext cx="10439555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Parte, intero e tasso percentuale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proporzione tra parte, intero, tasso percentuale e 100 permette di considerare in un colpo 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solo i tre tipi di problemi sulle percentuali.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 Se dobbiamo trovare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conoscendo intero e tasso, dobbiamo risolvere: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it-IT" sz="2000" b="1" i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intero = tasso percentuale : 100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2. Se dobbiamo trovare l’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conoscendo tasso e parte, dobbiamo risolvere: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 : </a:t>
            </a:r>
            <a:r>
              <a:rPr lang="it-IT" sz="2000" b="1" i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tasso percentuale : 100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3. Se dobbiamo trovare il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tasso percentuale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conoscendo parte e intero, dobbiamo risolvere: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parte : intero = </a:t>
            </a:r>
            <a:r>
              <a:rPr lang="it-IT" sz="2000" b="1" i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100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Ogni problema con le percentuali può essere affrontato risolvendo una proporzione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 un termine incognito.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5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APPLICAZIONI DELLA PROPORZIONALITÀ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5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49ED4E-E67E-7FF5-E6ED-B03CE66790E9}"/>
              </a:ext>
            </a:extLst>
          </p:cNvPr>
          <p:cNvSpPr txBox="1"/>
          <p:nvPr/>
        </p:nvSpPr>
        <p:spPr>
          <a:xfrm>
            <a:off x="750960" y="1899176"/>
            <a:ext cx="9659980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Un’applicazione dei rapporti fra grandezze omogenee è data dal disegno di una mappa che è una versione ridotta di un territorio. Un’altra è l’ingrandimento di un oggetto piccolo.</a:t>
            </a:r>
          </a:p>
          <a:p>
            <a:pPr>
              <a:spcBef>
                <a:spcPts val="4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usiamo lo zoom su una mappa online, stiamo cambiando il rapporto con cui visualizziamo il territorio.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12F2CC-EF78-BFAA-0991-A33B63023418}"/>
              </a:ext>
            </a:extLst>
          </p:cNvPr>
          <p:cNvSpPr txBox="1"/>
          <p:nvPr/>
        </p:nvSpPr>
        <p:spPr>
          <a:xfrm>
            <a:off x="750960" y="3579432"/>
            <a:ext cx="758749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rapporto con cui è disegnata una mappa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 di riduzione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Sulle vecchie carte geografiche, la scala è indicata con una divisione, per esempio 1 : 1 500 000. 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fianco di questa scala quasi sempre c’è un segmento che permette di visualizzare la scala di riduzione: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 grafica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rapporto 1 : 1 500 000 significa che 1 cm sulla carta corrisponde a 1 500 000 cm (15 000 m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15 km) sul territorio.</a:t>
            </a:r>
          </a:p>
        </p:txBody>
      </p:sp>
      <p:pic>
        <p:nvPicPr>
          <p:cNvPr id="4" name="Immagine 3" descr="Immagine che contiene testo, schermata, Rettangolo, linea&#10;&#10;Descrizione generata automaticamente">
            <a:extLst>
              <a:ext uri="{FF2B5EF4-FFF2-40B4-BE49-F238E27FC236}">
                <a16:creationId xmlns:a16="http://schemas.microsoft.com/office/drawing/2014/main" id="{A7E72E36-AF1E-DAEE-4A26-659F90E79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560" y="3424659"/>
            <a:ext cx="3314700" cy="1651000"/>
          </a:xfrm>
          <a:prstGeom prst="rect">
            <a:avLst/>
          </a:prstGeom>
          <a:effectLst>
            <a:outerShdw blurRad="253979" dist="119228" dir="3120000" sx="96000" sy="96000" algn="ctr" rotWithShape="0">
              <a:srgbClr val="000000">
                <a:alpha val="26465"/>
              </a:srgbClr>
            </a:outerShdw>
          </a:effectLst>
          <a:scene3d>
            <a:camera prst="orthographicFront">
              <a:rot lat="0" lon="0" rev="60000"/>
            </a:camera>
            <a:lightRig rig="threePt" dir="t"/>
          </a:scene3d>
        </p:spPr>
      </p:pic>
      <p:pic>
        <p:nvPicPr>
          <p:cNvPr id="5" name="Google Shape;227;p26">
            <a:extLst>
              <a:ext uri="{FF2B5EF4-FFF2-40B4-BE49-F238E27FC236}">
                <a16:creationId xmlns:a16="http://schemas.microsoft.com/office/drawing/2014/main" id="{68C41BCE-306B-79D9-12BF-BF130470163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791" t="57422" r="19580" b="13456"/>
          <a:stretch/>
        </p:blipFill>
        <p:spPr>
          <a:xfrm>
            <a:off x="9339989" y="4239917"/>
            <a:ext cx="1839818" cy="6169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D9A569-9484-B136-E466-8B9319B22898}"/>
              </a:ext>
            </a:extLst>
          </p:cNvPr>
          <p:cNvSpPr txBox="1"/>
          <p:nvPr/>
        </p:nvSpPr>
        <p:spPr>
          <a:xfrm>
            <a:off x="9311988" y="3488159"/>
            <a:ext cx="19720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fattore di scala </a:t>
            </a:r>
            <a:b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1 500 000</a:t>
            </a:r>
            <a:endParaRPr lang="it-IT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667405-5BB2-92C7-168F-346DA6E3AC05}"/>
              </a:ext>
            </a:extLst>
          </p:cNvPr>
          <p:cNvSpPr txBox="1"/>
          <p:nvPr/>
        </p:nvSpPr>
        <p:spPr>
          <a:xfrm>
            <a:off x="750960" y="1385431"/>
            <a:ext cx="10140537" cy="1810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generale il rapporto indicato dalla scala numerica è uguale al rapporto tra una qualsiasi misura sulla carta e la corrispondente misura nella realtà, quindi possiamo scrivere la proporzione:</a:t>
            </a:r>
          </a:p>
          <a:p>
            <a:pPr algn="ctr">
              <a:spcBef>
                <a:spcPts val="4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fattore di scala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misura sulla carta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misura reale</a:t>
            </a:r>
          </a:p>
          <a:p>
            <a:pPr>
              <a:spcBef>
                <a:spcPts val="10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questo modo conoscendo due dei numeri si può calcolare il terzo.</a:t>
            </a:r>
          </a:p>
        </p:txBody>
      </p:sp>
      <p:pic>
        <p:nvPicPr>
          <p:cNvPr id="3" name="Immagine 2" descr="Immagine che contiene testo, schermata, Rettangolo, linea&#10;&#10;Descrizione generata automaticamente">
            <a:extLst>
              <a:ext uri="{FF2B5EF4-FFF2-40B4-BE49-F238E27FC236}">
                <a16:creationId xmlns:a16="http://schemas.microsoft.com/office/drawing/2014/main" id="{86575F9F-522D-4FCD-E062-03A6406FA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032" y="3812739"/>
            <a:ext cx="3314700" cy="1651000"/>
          </a:xfrm>
          <a:prstGeom prst="rect">
            <a:avLst/>
          </a:prstGeom>
          <a:effectLst>
            <a:outerShdw blurRad="253979" dist="119228" dir="3120000" sx="96000" sy="96000" algn="ctr" rotWithShape="0">
              <a:srgbClr val="000000">
                <a:alpha val="26465"/>
              </a:srgbClr>
            </a:outerShdw>
          </a:effectLst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33B4DB-A28F-21E4-CB8F-231472F4C2EA}"/>
              </a:ext>
            </a:extLst>
          </p:cNvPr>
          <p:cNvSpPr txBox="1"/>
          <p:nvPr/>
        </p:nvSpPr>
        <p:spPr>
          <a:xfrm>
            <a:off x="4638675" y="3897511"/>
            <a:ext cx="25876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Attenzione! Nella proporzione tutte le lunghezze devono essere espresse con una stessa unità di misura.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F8F2DD1-3987-8694-4980-E3D4DA40C25E}"/>
              </a:ext>
            </a:extLst>
          </p:cNvPr>
          <p:cNvSpPr txBox="1"/>
          <p:nvPr/>
        </p:nvSpPr>
        <p:spPr>
          <a:xfrm>
            <a:off x="750961" y="1385431"/>
            <a:ext cx="8850240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alcune situazioni vogliamo rappresentare in grande oggetti molto piccoli.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Usiamo allora le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scale di ingrandimento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È quello che succede al microscopio.</a:t>
            </a:r>
          </a:p>
          <a:p>
            <a:pPr>
              <a:spcBef>
                <a:spcPts val="10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avere per esempio scale quali 2 : 1, oppure 100 : 1, o anche 1 000 000 : 1. Nel caso dell’ingrandimento la proporzione diventa: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fattore di scala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000" b="1" dirty="0">
                <a:solidFill>
                  <a:srgbClr val="1A81E7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misura sulla carta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000" b="1" dirty="0">
                <a:solidFill>
                  <a:srgbClr val="006EA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misura reale</a:t>
            </a:r>
          </a:p>
          <a:p>
            <a:endParaRPr lang="it-IT" sz="2000" dirty="0">
              <a:solidFill>
                <a:srgbClr val="FF26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rapporto tra le misure di un’immagine e le misure reali.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Può essere una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 di riduzi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one, se il rapporto è minore di 1, o una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 di ingrandimento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se il rapporto è maggiore di 1.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E955D6-0F2F-48A0-8186-1AF996D69573}"/>
              </a:ext>
            </a:extLst>
          </p:cNvPr>
          <p:cNvSpPr txBox="1"/>
          <p:nvPr/>
        </p:nvSpPr>
        <p:spPr>
          <a:xfrm>
            <a:off x="750961" y="1385431"/>
            <a:ext cx="10352468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2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Rettangolo simili e rettangoli equivalenti</a:t>
            </a:r>
            <a:endParaRPr lang="it-IT" sz="22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rettangoli sono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simili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hanno lo stesso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 base e altezza.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B002AD-F693-70EB-191E-91D8A3C970C2}"/>
              </a:ext>
            </a:extLst>
          </p:cNvPr>
          <p:cNvSpPr txBox="1"/>
          <p:nvPr/>
        </p:nvSpPr>
        <p:spPr>
          <a:xfrm>
            <a:off x="750961" y="4134097"/>
            <a:ext cx="84365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i rettangoli. Calcoliamo per tutti e tre il rapporto tra base e altezza:</a:t>
            </a:r>
          </a:p>
        </p:txBody>
      </p:sp>
      <p:pic>
        <p:nvPicPr>
          <p:cNvPr id="8" name="Immagine 7" descr="Immagine che contiene Carattere, tipografia, linea&#10;&#10;Descrizione generata automaticamente">
            <a:extLst>
              <a:ext uri="{FF2B5EF4-FFF2-40B4-BE49-F238E27FC236}">
                <a16:creationId xmlns:a16="http://schemas.microsoft.com/office/drawing/2014/main" id="{F284B960-85EE-100B-28C1-A40C5B547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4688572"/>
            <a:ext cx="3810000" cy="7620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9285548-AAF5-9B99-8C29-205E9A4D55A1}"/>
              </a:ext>
            </a:extLst>
          </p:cNvPr>
          <p:cNvSpPr txBox="1"/>
          <p:nvPr/>
        </p:nvSpPr>
        <p:spPr>
          <a:xfrm>
            <a:off x="750960" y="5538355"/>
            <a:ext cx="96013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prime due frazioni sono equivalenti (il loro valore è 1,5), la terza no (valore        ).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vede anche a occhio che i primi due rettangoli hanno la stessa forma, il terzo no.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801445BC-A114-E5ED-3F13-A455419FE4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3669" y="5514465"/>
            <a:ext cx="431800" cy="330200"/>
          </a:xfrm>
          <a:prstGeom prst="rect">
            <a:avLst/>
          </a:prstGeom>
        </p:spPr>
      </p:pic>
      <p:pic>
        <p:nvPicPr>
          <p:cNvPr id="15" name="Immagine 14" descr="Immagine che contiene Rettangolo, quadrato, linea, schermata&#10;&#10;Descrizione generata automaticamente">
            <a:extLst>
              <a:ext uri="{FF2B5EF4-FFF2-40B4-BE49-F238E27FC236}">
                <a16:creationId xmlns:a16="http://schemas.microsoft.com/office/drawing/2014/main" id="{BDC4B19F-3A67-12F3-AADE-5D4556FEA7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5580" y="2231603"/>
            <a:ext cx="6720840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C2F5A9-081F-6A74-F7E2-E6F59B7EE48A}"/>
              </a:ext>
            </a:extLst>
          </p:cNvPr>
          <p:cNvSpPr txBox="1"/>
          <p:nvPr/>
        </p:nvSpPr>
        <p:spPr>
          <a:xfrm>
            <a:off x="750961" y="1385431"/>
            <a:ext cx="10352468" cy="1426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i due rettangoli simili si può scrivere una proporzione 3 : 2 = 6 : 4 (o anche 3 : 6 = 2 : 4).</a:t>
            </a:r>
          </a:p>
          <a:p>
            <a:pPr>
              <a:spcBef>
                <a:spcPts val="4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Diciamo che i lati dei rettangoli sono in proporzione, oppure che la base e l’altezza di rettangoli simili sono grandezze direttamente proporzionali.</a:t>
            </a:r>
          </a:p>
          <a:p>
            <a:pPr>
              <a:spcBef>
                <a:spcPts val="4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situazione è diversa quando invece della forma è l’area a rimanere sempre uguale.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0DAA03-D156-6B07-297B-C16EB68E462A}"/>
              </a:ext>
            </a:extLst>
          </p:cNvPr>
          <p:cNvSpPr txBox="1"/>
          <p:nvPr/>
        </p:nvSpPr>
        <p:spPr>
          <a:xfrm>
            <a:off x="750961" y="1385431"/>
            <a:ext cx="103524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rettangoli sono equivalenti se hanno la stessa area.</a:t>
            </a:r>
          </a:p>
        </p:txBody>
      </p:sp>
      <p:pic>
        <p:nvPicPr>
          <p:cNvPr id="5" name="Immagine 4" descr="Immagine che contiene quadrato, Rettangolo, linea, Policromia&#10;&#10;Descrizione generata automaticamente">
            <a:extLst>
              <a:ext uri="{FF2B5EF4-FFF2-40B4-BE49-F238E27FC236}">
                <a16:creationId xmlns:a16="http://schemas.microsoft.com/office/drawing/2014/main" id="{5571B0D1-D3DD-600D-B08B-04D0C7543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145" y="1879119"/>
            <a:ext cx="7404100" cy="18161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6BBDB2C-4B46-02DA-B21A-9F44000A8810}"/>
              </a:ext>
            </a:extLst>
          </p:cNvPr>
          <p:cNvSpPr txBox="1"/>
          <p:nvPr/>
        </p:nvSpPr>
        <p:spPr>
          <a:xfrm>
            <a:off x="750960" y="3901273"/>
            <a:ext cx="9982353" cy="2195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i rettangoli. Calcoliamo per tutti e tre l’area:</a:t>
            </a:r>
          </a:p>
          <a:p>
            <a:pPr algn="ctr"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6 ⋅ 2 = 12 4 ⋅ 3 = 12 5 ⋅ 3 = 15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primi due rettangoli hanno la stessa area, il terzo no.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anche scrivere la proporzione 6 : 3 = 4 : 2.</a:t>
            </a:r>
          </a:p>
          <a:p>
            <a:pPr>
              <a:spcBef>
                <a:spcPts val="8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Concludiamo che base e altezza sono grandezze inversamente proporzionali.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questo caso a rimanere costante è il loro prodotto, cioè l’area del rettangolo.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PROPORZIONALITÀ DIRETTA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0959" y="2535308"/>
            <a:ext cx="8847587" cy="9068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5F2BCE-A695-29BB-099B-553190E6DBE9}"/>
              </a:ext>
            </a:extLst>
          </p:cNvPr>
          <p:cNvSpPr txBox="1"/>
          <p:nvPr/>
        </p:nvSpPr>
        <p:spPr>
          <a:xfrm>
            <a:off x="750958" y="1899176"/>
            <a:ext cx="101456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mmaginiamo di comprare della frutta che costa 3 euro/kg e osserviamo la tabella.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B442F66-8B26-B7F8-EA33-B814E48F1644}"/>
              </a:ext>
            </a:extLst>
          </p:cNvPr>
          <p:cNvSpPr txBox="1"/>
          <p:nvPr/>
        </p:nvSpPr>
        <p:spPr>
          <a:xfrm>
            <a:off x="750959" y="3743107"/>
            <a:ext cx="968844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numeri cambiano, ma il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rapporto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 il prezzo e il peso rimane sempre lo stesso: si dice che è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costante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variabili sono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direttamente proporzionali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loro rapporto è costante.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valore del rapporto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di proporzionalità diretta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95846" y="3500084"/>
            <a:ext cx="967824" cy="5258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D29719-4194-A226-914C-E0F44FE1F221}"/>
              </a:ext>
            </a:extLst>
          </p:cNvPr>
          <p:cNvSpPr txBox="1"/>
          <p:nvPr/>
        </p:nvSpPr>
        <p:spPr>
          <a:xfrm>
            <a:off x="750959" y="1385431"/>
            <a:ext cx="10145641" cy="214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Dato che questi rapporti sono tutti uguali, possiamo scriverne due come una proporzione:</a:t>
            </a: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: 1 = 6 : 2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Chiamiamo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variabile indipendente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in questo caso il peso (perché prima decidiamo quanta frutta comprare) e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variabile dipendente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in questo caso il prezzo (perché il prezzo dipende da quanta frutta compriamo).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scrivere: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5BED84B-98BA-46CF-886A-ABFA45A5CB82}"/>
              </a:ext>
            </a:extLst>
          </p:cNvPr>
          <p:cNvSpPr txBox="1"/>
          <p:nvPr/>
        </p:nvSpPr>
        <p:spPr>
          <a:xfrm>
            <a:off x="750959" y="4237488"/>
            <a:ext cx="101456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cioè anche 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variano, il loro rapporto è sempre 3.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scrivere anche che:</a:t>
            </a:r>
          </a:p>
          <a:p>
            <a:pPr algn="ctr"/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 ⋅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37A3081-AA34-1708-12F0-A75006B8E4CC}"/>
              </a:ext>
            </a:extLst>
          </p:cNvPr>
          <p:cNvSpPr txBox="1"/>
          <p:nvPr/>
        </p:nvSpPr>
        <p:spPr>
          <a:xfrm>
            <a:off x="750958" y="1385431"/>
            <a:ext cx="1043955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Dato il peso (</a:t>
            </a:r>
            <a:r>
              <a:rPr lang="it-IT" sz="2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calcoliamo il prezzo (</a:t>
            </a:r>
            <a:r>
              <a:rPr lang="it-IT" sz="2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moltiplicando il peso per 3, che è il </a:t>
            </a:r>
            <a:r>
              <a:rPr lang="it-IT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di proporzionalità diretta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Guardando la tabella notiamo che se raddoppiamo la quantità di frutta, raddoppia anche il prezzo, e lo stesso accade se triplichiamo, quadruplichiamo e così via.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Date due variabili direttamente proporzionali se la prima raddoppia, anche la seconda raddoppia, se la prima triplica, anche la seconda triplica e così via.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9870" y="3350071"/>
            <a:ext cx="5592259" cy="31032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BB2CB03-A355-0A8A-9466-3A4AD3E4FF87}"/>
              </a:ext>
            </a:extLst>
          </p:cNvPr>
          <p:cNvSpPr txBox="1"/>
          <p:nvPr/>
        </p:nvSpPr>
        <p:spPr>
          <a:xfrm>
            <a:off x="750958" y="1385431"/>
            <a:ext cx="10722356" cy="1964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Rappresentazione grafica 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Sull’asse delle ascisse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scriviamo il peso della frutta. Sull’asse delle ordinate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scriviamo il prezzo. Se usiamo i dati della tabella, vediamo che ogni coppia di valori individua un punto di una retta. Anche il punto (0; 0) fa parte del grafico, perché se compriamo 0 kg di frutta, spendiamo 0 euro!</a:t>
            </a:r>
          </a:p>
          <a:p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proporzionalità diretta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rappresentata sul piano cartesiano da una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semiretta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l’origine.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5534" y="3093569"/>
            <a:ext cx="8900931" cy="9221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CA5D29-197A-C587-00CA-8DA4FBAE6949}"/>
              </a:ext>
            </a:extLst>
          </p:cNvPr>
          <p:cNvSpPr txBox="1"/>
          <p:nvPr/>
        </p:nvSpPr>
        <p:spPr>
          <a:xfrm>
            <a:off x="750959" y="1899176"/>
            <a:ext cx="101159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riempire una tanica da 20 litri con l’acqua di alcune bottiglie, più sono grandi le bottiglie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meno ne servono. Per esempio si possono utilizzare 40 bottiglie da 0,5 litri oppure 20 bottiglie da 1 litro oppure 10 bottiglie da 2 litri oppure 4 bottiglie da 5 litri.</a:t>
            </a:r>
          </a:p>
        </p:txBody>
      </p:sp>
      <p:sp>
        <p:nvSpPr>
          <p:cNvPr id="4" name="Google Shape;84;p13">
            <a:extLst>
              <a:ext uri="{FF2B5EF4-FFF2-40B4-BE49-F238E27FC236}">
                <a16:creationId xmlns:a16="http://schemas.microsoft.com/office/drawing/2014/main" id="{A6A4B8C4-944D-9ACE-DFAA-12E5B12C1F10}"/>
              </a:ext>
            </a:extLst>
          </p:cNvPr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i="0" u="none" strike="noStrike" cap="none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PROPORZIONALITÀ INVERSA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5;p13">
            <a:extLst>
              <a:ext uri="{FF2B5EF4-FFF2-40B4-BE49-F238E27FC236}">
                <a16:creationId xmlns:a16="http://schemas.microsoft.com/office/drawing/2014/main" id="{731A6AD3-E2FC-BF76-840F-9B623EB46B87}"/>
              </a:ext>
            </a:extLst>
          </p:cNvPr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45B23E5-85E3-3577-FC88-249841B4F96F}"/>
              </a:ext>
            </a:extLst>
          </p:cNvPr>
          <p:cNvSpPr txBox="1"/>
          <p:nvPr/>
        </p:nvSpPr>
        <p:spPr>
          <a:xfrm>
            <a:off x="750957" y="4194399"/>
            <a:ext cx="10115965" cy="1143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numeri cambiano ma rimane sempre uguale il prodotto delle due grandezze, che rappresenta la quantità totale di acqua:</a:t>
            </a:r>
          </a:p>
          <a:p>
            <a:pPr algn="ctr">
              <a:spcBef>
                <a:spcPts val="1000"/>
              </a:spcBef>
            </a:pP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40 · 0,5 = 20     20 · 1 = 20     10 · 2 = 20     4 · 5 = 20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8E6289B-4D6D-53B3-B415-28DAD55DBF9A}"/>
              </a:ext>
            </a:extLst>
          </p:cNvPr>
          <p:cNvSpPr txBox="1"/>
          <p:nvPr/>
        </p:nvSpPr>
        <p:spPr>
          <a:xfrm>
            <a:off x="750957" y="5522685"/>
            <a:ext cx="93651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efinizione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variabili sono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inversamente proporzionali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loro prodotto è costante. Il valore del prodotto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di proporzionalità inversa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1952" y="2188354"/>
            <a:ext cx="2248095" cy="381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8"/>
          <p:cNvPicPr preferRelativeResize="0"/>
          <p:nvPr/>
        </p:nvPicPr>
        <p:blipFill rotWithShape="1">
          <a:blip r:embed="rId4">
            <a:alphaModFix/>
          </a:blip>
          <a:srcRect l="27983" r="62416"/>
          <a:stretch/>
        </p:blipFill>
        <p:spPr>
          <a:xfrm>
            <a:off x="3106567" y="3665638"/>
            <a:ext cx="808522" cy="6248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7677B9-06FF-E54C-32D8-57BA727FC193}"/>
              </a:ext>
            </a:extLst>
          </p:cNvPr>
          <p:cNvSpPr txBox="1"/>
          <p:nvPr/>
        </p:nvSpPr>
        <p:spPr>
          <a:xfrm>
            <a:off x="744127" y="1385431"/>
            <a:ext cx="104395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questi prodotti sono uguali, si può scrivere una proporzione in cui i termini di un prodotto siano gli 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estremi</a:t>
            </a:r>
            <a:r>
              <a:rPr lang="it-IT" sz="2000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quelli di un altro i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medi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54DA97E-03B8-3579-0400-271D8A51CEBC}"/>
              </a:ext>
            </a:extLst>
          </p:cNvPr>
          <p:cNvSpPr txBox="1"/>
          <p:nvPr/>
        </p:nvSpPr>
        <p:spPr>
          <a:xfrm>
            <a:off x="744127" y="2723342"/>
            <a:ext cx="10439555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chiamiamo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la variabile indipendente, per esempio la capacità delle bottiglie,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quella dipendente, per esempio il numero delle bottiglie, possiamo scrivere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 · y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20. Anche se i numeri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variano, moltiplicandoli si deve sempre ottenere 20.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può scrivere anche                 che permette di calcolare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dopo aver scelto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A47D7C3-4623-4BB7-A0C1-0F8634C973E3}"/>
              </a:ext>
            </a:extLst>
          </p:cNvPr>
          <p:cNvSpPr txBox="1"/>
          <p:nvPr/>
        </p:nvSpPr>
        <p:spPr>
          <a:xfrm>
            <a:off x="750957" y="4558189"/>
            <a:ext cx="96154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Date due variabili inversamente proporzionali se la prima raddoppia, la seconda si dimezza, se la prima triplica, la seconda diventa un terzo e così via.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0"/>
          <p:cNvPicPr preferRelativeResize="0"/>
          <p:nvPr/>
        </p:nvPicPr>
        <p:blipFill rotWithShape="1">
          <a:blip r:embed="rId3">
            <a:alphaModFix/>
          </a:blip>
          <a:srcRect l="55390"/>
          <a:stretch/>
        </p:blipFill>
        <p:spPr>
          <a:xfrm>
            <a:off x="7716257" y="2944455"/>
            <a:ext cx="2310120" cy="28980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171844-714B-BB34-A173-DDE8FF45800D}"/>
              </a:ext>
            </a:extLst>
          </p:cNvPr>
          <p:cNvSpPr txBox="1"/>
          <p:nvPr/>
        </p:nvSpPr>
        <p:spPr>
          <a:xfrm>
            <a:off x="744127" y="1385431"/>
            <a:ext cx="6773204" cy="4119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Rappresentazione grafica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rappresentare la proporzionalità inversa con un grafico cartesiano.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Sull’asse delle ascisse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scriviamo la lunghezza della base del rettangolo, sull’asse delle ordinate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la lunghezza dell’altezza.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Quando conosciamo i due lati, conosciamo anche l’area: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il loro prodotto.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rappresentiamo base e altezza di rettangoli equivalenti, ciascuno di essi individua un punto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una curva (quella nel grafico) che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iperbole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Ogni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proporzionalità inversa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rappresentata sul piano cartesiano da un ramo di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iperbole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Google Shape;165;p20">
            <a:extLst>
              <a:ext uri="{FF2B5EF4-FFF2-40B4-BE49-F238E27FC236}">
                <a16:creationId xmlns:a16="http://schemas.microsoft.com/office/drawing/2014/main" id="{E158B607-B207-1B23-EF63-A12AD4CE75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59666" b="17603"/>
          <a:stretch/>
        </p:blipFill>
        <p:spPr>
          <a:xfrm>
            <a:off x="9359192" y="1750509"/>
            <a:ext cx="2088681" cy="2387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/>
        </p:nvSpPr>
        <p:spPr>
          <a:xfrm>
            <a:off x="1190625" y="1281346"/>
            <a:ext cx="8029575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PROPORZIONALITÀ E  PERCENTUALI</a:t>
            </a: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1"/>
          <p:cNvSpPr/>
          <p:nvPr/>
        </p:nvSpPr>
        <p:spPr>
          <a:xfrm>
            <a:off x="750959" y="1250524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59FB00-015A-7DD9-21C4-084B15D2EBD5}"/>
              </a:ext>
            </a:extLst>
          </p:cNvPr>
          <p:cNvSpPr txBox="1"/>
          <p:nvPr/>
        </p:nvSpPr>
        <p:spPr>
          <a:xfrm>
            <a:off x="750959" y="1899176"/>
            <a:ext cx="11004039" cy="2913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Nell’Unità 8 abbiamo parlato di percentuali.</a:t>
            </a:r>
          </a:p>
          <a:p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percentuale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 numero rappresentato come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% che significa a : 100 oppure  </a:t>
            </a:r>
          </a:p>
          <a:p>
            <a:pPr>
              <a:spcBef>
                <a:spcPts val="400"/>
              </a:spcBef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 chiama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tasso percentuale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Ora descriviamo le percentuali con il linguaggio dei rapporti.</a:t>
            </a:r>
          </a:p>
          <a:p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percentuale </a:t>
            </a:r>
            <a:r>
              <a:rPr lang="it-IT" sz="20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% può essere considerata un rapporto in cui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l’antecedente è </a:t>
            </a:r>
            <a:r>
              <a:rPr lang="it-IT" sz="20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il tasso, </a:t>
            </a:r>
            <a:b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conseguente è 100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257222F-403A-5A72-BE05-0EC1303C5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6207" y="2497364"/>
            <a:ext cx="546100" cy="469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1528</Words>
  <Application>Microsoft Macintosh PowerPoint</Application>
  <PresentationFormat>Widescreen</PresentationFormat>
  <Paragraphs>97</Paragraphs>
  <Slides>17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48</cp:revision>
  <dcterms:modified xsi:type="dcterms:W3CDTF">2024-01-25T09:21:32Z</dcterms:modified>
</cp:coreProperties>
</file>