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9"/>
    <p:restoredTop sz="94694"/>
  </p:normalViewPr>
  <p:slideViewPr>
    <p:cSldViewPr snapToGrid="0">
      <p:cViewPr varScale="1">
        <p:scale>
          <a:sx n="117" d="100"/>
          <a:sy n="117" d="100"/>
        </p:scale>
        <p:origin x="6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033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2">
            <a:extLst>
              <a:ext uri="{FF2B5EF4-FFF2-40B4-BE49-F238E27FC236}">
                <a16:creationId xmlns:a16="http://schemas.microsoft.com/office/drawing/2014/main" id="{C72EA7C8-9DC0-AA2F-C1DC-6A3B4642283D}"/>
              </a:ext>
            </a:extLst>
          </p:cNvPr>
          <p:cNvPicPr preferRelativeResize="0"/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8;p2">
            <a:extLst>
              <a:ext uri="{FF2B5EF4-FFF2-40B4-BE49-F238E27FC236}">
                <a16:creationId xmlns:a16="http://schemas.microsoft.com/office/drawing/2014/main" id="{41D9ACBA-C8CA-A3A6-F94E-F245D47E877F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9;p2">
            <a:extLst>
              <a:ext uri="{FF2B5EF4-FFF2-40B4-BE49-F238E27FC236}">
                <a16:creationId xmlns:a16="http://schemas.microsoft.com/office/drawing/2014/main" id="{94C8F0B1-7DAE-02D7-5845-787BE248D3F9}"/>
              </a:ext>
            </a:extLst>
          </p:cNvPr>
          <p:cNvSpPr/>
          <p:nvPr userDrawn="1"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0;p2">
            <a:extLst>
              <a:ext uri="{FF2B5EF4-FFF2-40B4-BE49-F238E27FC236}">
                <a16:creationId xmlns:a16="http://schemas.microsoft.com/office/drawing/2014/main" id="{3EF88A9F-C69D-4429-E5DB-27DFF1FE2E29}"/>
              </a:ext>
            </a:extLst>
          </p:cNvPr>
          <p:cNvSpPr/>
          <p:nvPr userDrawn="1"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21;p2">
            <a:extLst>
              <a:ext uri="{FF2B5EF4-FFF2-40B4-BE49-F238E27FC236}">
                <a16:creationId xmlns:a16="http://schemas.microsoft.com/office/drawing/2014/main" id="{286D9F6D-5AD5-9D14-693A-25AD9D85A4B9}"/>
              </a:ext>
            </a:extLst>
          </p:cNvPr>
          <p:cNvSpPr/>
          <p:nvPr userDrawn="1"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41A36DE-5F55-DCC9-3399-9B6092BE4A8F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8" name="Immagine 7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C5212FC8-6390-3F3D-5061-3C3C7759C3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userDrawn="1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7;p3">
            <a:extLst>
              <a:ext uri="{FF2B5EF4-FFF2-40B4-BE49-F238E27FC236}">
                <a16:creationId xmlns:a16="http://schemas.microsoft.com/office/drawing/2014/main" id="{530638A8-D690-80BA-6486-2B5FEBA0016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8;p3">
            <a:extLst>
              <a:ext uri="{FF2B5EF4-FFF2-40B4-BE49-F238E27FC236}">
                <a16:creationId xmlns:a16="http://schemas.microsoft.com/office/drawing/2014/main" id="{A7F0EF35-0226-12EA-5F34-BD483C6218DA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9;p3">
            <a:extLst>
              <a:ext uri="{FF2B5EF4-FFF2-40B4-BE49-F238E27FC236}">
                <a16:creationId xmlns:a16="http://schemas.microsoft.com/office/drawing/2014/main" id="{4C842766-D55F-76FD-5934-36DA54C8DC3F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I RAPPORTI E LA PROPORZIONALITA</a:t>
            </a:r>
            <a:endParaRPr dirty="0"/>
          </a:p>
        </p:txBody>
      </p:sp>
      <p:pic>
        <p:nvPicPr>
          <p:cNvPr id="5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4B527E30-92B6-C359-8428-0602890EDD6B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316088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Google Shape;21;p3">
            <a:extLst>
              <a:ext uri="{FF2B5EF4-FFF2-40B4-BE49-F238E27FC236}">
                <a16:creationId xmlns:a16="http://schemas.microsoft.com/office/drawing/2014/main" id="{012663F7-AB70-3234-BEDC-5FB87C8DF61A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723392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" name="Google Shape;22;p3">
            <a:extLst>
              <a:ext uri="{FF2B5EF4-FFF2-40B4-BE49-F238E27FC236}">
                <a16:creationId xmlns:a16="http://schemas.microsoft.com/office/drawing/2014/main" id="{549EBBF2-606D-7762-AA28-0A6FF98C6419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Immagine 7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CF3F0BDE-E4DB-1C78-85BB-2A9E8576F2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B972385D-C2C3-241E-B0B1-D9C02DEC21F2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0;p13">
            <a:extLst>
              <a:ext uri="{FF2B5EF4-FFF2-40B4-BE49-F238E27FC236}">
                <a16:creationId xmlns:a16="http://schemas.microsoft.com/office/drawing/2014/main" id="{59C70EA3-C698-6E76-E42C-B1A998348860}"/>
              </a:ext>
            </a:extLst>
          </p:cNvPr>
          <p:cNvSpPr txBox="1"/>
          <p:nvPr/>
        </p:nvSpPr>
        <p:spPr>
          <a:xfrm>
            <a:off x="711581" y="4173502"/>
            <a:ext cx="6642948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 RAPPORTI E LA</a:t>
            </a:r>
            <a:endParaRPr lang="it-IT" dirty="0"/>
          </a:p>
        </p:txBody>
      </p:sp>
      <p:sp>
        <p:nvSpPr>
          <p:cNvPr id="3" name="Google Shape;91;p13">
            <a:extLst>
              <a:ext uri="{FF2B5EF4-FFF2-40B4-BE49-F238E27FC236}">
                <a16:creationId xmlns:a16="http://schemas.microsoft.com/office/drawing/2014/main" id="{6A4F3DE8-0BDE-FCA1-07CA-6ADA1988D2AE}"/>
              </a:ext>
            </a:extLst>
          </p:cNvPr>
          <p:cNvSpPr txBox="1"/>
          <p:nvPr/>
        </p:nvSpPr>
        <p:spPr>
          <a:xfrm>
            <a:off x="712728" y="3285566"/>
            <a:ext cx="288143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dirty="0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11</a:t>
            </a:r>
            <a:endParaRPr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57A12F-7C7D-0277-B87E-2D54A69A04DD}"/>
              </a:ext>
            </a:extLst>
          </p:cNvPr>
          <p:cNvSpPr txBox="1"/>
          <p:nvPr/>
        </p:nvSpPr>
        <p:spPr>
          <a:xfrm>
            <a:off x="545302" y="4758278"/>
            <a:ext cx="60977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PROPORZIONALIT</a:t>
            </a:r>
            <a:r>
              <a:rPr lang="it-IT" sz="5000" b="1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À</a:t>
            </a:r>
            <a:endParaRPr lang="it-IT" sz="5000" dirty="0"/>
          </a:p>
        </p:txBody>
      </p:sp>
    </p:spTree>
    <p:extLst>
      <p:ext uri="{BB962C8B-B14F-4D97-AF65-F5344CB8AC3E}">
        <p14:creationId xmlns:p14="http://schemas.microsoft.com/office/powerpoint/2010/main" val="6763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FC7A06-107B-8C41-7774-826F07801176}"/>
              </a:ext>
            </a:extLst>
          </p:cNvPr>
          <p:cNvSpPr txBox="1"/>
          <p:nvPr/>
        </p:nvSpPr>
        <p:spPr>
          <a:xfrm>
            <a:off x="838200" y="1335682"/>
            <a:ext cx="9857198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Altri problemi hanno questa forma: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32 : x = x : 32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tratta di una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proporzione continua con il medio incognito.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Per la proprietà fondamentale scriviamo </a:t>
            </a:r>
            <a:r>
              <a:rPr 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500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= 32 </a:t>
            </a:r>
            <a:r>
              <a:rPr lang="it-IT" sz="1500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2 ovvero: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it-IT" sz="2000" b="1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64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L’unico numero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il cui quadrato è 64 è la radice quadrata di 64, cioè 8: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88CB4C4-A45E-5D80-56F7-893946F90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203" y="4238336"/>
            <a:ext cx="1612900" cy="3810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AFDF1A7-F448-77B9-5F93-07B53BCCFF84}"/>
              </a:ext>
            </a:extLst>
          </p:cNvPr>
          <p:cNvSpPr txBox="1"/>
          <p:nvPr/>
        </p:nvSpPr>
        <p:spPr>
          <a:xfrm>
            <a:off x="909990" y="4799738"/>
            <a:ext cx="98571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una proporzione continua con il medio incognito, la soluzione è la radice quadrata del prodotto degli estremi.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D503ED4-531F-C207-B1B9-BFC453AB7B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000" y="5688026"/>
            <a:ext cx="4064000" cy="482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RAPPORTI TRA NUMERI E  RAPPORTI TRA GRANDEZZE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66393FC-5F28-0D71-06E1-705DAA96FD28}"/>
              </a:ext>
            </a:extLst>
          </p:cNvPr>
          <p:cNvSpPr txBox="1"/>
          <p:nvPr/>
        </p:nvSpPr>
        <p:spPr>
          <a:xfrm>
            <a:off x="838200" y="1896903"/>
            <a:ext cx="10515600" cy="1682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Rapporti tra numeri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sappiamo, si può utilizzare una frazione (o una divisione) per indicare la relazione tra due grandezze, cioè quanto un numero a è “grande” rispetto a un numero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quoziente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: b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chiama anche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lo possiamo indicare con la frazione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894C320-24C5-CF57-3B7C-EFF08711C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495" y="2798780"/>
            <a:ext cx="355600" cy="5207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22F9EB1-D07E-BCEB-B54B-B625FD2C1179}"/>
              </a:ext>
            </a:extLst>
          </p:cNvPr>
          <p:cNvSpPr txBox="1"/>
          <p:nvPr/>
        </p:nvSpPr>
        <p:spPr>
          <a:xfrm>
            <a:off x="838200" y="3524615"/>
            <a:ext cx="10515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 due numeri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loro quoziente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ovvero      . Il numero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l’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antecedente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rapporto e il numero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conseguente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EF65215-A4D6-1607-8084-D34FC9426D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4120" y="3497476"/>
            <a:ext cx="241300" cy="482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2470105-56A4-ACEF-B190-768559C61051}"/>
              </a:ext>
            </a:extLst>
          </p:cNvPr>
          <p:cNvSpPr txBox="1"/>
          <p:nvPr/>
        </p:nvSpPr>
        <p:spPr>
          <a:xfrm>
            <a:off x="838200" y="1896903"/>
            <a:ext cx="9836649" cy="1711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Antecedente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significa che viene davanti, che viene prima; conseguente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significa che segue, che viene dopo.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rapporto      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 diretto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 i numeri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mentre il rapporto    è il loro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 inverso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B6D19C3-C384-1902-62D3-7B63F33DC336}"/>
              </a:ext>
            </a:extLst>
          </p:cNvPr>
          <p:cNvSpPr txBox="1"/>
          <p:nvPr/>
        </p:nvSpPr>
        <p:spPr>
          <a:xfrm>
            <a:off x="838200" y="4011310"/>
            <a:ext cx="9836649" cy="1143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Anche per i rapporti vale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 invariantiva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000"/>
              </a:spcBef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si moltiplicano (o si dividono) i due termini di un rapporto per uno stesso numero diverso da zero, il rapporto non cambia.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56009A4-E625-5A65-0C0F-FC87225DF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8348" y="2713368"/>
            <a:ext cx="241300" cy="4826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8EE169B1-D7D6-15D4-367C-E0CA0FCE9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0692" y="2658940"/>
            <a:ext cx="292100" cy="55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28FF883-91BF-3710-3ACA-1CE8F525611E}"/>
              </a:ext>
            </a:extLst>
          </p:cNvPr>
          <p:cNvSpPr txBox="1"/>
          <p:nvPr/>
        </p:nvSpPr>
        <p:spPr>
          <a:xfrm>
            <a:off x="838201" y="1896903"/>
            <a:ext cx="9631166" cy="2887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Rapporti tra grandezze</a:t>
            </a:r>
          </a:p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 tra due grandezze omogenee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espresse con la stessa unità di misura, è un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numero puro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(cioè senza unità di misura).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rapporto tra grandezze omogenee può essere scritto come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percentuale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 tra due grandezze non omogenee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è un numero puro ma un numero che esprime una nuova grandezza, che si dice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grandezza derivata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dalle grandezze di partenza.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PROPORZIONI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3A94CA7-43F0-F3CD-EB4F-63291CEA2A00}"/>
              </a:ext>
            </a:extLst>
          </p:cNvPr>
          <p:cNvSpPr txBox="1"/>
          <p:nvPr/>
        </p:nvSpPr>
        <p:spPr>
          <a:xfrm>
            <a:off x="838200" y="1896903"/>
            <a:ext cx="10515600" cy="123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frazioni         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equivalenti. Se le consideriamo come rapporti sono uguali e possiamo scrivere                 oppure 2 : 3 = 8 : 12.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A19AB4A-4169-F3A9-6A0A-B1FE3BA9B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391" y="2675722"/>
            <a:ext cx="863600" cy="5207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072C74D-6F14-AC0B-11B7-2EA4BEF9D4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021" y="2009917"/>
            <a:ext cx="825500" cy="5715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C03307C1-C11E-DD13-E32F-FB36E04CFC6F}"/>
              </a:ext>
            </a:extLst>
          </p:cNvPr>
          <p:cNvSpPr txBox="1"/>
          <p:nvPr/>
        </p:nvSpPr>
        <p:spPr>
          <a:xfrm>
            <a:off x="838200" y="3456564"/>
            <a:ext cx="10144874" cy="1823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Un’uguaglianza tra due rapporti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proporzione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si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scrive come a : b = c : d.</a:t>
            </a:r>
          </a:p>
          <a:p>
            <a:pPr>
              <a:spcBef>
                <a:spcPts val="15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proporzione ci dice che la relazione, cioè il rapporto, tra 2 e 3 è la stessa di quella che esiste tra 8 e 12.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proporzione a : b = c : d si legge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sta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 come c sta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magine 11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60767D3C-EE84-AA10-8070-1C69F727CFB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682" b="5091"/>
          <a:stretch/>
        </p:blipFill>
        <p:spPr>
          <a:xfrm>
            <a:off x="2848867" y="4985656"/>
            <a:ext cx="6616700" cy="13824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PROPRIETÀ FONDAMENTALE DELLE PROPORZIONI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7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484100-0F8B-69E8-2CA8-839DE8B11EC4}"/>
              </a:ext>
            </a:extLst>
          </p:cNvPr>
          <p:cNvSpPr txBox="1"/>
          <p:nvPr/>
        </p:nvSpPr>
        <p:spPr>
          <a:xfrm>
            <a:off x="838200" y="1896903"/>
            <a:ext cx="985719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prodotto dei medi è uguale al prodotto degli estremi: questo succede in ogni proporzione.</a:t>
            </a:r>
          </a:p>
          <a:p>
            <a:endParaRPr lang="it-IT" sz="2000" b="1" dirty="0">
              <a:solidFill>
                <a:srgbClr val="FF26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quattro numeri sono in proporzione, allora il prodotto dei medi è uguale al prodotto degli estremi.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viceversa, se quattro numeri hanno il prodotto dei medi uguale al prodotto degli estremi, allora formano una proporzione.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1287056-024C-06B8-D1CB-B8F37A31A9C1}"/>
              </a:ext>
            </a:extLst>
          </p:cNvPr>
          <p:cNvSpPr txBox="1"/>
          <p:nvPr/>
        </p:nvSpPr>
        <p:spPr>
          <a:xfrm>
            <a:off x="838200" y="4132598"/>
            <a:ext cx="1051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: b </a:t>
            </a: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: d    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it-IT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it-IT" sz="15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it-IT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 </a:t>
            </a: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it-IT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it-IT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endParaRPr lang="it-IT" sz="2000" b="1" i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1CE6C16-B2B4-858B-10CC-CD841EDB82C8}"/>
              </a:ext>
            </a:extLst>
          </p:cNvPr>
          <p:cNvSpPr txBox="1"/>
          <p:nvPr/>
        </p:nvSpPr>
        <p:spPr>
          <a:xfrm>
            <a:off x="838200" y="1343745"/>
            <a:ext cx="10021584" cy="145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proprietà fondamentale delle proporzioni si può visualizzare con due rettangoli equivalenti, cioè che hanno la stessa area. Se due rettangoli sono equivalenti, allora i loro quattro lati formano una proporzione.</a:t>
            </a:r>
          </a:p>
          <a:p>
            <a:pPr algn="ctr">
              <a:spcBef>
                <a:spcPts val="1000"/>
              </a:spcBef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3 : 6 = 4 : 8   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 anche   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3 : 4 = 6 : 8</a:t>
            </a:r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schermata, Rettangolo, diagramma, design&#10;&#10;Descrizione generata automaticamente">
            <a:extLst>
              <a:ext uri="{FF2B5EF4-FFF2-40B4-BE49-F238E27FC236}">
                <a16:creationId xmlns:a16="http://schemas.microsoft.com/office/drawing/2014/main" id="{C2A22515-9DA2-8358-1BFB-DFF4E96B5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512" y="2841399"/>
            <a:ext cx="5038975" cy="231814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B2E997-B9DD-85A3-EA55-2230D370E5D0}"/>
              </a:ext>
            </a:extLst>
          </p:cNvPr>
          <p:cNvSpPr txBox="1"/>
          <p:nvPr/>
        </p:nvSpPr>
        <p:spPr>
          <a:xfrm>
            <a:off x="838200" y="5266156"/>
            <a:ext cx="83468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proprietà fondamentale ci dice che 4 ⋅ 6 , che è l’area del primo rettangolo, è uguale a 8 ⋅ 3 , che è l’area del secondo rettangolo.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RISOLVERE LE PROPORZIONI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9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B679D67-CF9A-1530-19A0-22BDB7E310FA}"/>
              </a:ext>
            </a:extLst>
          </p:cNvPr>
          <p:cNvSpPr txBox="1"/>
          <p:nvPr/>
        </p:nvSpPr>
        <p:spPr>
          <a:xfrm>
            <a:off x="838200" y="1896903"/>
            <a:ext cx="9857198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Alcuni problemi richiedono di cercare un numero quando ne abbiamo altri tre e sappiamo che i quattro numeri formano una proporzione.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3 = 5 : 6       4 :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5 : 2       3 : 8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: 15       4 : 7 = 9 :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sconosciuto x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termine incognito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scoprire quanto vale usiamo la proprietà fondamentale delle proporzioni.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Dato che è lo stesso scrivere prima il prodotto dei medi o quello degli estremi, per comodità scriviamo prima il prodotto che contiene la x: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· 6 = 3 · 5      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· 5 = 4 · 2       8 ·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 · 15       4 ·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7 · 9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tutte equazioni del tipo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· x = B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si risolvono dividendo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 il numero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“vicino alla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”, cioè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schermata, Carattere, design&#10;&#10;Descrizione generata automaticamente">
            <a:extLst>
              <a:ext uri="{FF2B5EF4-FFF2-40B4-BE49-F238E27FC236}">
                <a16:creationId xmlns:a16="http://schemas.microsoft.com/office/drawing/2014/main" id="{ACC45E80-FE90-C809-4823-71100A6158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521" r="18313" b="9767"/>
          <a:stretch/>
        </p:blipFill>
        <p:spPr>
          <a:xfrm>
            <a:off x="3132251" y="5184742"/>
            <a:ext cx="591336" cy="48076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42D26C8-2DA0-4851-2C2D-8F48D0A601D2}"/>
              </a:ext>
            </a:extLst>
          </p:cNvPr>
          <p:cNvSpPr txBox="1"/>
          <p:nvPr/>
        </p:nvSpPr>
        <p:spPr>
          <a:xfrm>
            <a:off x="838200" y="1346971"/>
            <a:ext cx="98571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risultati delle proporzioni sono quindi:</a:t>
            </a:r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Carattere, linea, tipografia&#10;&#10;Descrizione generata automaticamente">
            <a:extLst>
              <a:ext uri="{FF2B5EF4-FFF2-40B4-BE49-F238E27FC236}">
                <a16:creationId xmlns:a16="http://schemas.microsoft.com/office/drawing/2014/main" id="{F916E9DD-EC96-E015-51F3-A73B682C6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135" y="1766122"/>
            <a:ext cx="7491730" cy="572135"/>
          </a:xfrm>
          <a:prstGeom prst="rect">
            <a:avLst/>
          </a:prstGeom>
        </p:spPr>
      </p:pic>
      <p:pic>
        <p:nvPicPr>
          <p:cNvPr id="6" name="Immagine 5" descr="Immagine che contiene testo, diagramma, linea, Carattere&#10;&#10;Descrizione generata automaticamente">
            <a:extLst>
              <a:ext uri="{FF2B5EF4-FFF2-40B4-BE49-F238E27FC236}">
                <a16:creationId xmlns:a16="http://schemas.microsoft.com/office/drawing/2014/main" id="{AAC3F9C8-77CD-861A-759C-BAD2D354E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2589" y="2601046"/>
            <a:ext cx="4306821" cy="3818642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7A32D1D-3417-18D7-A3BC-38496D2698D0}"/>
              </a:ext>
            </a:extLst>
          </p:cNvPr>
          <p:cNvSpPr txBox="1"/>
          <p:nvPr/>
        </p:nvSpPr>
        <p:spPr>
          <a:xfrm>
            <a:off x="2776331" y="2582005"/>
            <a:ext cx="24512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6A90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b="1" dirty="0">
                <a:solidFill>
                  <a:srgbClr val="F6A90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sempio: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754</Words>
  <Application>Microsoft Macintosh PowerPoint</Application>
  <PresentationFormat>Widescreen</PresentationFormat>
  <Paragraphs>48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39</cp:revision>
  <dcterms:modified xsi:type="dcterms:W3CDTF">2024-01-25T09:26:28Z</dcterms:modified>
</cp:coreProperties>
</file>