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4" r:id="rId9"/>
    <p:sldId id="260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8BCE9-CE2A-4A4E-BB07-759151984E4A}" v="6" dt="2023-03-10T16:50:57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1B48BCE9-CE2A-4A4E-BB07-759151984E4A}"/>
    <pc:docChg chg="undo redo custSel addSld modSld">
      <pc:chgData name="Elisa Favro" userId="8cb3ccf0-b992-4298-a911-387fdbec305a" providerId="ADAL" clId="{1B48BCE9-CE2A-4A4E-BB07-759151984E4A}" dt="2023-03-13T16:20:33.388" v="1570" actId="20577"/>
      <pc:docMkLst>
        <pc:docMk/>
      </pc:docMkLst>
      <pc:sldChg chg="modSp mod">
        <pc:chgData name="Elisa Favro" userId="8cb3ccf0-b992-4298-a911-387fdbec305a" providerId="ADAL" clId="{1B48BCE9-CE2A-4A4E-BB07-759151984E4A}" dt="2023-03-13T09:16:29.721" v="249" actId="13926"/>
        <pc:sldMkLst>
          <pc:docMk/>
          <pc:sldMk cId="1629432788" sldId="257"/>
        </pc:sldMkLst>
        <pc:spChg chg="mod">
          <ac:chgData name="Elisa Favro" userId="8cb3ccf0-b992-4298-a911-387fdbec305a" providerId="ADAL" clId="{1B48BCE9-CE2A-4A4E-BB07-759151984E4A}" dt="2023-03-13T09:16:29.721" v="249" actId="13926"/>
          <ac:spMkLst>
            <pc:docMk/>
            <pc:sldMk cId="1629432788" sldId="257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09:15:39.131" v="210" actId="20577"/>
          <ac:spMkLst>
            <pc:docMk/>
            <pc:sldMk cId="1629432788" sldId="257"/>
            <ac:spMk id="3" creationId="{3A372C1F-ED50-0983-17FB-7A7673A39751}"/>
          </ac:spMkLst>
        </pc:spChg>
      </pc:sldChg>
      <pc:sldChg chg="modSp mod">
        <pc:chgData name="Elisa Favro" userId="8cb3ccf0-b992-4298-a911-387fdbec305a" providerId="ADAL" clId="{1B48BCE9-CE2A-4A4E-BB07-759151984E4A}" dt="2023-03-13T09:31:00.617" v="549" actId="20577"/>
        <pc:sldMkLst>
          <pc:docMk/>
          <pc:sldMk cId="2679001889" sldId="258"/>
        </pc:sldMkLst>
        <pc:spChg chg="mod">
          <ac:chgData name="Elisa Favro" userId="8cb3ccf0-b992-4298-a911-387fdbec305a" providerId="ADAL" clId="{1B48BCE9-CE2A-4A4E-BB07-759151984E4A}" dt="2023-03-13T09:27:09.144" v="465" actId="255"/>
          <ac:spMkLst>
            <pc:docMk/>
            <pc:sldMk cId="2679001889" sldId="258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09:31:00.617" v="549" actId="20577"/>
          <ac:spMkLst>
            <pc:docMk/>
            <pc:sldMk cId="2679001889" sldId="258"/>
            <ac:spMk id="3" creationId="{3A372C1F-ED50-0983-17FB-7A7673A39751}"/>
          </ac:spMkLst>
        </pc:spChg>
      </pc:sldChg>
      <pc:sldChg chg="modSp mod">
        <pc:chgData name="Elisa Favro" userId="8cb3ccf0-b992-4298-a911-387fdbec305a" providerId="ADAL" clId="{1B48BCE9-CE2A-4A4E-BB07-759151984E4A}" dt="2023-03-13T14:04:17.042" v="894" actId="255"/>
        <pc:sldMkLst>
          <pc:docMk/>
          <pc:sldMk cId="2935153968" sldId="259"/>
        </pc:sldMkLst>
        <pc:spChg chg="mod">
          <ac:chgData name="Elisa Favro" userId="8cb3ccf0-b992-4298-a911-387fdbec305a" providerId="ADAL" clId="{1B48BCE9-CE2A-4A4E-BB07-759151984E4A}" dt="2023-03-13T09:32:33.362" v="563" actId="20577"/>
          <ac:spMkLst>
            <pc:docMk/>
            <pc:sldMk cId="2935153968" sldId="259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14:04:17.042" v="894" actId="255"/>
          <ac:spMkLst>
            <pc:docMk/>
            <pc:sldMk cId="2935153968" sldId="259"/>
            <ac:spMk id="3" creationId="{3A372C1F-ED50-0983-17FB-7A7673A39751}"/>
          </ac:spMkLst>
        </pc:spChg>
      </pc:sldChg>
      <pc:sldChg chg="modSp mod">
        <pc:chgData name="Elisa Favro" userId="8cb3ccf0-b992-4298-a911-387fdbec305a" providerId="ADAL" clId="{1B48BCE9-CE2A-4A4E-BB07-759151984E4A}" dt="2023-03-13T15:28:35.218" v="1237" actId="20577"/>
        <pc:sldMkLst>
          <pc:docMk/>
          <pc:sldMk cId="131729784" sldId="260"/>
        </pc:sldMkLst>
        <pc:spChg chg="mod">
          <ac:chgData name="Elisa Favro" userId="8cb3ccf0-b992-4298-a911-387fdbec305a" providerId="ADAL" clId="{1B48BCE9-CE2A-4A4E-BB07-759151984E4A}" dt="2023-03-13T14:39:24.329" v="1188" actId="255"/>
          <ac:spMkLst>
            <pc:docMk/>
            <pc:sldMk cId="131729784" sldId="260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15:28:35.218" v="1237" actId="20577"/>
          <ac:spMkLst>
            <pc:docMk/>
            <pc:sldMk cId="131729784" sldId="260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09:26:21.804" v="462" actId="20577"/>
        <pc:sldMkLst>
          <pc:docMk/>
          <pc:sldMk cId="3727495026" sldId="261"/>
        </pc:sldMkLst>
        <pc:spChg chg="mod">
          <ac:chgData name="Elisa Favro" userId="8cb3ccf0-b992-4298-a911-387fdbec305a" providerId="ADAL" clId="{1B48BCE9-CE2A-4A4E-BB07-759151984E4A}" dt="2023-03-13T09:17:14.688" v="252" actId="255"/>
          <ac:spMkLst>
            <pc:docMk/>
            <pc:sldMk cId="3727495026" sldId="261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09:26:21.804" v="462" actId="20577"/>
          <ac:spMkLst>
            <pc:docMk/>
            <pc:sldMk cId="3727495026" sldId="261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4:36:13.936" v="1148" actId="113"/>
        <pc:sldMkLst>
          <pc:docMk/>
          <pc:sldMk cId="3052059808" sldId="262"/>
        </pc:sldMkLst>
        <pc:spChg chg="mod">
          <ac:chgData name="Elisa Favro" userId="8cb3ccf0-b992-4298-a911-387fdbec305a" providerId="ADAL" clId="{1B48BCE9-CE2A-4A4E-BB07-759151984E4A}" dt="2023-03-13T14:36:13.936" v="1148" actId="113"/>
          <ac:spMkLst>
            <pc:docMk/>
            <pc:sldMk cId="3052059808" sldId="262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4:31:45.381" v="951" actId="20577"/>
        <pc:sldMkLst>
          <pc:docMk/>
          <pc:sldMk cId="1203265659" sldId="263"/>
        </pc:sldMkLst>
        <pc:spChg chg="mod">
          <ac:chgData name="Elisa Favro" userId="8cb3ccf0-b992-4298-a911-387fdbec305a" providerId="ADAL" clId="{1B48BCE9-CE2A-4A4E-BB07-759151984E4A}" dt="2023-03-13T14:31:45.381" v="951" actId="20577"/>
          <ac:spMkLst>
            <pc:docMk/>
            <pc:sldMk cId="1203265659" sldId="263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4:37:43.902" v="1162" actId="20577"/>
        <pc:sldMkLst>
          <pc:docMk/>
          <pc:sldMk cId="619104596" sldId="264"/>
        </pc:sldMkLst>
        <pc:spChg chg="mod">
          <ac:chgData name="Elisa Favro" userId="8cb3ccf0-b992-4298-a911-387fdbec305a" providerId="ADAL" clId="{1B48BCE9-CE2A-4A4E-BB07-759151984E4A}" dt="2023-03-13T14:37:17.514" v="1149" actId="20577"/>
          <ac:spMkLst>
            <pc:docMk/>
            <pc:sldMk cId="619104596" sldId="264"/>
            <ac:spMk id="2" creationId="{FE5321F7-F944-4603-9F25-E4916F32A988}"/>
          </ac:spMkLst>
        </pc:spChg>
        <pc:spChg chg="mod">
          <ac:chgData name="Elisa Favro" userId="8cb3ccf0-b992-4298-a911-387fdbec305a" providerId="ADAL" clId="{1B48BCE9-CE2A-4A4E-BB07-759151984E4A}" dt="2023-03-13T14:37:43.902" v="1162" actId="20577"/>
          <ac:spMkLst>
            <pc:docMk/>
            <pc:sldMk cId="619104596" sldId="264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6:13:34.509" v="1417" actId="20577"/>
        <pc:sldMkLst>
          <pc:docMk/>
          <pc:sldMk cId="1330049786" sldId="265"/>
        </pc:sldMkLst>
        <pc:spChg chg="mod">
          <ac:chgData name="Elisa Favro" userId="8cb3ccf0-b992-4298-a911-387fdbec305a" providerId="ADAL" clId="{1B48BCE9-CE2A-4A4E-BB07-759151984E4A}" dt="2023-03-13T16:13:34.509" v="1417" actId="20577"/>
          <ac:spMkLst>
            <pc:docMk/>
            <pc:sldMk cId="1330049786" sldId="265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6:18:39.937" v="1509"/>
        <pc:sldMkLst>
          <pc:docMk/>
          <pc:sldMk cId="3067756785" sldId="266"/>
        </pc:sldMkLst>
        <pc:spChg chg="mod">
          <ac:chgData name="Elisa Favro" userId="8cb3ccf0-b992-4298-a911-387fdbec305a" providerId="ADAL" clId="{1B48BCE9-CE2A-4A4E-BB07-759151984E4A}" dt="2023-03-13T16:18:39.937" v="1509"/>
          <ac:spMkLst>
            <pc:docMk/>
            <pc:sldMk cId="3067756785" sldId="266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6:20:33.388" v="1570" actId="20577"/>
        <pc:sldMkLst>
          <pc:docMk/>
          <pc:sldMk cId="1771435773" sldId="267"/>
        </pc:sldMkLst>
        <pc:spChg chg="mod">
          <ac:chgData name="Elisa Favro" userId="8cb3ccf0-b992-4298-a911-387fdbec305a" providerId="ADAL" clId="{1B48BCE9-CE2A-4A4E-BB07-759151984E4A}" dt="2023-03-13T16:20:33.388" v="1570" actId="20577"/>
          <ac:spMkLst>
            <pc:docMk/>
            <pc:sldMk cId="1771435773" sldId="267"/>
            <ac:spMk id="3" creationId="{3A372C1F-ED50-0983-17FB-7A7673A39751}"/>
          </ac:spMkLst>
        </pc:spChg>
      </pc:sldChg>
      <pc:sldChg chg="modSp add mod">
        <pc:chgData name="Elisa Favro" userId="8cb3ccf0-b992-4298-a911-387fdbec305a" providerId="ADAL" clId="{1B48BCE9-CE2A-4A4E-BB07-759151984E4A}" dt="2023-03-13T15:34:37.541" v="1265" actId="20577"/>
        <pc:sldMkLst>
          <pc:docMk/>
          <pc:sldMk cId="3303441514" sldId="268"/>
        </pc:sldMkLst>
        <pc:spChg chg="mod">
          <ac:chgData name="Elisa Favro" userId="8cb3ccf0-b992-4298-a911-387fdbec305a" providerId="ADAL" clId="{1B48BCE9-CE2A-4A4E-BB07-759151984E4A}" dt="2023-03-13T15:34:37.541" v="1265" actId="20577"/>
          <ac:spMkLst>
            <pc:docMk/>
            <pc:sldMk cId="3303441514" sldId="268"/>
            <ac:spMk id="3" creationId="{3A372C1F-ED50-0983-17FB-7A7673A397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C1C812E-AC07-1012-0713-959F359BC6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F978705-E7FC-A88A-D573-14EA83E03F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E9CD6627-F05E-1E4E-8E39-D88E0D50B241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D2279E8B-667E-9E97-29FA-C454E6FFB5C8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AD3D2150-A041-9F2B-AB42-AC2592A16696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5006A010-31FF-937D-8907-1D0418FF95D8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56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A200-616F-34FB-4F79-565F97814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A127C2D-A843-D511-D0F5-B91A0793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5B59AC-9383-EF3B-6A19-20AC4ED8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13B657-9EA4-EDF8-3F94-996360C5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83F394-730A-14F8-871D-BE312402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72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3BE9C5-629C-517A-549A-F4B1DFDC1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F4FE62-DAD1-33FE-73D3-CFF2E4579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7D4A4C-2A21-8DA7-E284-03B957E4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693E05-F5CF-D9D5-6D27-9C79C402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D295C7-996D-0236-7D91-8068051C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58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4F3F3CD3-B945-57FB-FC94-83DAAC23B009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TRIANGOLI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3A76DF6-F61B-C3FD-F871-64778C39DF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48250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D094EF92-7027-B064-2F0A-44D3931AF99D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985520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1BFCA196-1AB1-FBAB-01BE-C0EC7BD88FC9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6A1CDFDE-26DB-5994-826E-A47CB9C9D9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ABA3426-A043-7D2B-7580-FF2E65E2B200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3717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413201-677C-D3A2-BF7B-50A3ACFE3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5E237D-A919-A783-0416-D6FCC9E98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0E5F64-57A0-0569-4787-2231010F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FFEB32-DEC0-BF76-B825-C41CC04C5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ACD03B-59F5-BE5F-F29E-88F3AD1B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16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50E51F-D288-BCB6-CFCF-DC262143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3263D-F642-F5AB-280F-531AD4006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394B61-A2C7-5362-977A-70BF894F3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084458-A7E5-7094-3528-6235CAD1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22AB8E-9CF3-0BDF-5C33-3001EEE2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32EC6B-1C44-142B-8FC2-BF02BA53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6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4C03E6-8F39-4D97-FE2F-C5CFA6B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B81F3E-6759-9B4E-CD9B-4752E1B88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0B4C2B-CE96-2AAB-7E7F-75AB521F7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F8B5AB-830E-1850-E743-4521F49EC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500DDD-90BF-671C-F46D-C5F849B3E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860124-19D6-8DD7-281B-7447CC7E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DE6485-06D2-5DFF-1747-2B4F86DF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162997-1A54-871F-1CFA-13A46C7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98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0E4F4-BFBE-987E-A1F6-47497FCD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A46C94-5EB4-7CD2-4673-7DB7AC78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2A6F12-AB85-0AA7-7856-04D07FFB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8A0761-0BBB-8745-25C7-B65E377F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13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C95BF0-582C-817E-8BDC-E2ED5506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5847D3-62FE-9447-9838-EAF6D17B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C9B81A-4348-5FA7-EB1A-DAEBE352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01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35831B-7AE2-E970-52C0-6FCD3FE5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E66BA1-7810-A9AE-D487-C84472D1A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307444-A9BD-A305-FF5B-2479B128B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58B5F7-D75D-8739-0CCA-7AC73EC5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41F49-3023-13FE-44D7-4EE37E38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3AA1D2-F316-BCF9-25C8-9DDFECDA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8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D9482-18D4-A451-4496-CF08C246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017CE0-AF80-232C-C240-275BB314F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B46113-538D-9CDC-AE3A-CA3F5E24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1E6138-7162-95F3-754E-0D972DF7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F0C0FC-AA70-8005-CEC1-91D0A6DC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6B122B-A005-B432-94E7-BF706AE8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99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DD17F0-C1BE-8117-E0DF-0FFEADC2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929986-6377-9A43-5329-498E665D3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783E31-FC5B-2E36-5417-BB5774830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6B08-C695-4155-B58C-595264FB7080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CDF115-34D2-D0F2-2F24-0286D7607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639C9C-783C-650C-F2AC-3C0206612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F64B-5AC3-485D-875B-E6C5490DFA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08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F47C56-0266-FCF1-68E6-CEA14B8F3393}"/>
              </a:ext>
            </a:extLst>
          </p:cNvPr>
          <p:cNvSpPr txBox="1"/>
          <p:nvPr/>
        </p:nvSpPr>
        <p:spPr>
          <a:xfrm>
            <a:off x="712728" y="4477997"/>
            <a:ext cx="31293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TRIANGOLI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43B3A3-8CC9-387A-0B94-869FAFDCBCB7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6</a:t>
            </a:r>
          </a:p>
        </p:txBody>
      </p:sp>
    </p:spTree>
    <p:extLst>
      <p:ext uri="{BB962C8B-B14F-4D97-AF65-F5344CB8AC3E}">
        <p14:creationId xmlns:p14="http://schemas.microsoft.com/office/powerpoint/2010/main" val="272659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082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tre altezze di un triangolo si intersecano in un punto che si chiama </a:t>
            </a:r>
            <a:r>
              <a:rPr lang="it-IT" sz="2000" b="1" dirty="0"/>
              <a:t>ortocentro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In un triangolo acutangolo le altezze sono tutte interne al triangolo, quindi l’ortocentro è interno.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In un triangolo rettangolo due delle altezze sono i cateti e l’ortocentro coincide con il vertice dell’angolo retto.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In un triangolo ottusangolo due altezze sono esterne al triangolo, quindi l’ortocentro è esterno.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5673B3D-9C26-7FB5-38DB-531972B7988D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SEGMENTI E PUNTI NOTEVOLI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DD7C434-F433-2C0D-3946-240150DDE34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origami&#10;&#10;Descrizione generata automaticamente">
            <a:extLst>
              <a:ext uri="{FF2B5EF4-FFF2-40B4-BE49-F238E27FC236}">
                <a16:creationId xmlns:a16="http://schemas.microsoft.com/office/drawing/2014/main" id="{B6122526-0307-F8CA-7A35-52FAF3A8E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090307"/>
            <a:ext cx="7772400" cy="217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4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2129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Mediane e baricentro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segmento che unisce il punto medio di un lato al vertice opposto è la </a:t>
            </a:r>
            <a:r>
              <a:rPr lang="it-IT" sz="2000" b="1" dirty="0"/>
              <a:t>mediana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mediana è interna al triangolo.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tre mediane si intersecano in un unico punto, il </a:t>
            </a:r>
            <a:r>
              <a:rPr lang="it-IT" sz="2000" b="1" dirty="0"/>
              <a:t>baricentro</a:t>
            </a:r>
            <a:r>
              <a:rPr lang="it-IT" sz="2000" dirty="0"/>
              <a:t>, interno al triangolo.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baricentro divide ogni mediana in due parti: quella tra il baricentro e il vertice è doppia dell’altra.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872D57D-650A-DEF1-FB5A-07598A2389D0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SEGMENTI E PUNTI NOTEVOLI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C161B65-D772-D851-5A7A-E98F09A40AE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riangolo, linea&#10;&#10;Descrizione generata automaticamente">
            <a:extLst>
              <a:ext uri="{FF2B5EF4-FFF2-40B4-BE49-F238E27FC236}">
                <a16:creationId xmlns:a16="http://schemas.microsoft.com/office/drawing/2014/main" id="{7030B6A9-EEA6-A5BC-0B93-7B063C4DA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50" y="4318000"/>
            <a:ext cx="21209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4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655629" cy="180702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Assi e circocentro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retta perpendicolare a uno dei lati che passa per il punto medio </a:t>
            </a:r>
            <a:br>
              <a:rPr lang="it-IT" sz="2000" dirty="0"/>
            </a:br>
            <a:r>
              <a:rPr lang="it-IT" sz="2000" dirty="0"/>
              <a:t>del lato stesso è l’</a:t>
            </a:r>
            <a:r>
              <a:rPr lang="it-IT" sz="2000" b="1" dirty="0"/>
              <a:t>asse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tre assi si intersecano in un unico punto che si chiama </a:t>
            </a:r>
            <a:r>
              <a:rPr lang="it-IT" sz="2000" b="1" dirty="0"/>
              <a:t>circocentro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49924B6-C6CB-7B5A-81E5-A1A4C0B4EE8A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SEGMENTI E PUNTI NOTEVOLI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992D9C-F22A-9E88-519D-08474CFCD5C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F59B5DF5-19D8-849B-21B3-546C777FC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" t="4450" r="2949" b="2551"/>
          <a:stretch/>
        </p:blipFill>
        <p:spPr>
          <a:xfrm>
            <a:off x="8338457" y="1825625"/>
            <a:ext cx="2253343" cy="1807029"/>
          </a:xfrm>
          <a:prstGeom prst="rect">
            <a:avLst/>
          </a:prstGeom>
        </p:spPr>
      </p:pic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E4D94154-0099-5E2C-760D-285BCC6F18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" r="1743" b="3783"/>
          <a:stretch/>
        </p:blipFill>
        <p:spPr>
          <a:xfrm>
            <a:off x="5606142" y="4658493"/>
            <a:ext cx="6585858" cy="219950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840D34-138D-7BE1-D9B8-FACB9EE01FD2}"/>
              </a:ext>
            </a:extLst>
          </p:cNvPr>
          <p:cNvSpPr txBox="1"/>
          <p:nvPr/>
        </p:nvSpPr>
        <p:spPr>
          <a:xfrm>
            <a:off x="838199" y="3450845"/>
            <a:ext cx="7195458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circocentro è: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interno in un triangolo acutangolo;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sul punto medio dell’ipotenusa di un triangolo rettangolo;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esterno a un triangolo ottusangolo.</a:t>
            </a:r>
          </a:p>
        </p:txBody>
      </p:sp>
    </p:spTree>
    <p:extLst>
      <p:ext uri="{BB962C8B-B14F-4D97-AF65-F5344CB8AC3E}">
        <p14:creationId xmlns:p14="http://schemas.microsoft.com/office/powerpoint/2010/main" val="306775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741317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Bisettrici e incentro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semiretta che divide un angolo in due angoli uguali è la </a:t>
            </a:r>
            <a:r>
              <a:rPr lang="it-IT" sz="2000" b="1" dirty="0"/>
              <a:t>bisettrice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kern="0" dirty="0">
                <a:effectLst/>
                <a:ea typeface="Calibri" panose="020F0502020204030204" pitchFamily="34" charset="0"/>
              </a:rPr>
              <a:t>La bisettrice di un triangolo è il segmento di bisettrice di uno dei suoi angoli compreso tra il vertice e il lato opposto.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triangolo ha tre bisettrici: una per angolo.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tre bisettrici passano per un unico punto                                                           che si chiama </a:t>
            </a:r>
            <a:r>
              <a:rPr lang="it-IT" sz="2000" b="1" dirty="0"/>
              <a:t>incentro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L’incentro è sempre interno al triangolo.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CF15E29-3E05-592E-0F5D-A7E4FAAD75E9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SEGMENTI E PUNTI NOTEVOLI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18F51D4-7B3F-55E2-57E6-E00695253D5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triangolo&#10;&#10;Descrizione generata automaticamente">
            <a:extLst>
              <a:ext uri="{FF2B5EF4-FFF2-40B4-BE49-F238E27FC236}">
                <a16:creationId xmlns:a16="http://schemas.microsoft.com/office/drawing/2014/main" id="{F319325E-EA2F-6405-43E9-E8AC99636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9000"/>
            <a:ext cx="2959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3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Un </a:t>
            </a:r>
            <a:r>
              <a:rPr lang="it-IT" sz="2000" b="1" dirty="0"/>
              <a:t>triangolo</a:t>
            </a:r>
            <a:r>
              <a:rPr lang="it-IT" sz="2000" dirty="0"/>
              <a:t> è un </a:t>
            </a:r>
            <a:r>
              <a:rPr lang="it-IT" sz="2000" b="1" dirty="0"/>
              <a:t>poligono</a:t>
            </a:r>
            <a:r>
              <a:rPr lang="it-IT" sz="2000" dirty="0"/>
              <a:t> con </a:t>
            </a:r>
            <a:r>
              <a:rPr lang="it-IT" sz="2000" b="1" dirty="0"/>
              <a:t>tre lati</a:t>
            </a:r>
            <a:r>
              <a:rPr lang="it-IT" sz="2000" dirty="0"/>
              <a:t>, </a:t>
            </a:r>
            <a:r>
              <a:rPr lang="it-IT" sz="2000" b="1" dirty="0"/>
              <a:t>tre vertici </a:t>
            </a:r>
            <a:r>
              <a:rPr lang="it-IT" sz="2000" dirty="0"/>
              <a:t>e </a:t>
            </a:r>
            <a:r>
              <a:rPr lang="it-IT" sz="2000" b="1" dirty="0"/>
              <a:t>tre angoli</a:t>
            </a:r>
            <a:r>
              <a:rPr lang="it-IT" sz="2000" dirty="0"/>
              <a:t>.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 lati si chiamano </a:t>
            </a: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 oppure </a:t>
            </a:r>
            <a:r>
              <a:rPr lang="it-IT" sz="2000" i="1" dirty="0"/>
              <a:t>AB</a:t>
            </a:r>
            <a:r>
              <a:rPr lang="it-IT" sz="2000" dirty="0"/>
              <a:t>, </a:t>
            </a:r>
            <a:r>
              <a:rPr lang="it-IT" sz="2000" i="1" dirty="0"/>
              <a:t>BC</a:t>
            </a:r>
            <a:r>
              <a:rPr lang="it-IT" sz="2000" dirty="0"/>
              <a:t> e </a:t>
            </a:r>
            <a:r>
              <a:rPr lang="it-IT" sz="2000" i="1" dirty="0"/>
              <a:t>CA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Gli angoli interni si chiamano </a:t>
            </a:r>
            <a:r>
              <a:rPr lang="it-IT" sz="2000" i="1" dirty="0"/>
              <a:t>CÂB</a:t>
            </a:r>
            <a:r>
              <a:rPr lang="it-IT" sz="2000" dirty="0"/>
              <a:t>,         e </a:t>
            </a:r>
            <a:r>
              <a:rPr lang="it-IT" sz="2000" i="1" dirty="0"/>
              <a:t>BĈA</a:t>
            </a:r>
            <a:r>
              <a:rPr lang="it-IT" sz="2000" dirty="0"/>
              <a:t> oppure</a:t>
            </a:r>
            <a:br>
              <a:rPr lang="it-IT" sz="2000" dirty="0"/>
            </a:br>
            <a:r>
              <a:rPr lang="it-IT" sz="2000" dirty="0"/>
              <a:t>con lettere greche, per esempio α, β, γ.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>
              <a:lnSpc>
                <a:spcPct val="100000"/>
              </a:lnSpc>
            </a:pPr>
            <a:r>
              <a:rPr lang="it-IT" sz="2000" i="1" dirty="0"/>
              <a:t>CÂB</a:t>
            </a:r>
            <a:r>
              <a:rPr lang="it-IT" sz="2000" dirty="0"/>
              <a:t> è opposto al lato </a:t>
            </a:r>
            <a:r>
              <a:rPr lang="it-IT" sz="2000" i="1" dirty="0"/>
              <a:t>BC</a:t>
            </a:r>
            <a:r>
              <a:rPr lang="it-IT" sz="2000" dirty="0"/>
              <a:t> e adiacente ai lati </a:t>
            </a:r>
            <a:r>
              <a:rPr lang="it-IT" sz="2000" i="1" dirty="0"/>
              <a:t>CA</a:t>
            </a:r>
            <a:r>
              <a:rPr lang="it-IT" sz="2000" dirty="0"/>
              <a:t> e </a:t>
            </a:r>
            <a:r>
              <a:rPr lang="it-IT" sz="2000" i="1" dirty="0"/>
              <a:t>AB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000" i="1" dirty="0"/>
              <a:t>        </a:t>
            </a:r>
            <a:r>
              <a:rPr lang="it-IT" sz="2000" dirty="0"/>
              <a:t>è opposto al lato </a:t>
            </a:r>
            <a:r>
              <a:rPr lang="it-IT" sz="2000" i="1" dirty="0"/>
              <a:t>CA</a:t>
            </a:r>
            <a:r>
              <a:rPr lang="it-IT" sz="2000" dirty="0"/>
              <a:t> e adiacente ai lati </a:t>
            </a:r>
            <a:r>
              <a:rPr lang="it-IT" sz="2000" i="1" dirty="0"/>
              <a:t>AB</a:t>
            </a:r>
            <a:r>
              <a:rPr lang="it-IT" sz="2000" dirty="0"/>
              <a:t> e </a:t>
            </a:r>
            <a:r>
              <a:rPr lang="it-IT" sz="2000" i="1" dirty="0"/>
              <a:t>BC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000" i="1" dirty="0"/>
              <a:t>BĈA </a:t>
            </a:r>
            <a:r>
              <a:rPr lang="it-IT" sz="2000" dirty="0"/>
              <a:t>è opposto al lato </a:t>
            </a:r>
            <a:r>
              <a:rPr lang="it-IT" sz="2000" i="1" dirty="0"/>
              <a:t>AB</a:t>
            </a:r>
            <a:r>
              <a:rPr lang="it-IT" sz="2000" dirty="0"/>
              <a:t> e adiacente ai lati </a:t>
            </a:r>
            <a:r>
              <a:rPr lang="it-IT" sz="2000" i="1" dirty="0"/>
              <a:t>BC</a:t>
            </a:r>
            <a:r>
              <a:rPr lang="it-IT" sz="2000" dirty="0"/>
              <a:t> e </a:t>
            </a:r>
            <a:r>
              <a:rPr lang="it-IT" sz="2000" i="1" dirty="0"/>
              <a:t>CA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10C106B-0571-F773-02E9-AAA27786CBE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VERTICI E LATI DI UN TRIANGOLO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91643A3-A634-21B8-EFC0-2CBC9E0EBCD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triangolo, Carattere&#10;&#10;Descrizione generata automaticamente">
            <a:extLst>
              <a:ext uri="{FF2B5EF4-FFF2-40B4-BE49-F238E27FC236}">
                <a16:creationId xmlns:a16="http://schemas.microsoft.com/office/drawing/2014/main" id="{A7FB6BDF-245C-685C-8C98-E21A988F3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57" y="1232371"/>
            <a:ext cx="2717800" cy="1562100"/>
          </a:xfrm>
          <a:prstGeom prst="rect">
            <a:avLst/>
          </a:prstGeom>
        </p:spPr>
      </p:pic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EE3ACF3F-A63A-CCB5-F31C-555D1D78A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57" y="3535958"/>
            <a:ext cx="3035300" cy="1651000"/>
          </a:xfrm>
          <a:prstGeom prst="rect">
            <a:avLst/>
          </a:prstGeom>
        </p:spPr>
      </p:pic>
      <p:pic>
        <p:nvPicPr>
          <p:cNvPr id="16" name="Immagine 15" descr="Immagine che contiene Carattere, simbolo, logo, Elementi grafici&#10;&#10;Descrizione generata automaticamente">
            <a:extLst>
              <a:ext uri="{FF2B5EF4-FFF2-40B4-BE49-F238E27FC236}">
                <a16:creationId xmlns:a16="http://schemas.microsoft.com/office/drawing/2014/main" id="{F6788EDF-AE03-9B0F-89A2-5C8931F341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651" y="3181667"/>
            <a:ext cx="459486" cy="235458"/>
          </a:xfrm>
          <a:prstGeom prst="rect">
            <a:avLst/>
          </a:prstGeom>
        </p:spPr>
      </p:pic>
      <p:pic>
        <p:nvPicPr>
          <p:cNvPr id="17" name="Immagine 16" descr="Immagine che contiene Carattere, simbolo, logo, Elementi grafici&#10;&#10;Descrizione generata automaticamente">
            <a:extLst>
              <a:ext uri="{FF2B5EF4-FFF2-40B4-BE49-F238E27FC236}">
                <a16:creationId xmlns:a16="http://schemas.microsoft.com/office/drawing/2014/main" id="{69A8B62B-7D5A-A85D-5CC7-97AA49549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55" y="4782856"/>
            <a:ext cx="459486" cy="23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3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triangolo è rigido, non può cambiare forma.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 può costruire se ogni lato è più corto della somma degli altri due ed è più lungo della loro differenza.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perimetro</a:t>
            </a:r>
            <a:r>
              <a:rPr lang="it-IT" sz="2000" dirty="0"/>
              <a:t> di un triangolo è la somma delle lunghezze dei lati e si indica con il simbolo </a:t>
            </a:r>
            <a:r>
              <a:rPr lang="it-IT" sz="2000" b="1" i="1" dirty="0"/>
              <a:t>p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072514B-FCFC-16D0-DC3D-4F57CB604A18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VERTICI E LATI DI UN TRIANGOLO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8B2C8D8-6EDB-92C6-6A42-03F07AB2D19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Carattere, diagramma&#10;&#10;Descrizione generata automaticamente">
            <a:extLst>
              <a:ext uri="{FF2B5EF4-FFF2-40B4-BE49-F238E27FC236}">
                <a16:creationId xmlns:a16="http://schemas.microsoft.com/office/drawing/2014/main" id="{8DB4594C-F9FA-90BA-53DB-D7CB3A9A9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2687864"/>
            <a:ext cx="46355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9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Somma degli angoli interni di un triangolo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somma degli angoli interni di un triangolo è un </a:t>
            </a:r>
            <a:r>
              <a:rPr lang="it-IT" sz="2000" b="1" dirty="0"/>
              <a:t>angolo piatto</a:t>
            </a:r>
            <a:r>
              <a:rPr lang="it-IT" sz="2000" dirty="0"/>
              <a:t>, cioè </a:t>
            </a:r>
            <a:r>
              <a:rPr lang="it-IT" sz="2000" b="1" dirty="0"/>
              <a:t>180</a:t>
            </a:r>
            <a:r>
              <a:rPr lang="it-IT" sz="2000" dirty="0"/>
              <a:t>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Somma degli angoli esterni di un triangolo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somma degli angoli esterni di un triangolo è un </a:t>
            </a:r>
            <a:r>
              <a:rPr lang="it-IT" sz="2000" b="1" dirty="0"/>
              <a:t>angolo giro</a:t>
            </a:r>
            <a:r>
              <a:rPr lang="it-IT" sz="2000" dirty="0"/>
              <a:t>, cioè </a:t>
            </a:r>
            <a:r>
              <a:rPr lang="it-IT" sz="2000" b="1" dirty="0"/>
              <a:t>360</a:t>
            </a:r>
            <a:r>
              <a:rPr lang="it-IT" sz="2000" dirty="0"/>
              <a:t>°.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2F6469A-AEE5-DE41-5702-6AE8FD71CB1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SOMMA DI ANGOLI IN UN TRIANGOLO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42C9325-FBF0-4B66-AF2D-E8C57AFD957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0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8501743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scaleno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scaleno ha tutti i lati e tutti gli angoli diversi.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isoscele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isoscele ha due </a:t>
            </a:r>
            <a:r>
              <a:rPr lang="it-IT" sz="2000" b="1" dirty="0"/>
              <a:t>lati obliqui</a:t>
            </a:r>
            <a:r>
              <a:rPr lang="it-IT" sz="2000" dirty="0"/>
              <a:t> uguali e il terzo lato si chiama </a:t>
            </a:r>
            <a:r>
              <a:rPr lang="it-IT" sz="2000" b="1" dirty="0"/>
              <a:t>base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Gli angoli adiacenti alla base si chiamano </a:t>
            </a:r>
            <a:r>
              <a:rPr lang="it-IT" sz="2000" b="1" dirty="0"/>
              <a:t>angoli alla base </a:t>
            </a:r>
            <a:br>
              <a:rPr lang="it-IT" sz="2000" b="1" dirty="0"/>
            </a:br>
            <a:r>
              <a:rPr lang="it-IT" sz="2000" dirty="0"/>
              <a:t>e sono uguali fra loro.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L’angolo opposto alla base si chiama </a:t>
            </a:r>
            <a:r>
              <a:rPr lang="it-IT" sz="2000" b="1" dirty="0"/>
              <a:t>angolo al vertice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equilatero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equilatero ha tutti i lati e tutti gli angoli uguali.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67595A6-950D-526A-8822-357D0A9163B2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650965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DEI TRIANGOLI IN BASE AI LATI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E9082DC-79A0-FC73-70F8-0666E669E25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linea, diagramma, schermata, Diagramma&#10;&#10;Descrizione generata automaticamente">
            <a:extLst>
              <a:ext uri="{FF2B5EF4-FFF2-40B4-BE49-F238E27FC236}">
                <a16:creationId xmlns:a16="http://schemas.microsoft.com/office/drawing/2014/main" id="{4ACF945E-350A-B30A-97BC-83B8289A0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014893"/>
            <a:ext cx="2885440" cy="1605280"/>
          </a:xfrm>
          <a:prstGeom prst="rect">
            <a:avLst/>
          </a:prstGeom>
        </p:spPr>
      </p:pic>
      <p:pic>
        <p:nvPicPr>
          <p:cNvPr id="11" name="Immagine 10" descr="Immagine che contiene linea, testo, Carattere, schermata&#10;&#10;Descrizione generata automaticamente">
            <a:extLst>
              <a:ext uri="{FF2B5EF4-FFF2-40B4-BE49-F238E27FC236}">
                <a16:creationId xmlns:a16="http://schemas.microsoft.com/office/drawing/2014/main" id="{02AF27D4-839C-FF4E-AE87-3907298B3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28" y="3036066"/>
            <a:ext cx="2753360" cy="1615440"/>
          </a:xfrm>
          <a:prstGeom prst="rect">
            <a:avLst/>
          </a:prstGeom>
        </p:spPr>
      </p:pic>
      <p:pic>
        <p:nvPicPr>
          <p:cNvPr id="13" name="Immagine 12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CBAB9220-8A7F-EA91-9CEC-10D5FC5A88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571" y="4943947"/>
            <a:ext cx="289560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730299"/>
            <a:ext cx="10515600" cy="16662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un triangolo: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il lato maggiore ha come angolo opposto il maggiore tra gli angoli;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il lato minore ha come angolo opposto il minore tra gli angoli.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96EA690-2DA8-0D78-FB53-C8BC04BA9630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650965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DEI TRIANGOLI IN BASE AI LATI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2E704B8-00C4-8425-F013-442EFFFC329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linea&#10;&#10;Descrizione generata automaticamente">
            <a:extLst>
              <a:ext uri="{FF2B5EF4-FFF2-40B4-BE49-F238E27FC236}">
                <a16:creationId xmlns:a16="http://schemas.microsoft.com/office/drawing/2014/main" id="{3B7E0B89-7D06-E47E-B227-8126E744B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55" y="5034946"/>
            <a:ext cx="2777490" cy="1657350"/>
          </a:xfrm>
          <a:prstGeom prst="rect">
            <a:avLst/>
          </a:prstGeom>
        </p:spPr>
      </p:pic>
      <p:pic>
        <p:nvPicPr>
          <p:cNvPr id="11" name="Immagine 10" descr="Immagine che contiene testo, cerchio, Carattere, diagramma&#10;&#10;Descrizione generata automaticamente">
            <a:extLst>
              <a:ext uri="{FF2B5EF4-FFF2-40B4-BE49-F238E27FC236}">
                <a16:creationId xmlns:a16="http://schemas.microsoft.com/office/drawing/2014/main" id="{06F906AD-E9F4-2726-76A8-70A958093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165" y="1559608"/>
            <a:ext cx="421767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6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8294914" cy="46731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acutangolo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acutangolo ha tutti gli angoli interni acuti.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ottusangolo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ottusangolo ha un angolo interno ottuso.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Triangolo rettangolo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triangolo rettangolo ha un angolo interno retto. </a:t>
            </a:r>
            <a:br>
              <a:rPr lang="it-IT" sz="2000" dirty="0"/>
            </a:br>
            <a:r>
              <a:rPr lang="it-IT" sz="2000" dirty="0"/>
              <a:t>I due lati adiacenti all’angolo retto si chiamano </a:t>
            </a:r>
            <a:r>
              <a:rPr lang="it-IT" sz="2000" b="1" dirty="0"/>
              <a:t>cateti</a:t>
            </a:r>
            <a:r>
              <a:rPr lang="it-IT" sz="2000" dirty="0"/>
              <a:t>, il terzo lato </a:t>
            </a:r>
            <a:br>
              <a:rPr lang="it-IT" sz="2000" dirty="0"/>
            </a:br>
            <a:r>
              <a:rPr lang="it-IT" sz="2000" dirty="0"/>
              <a:t>si chiama </a:t>
            </a:r>
            <a:r>
              <a:rPr lang="it-IT" sz="2000" b="1" dirty="0"/>
              <a:t>ipotenusa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1B739A-6314-8D32-6631-07FEF35F4990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DEI TRIANGOLI IN BASE AGLI 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7E1F0A7-1D8B-65DB-F282-DE5C84E63D2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Immagine 20" descr="Immagine che contiene triangolo&#10;&#10;Descrizione generata automaticamente">
            <a:extLst>
              <a:ext uri="{FF2B5EF4-FFF2-40B4-BE49-F238E27FC236}">
                <a16:creationId xmlns:a16="http://schemas.microsoft.com/office/drawing/2014/main" id="{68FC2875-4692-EDB9-6A42-CA19F8D0C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58" y="1589933"/>
            <a:ext cx="2209800" cy="1727200"/>
          </a:xfrm>
          <a:prstGeom prst="rect">
            <a:avLst/>
          </a:prstGeom>
        </p:spPr>
      </p:pic>
      <p:pic>
        <p:nvPicPr>
          <p:cNvPr id="23" name="Immagine 22" descr="Immagine che contiene schermata, Carattere, design&#10;&#10;Descrizione generata automaticamente">
            <a:extLst>
              <a:ext uri="{FF2B5EF4-FFF2-40B4-BE49-F238E27FC236}">
                <a16:creationId xmlns:a16="http://schemas.microsoft.com/office/drawing/2014/main" id="{B4ACB90E-EBB2-839D-ED96-7703CF7E69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58" y="3361445"/>
            <a:ext cx="2209800" cy="1727200"/>
          </a:xfrm>
          <a:prstGeom prst="rect">
            <a:avLst/>
          </a:prstGeom>
        </p:spPr>
      </p:pic>
      <p:pic>
        <p:nvPicPr>
          <p:cNvPr id="25" name="Immagine 24" descr="Immagine che contiene testo, schermata, Carattere, linea&#10;&#10;Descrizione generata automaticamente">
            <a:extLst>
              <a:ext uri="{FF2B5EF4-FFF2-40B4-BE49-F238E27FC236}">
                <a16:creationId xmlns:a16="http://schemas.microsoft.com/office/drawing/2014/main" id="{9BDB79F0-1CDE-E89D-EC6F-239734CA4F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358" y="4989135"/>
            <a:ext cx="22098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5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952FDE3-71C6-82A6-47AB-9A187C536B24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DEI TRIANGOLI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05687FA-038C-FDDB-512D-C7F040A7E2A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diagramma, schermata, linea&#10;&#10;Descrizione generata automaticamente">
            <a:extLst>
              <a:ext uri="{FF2B5EF4-FFF2-40B4-BE49-F238E27FC236}">
                <a16:creationId xmlns:a16="http://schemas.microsoft.com/office/drawing/2014/main" id="{5852E5BF-B5D5-35C6-EA4F-3D43DD4B3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61461"/>
            <a:ext cx="7772400" cy="517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0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72C1F-ED50-0983-17FB-7A7673A397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3218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Altezze e ortocentro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</a:t>
            </a:r>
            <a:r>
              <a:rPr lang="it-IT" sz="2000" b="1" dirty="0"/>
              <a:t>altezza</a:t>
            </a:r>
            <a:r>
              <a:rPr lang="it-IT" sz="2000" dirty="0"/>
              <a:t> di un triangolo relativa a un lato è il segmento che esce da un vertice e arriva perpendicolarmente al lato opposto.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punto di intersezione dell’altezza e del lato opposto si chiama </a:t>
            </a:r>
            <a:r>
              <a:rPr lang="it-IT" sz="2000" b="1" dirty="0"/>
              <a:t>piede</a:t>
            </a:r>
            <a:r>
              <a:rPr lang="it-IT" sz="2000" dirty="0"/>
              <a:t> dell’altezza.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un triangolo ci sono tre altezze, una per ogni vertice, ovvero una per ogni lato.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38516A4-FA6D-3B92-3285-EA7058DED02E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70708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SEGMENTI E PUNTI NOTEVOLI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9986050-27B0-A0DF-0E88-FD6D49A6821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C9A189-86B9-2CCE-9A50-C4C16CCB71BF}"/>
              </a:ext>
            </a:extLst>
          </p:cNvPr>
          <p:cNvSpPr txBox="1"/>
          <p:nvPr/>
        </p:nvSpPr>
        <p:spPr>
          <a:xfrm>
            <a:off x="838199" y="5415876"/>
            <a:ext cx="694508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>
                <a:solidFill>
                  <a:srgbClr val="FF0000"/>
                </a:solidFill>
              </a:rPr>
              <a:t>AH</a:t>
            </a:r>
            <a:r>
              <a:rPr lang="it-IT" sz="2000" dirty="0"/>
              <a:t> è l’altezza relativa alla base </a:t>
            </a:r>
            <a:r>
              <a:rPr lang="it-IT" sz="2000" b="1" i="1" dirty="0">
                <a:solidFill>
                  <a:srgbClr val="FF0000"/>
                </a:solidFill>
              </a:rPr>
              <a:t>BC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>
                <a:solidFill>
                  <a:srgbClr val="0070C0"/>
                </a:solidFill>
              </a:rPr>
              <a:t>BK</a:t>
            </a:r>
            <a:r>
              <a:rPr lang="it-IT" sz="2000" dirty="0"/>
              <a:t> è l’altezza relativa alla base </a:t>
            </a:r>
            <a:r>
              <a:rPr lang="it-IT" sz="2000" b="1" i="1" dirty="0">
                <a:solidFill>
                  <a:srgbClr val="0070C0"/>
                </a:solidFill>
              </a:rPr>
              <a:t>CA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>
                <a:solidFill>
                  <a:srgbClr val="00B050"/>
                </a:solidFill>
              </a:rPr>
              <a:t>CJ</a:t>
            </a:r>
            <a:r>
              <a:rPr lang="it-IT" sz="2000" dirty="0"/>
              <a:t> è l’altezza relativa alla base </a:t>
            </a:r>
            <a:r>
              <a:rPr lang="it-IT" sz="2000" b="1" i="1" dirty="0">
                <a:solidFill>
                  <a:srgbClr val="00B050"/>
                </a:solidFill>
              </a:rPr>
              <a:t>AB</a:t>
            </a:r>
            <a:r>
              <a:rPr lang="it-IT" sz="2000" dirty="0"/>
              <a:t>.</a:t>
            </a:r>
          </a:p>
        </p:txBody>
      </p:sp>
      <p:pic>
        <p:nvPicPr>
          <p:cNvPr id="9" name="Immagine 8" descr="Immagine che contiene linea, diagramma, pendio, Parallelo&#10;&#10;Descrizione generata automaticamente">
            <a:extLst>
              <a:ext uri="{FF2B5EF4-FFF2-40B4-BE49-F238E27FC236}">
                <a16:creationId xmlns:a16="http://schemas.microsoft.com/office/drawing/2014/main" id="{C24A4433-2F9B-64CD-7CE2-32761686D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0" y="3777381"/>
            <a:ext cx="6492240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9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Triangoli</dc:title>
  <dc:creator>Elisa Favro</dc:creator>
  <cp:lastModifiedBy>Elisa Favro</cp:lastModifiedBy>
  <cp:revision>24</cp:revision>
  <dcterms:created xsi:type="dcterms:W3CDTF">2023-03-10T16:31:56Z</dcterms:created>
  <dcterms:modified xsi:type="dcterms:W3CDTF">2023-05-15T09:29:18Z</dcterms:modified>
</cp:coreProperties>
</file>