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59" r:id="rId9"/>
    <p:sldId id="260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3E3E96BE-573B-4188-841C-349BD49F2D3E}"/>
    <pc:docChg chg="modSld">
      <pc:chgData name="Elisa Favro" userId="8cb3ccf0-b992-4298-a911-387fdbec305a" providerId="ADAL" clId="{3E3E96BE-573B-4188-841C-349BD49F2D3E}" dt="2023-06-12T10:15:53.458" v="1"/>
      <pc:docMkLst>
        <pc:docMk/>
      </pc:docMkLst>
      <pc:sldChg chg="modSp mod">
        <pc:chgData name="Elisa Favro" userId="8cb3ccf0-b992-4298-a911-387fdbec305a" providerId="ADAL" clId="{3E3E96BE-573B-4188-841C-349BD49F2D3E}" dt="2023-06-12T10:15:53.458" v="1"/>
        <pc:sldMkLst>
          <pc:docMk/>
          <pc:sldMk cId="3992323102" sldId="265"/>
        </pc:sldMkLst>
        <pc:spChg chg="mod">
          <ac:chgData name="Elisa Favro" userId="8cb3ccf0-b992-4298-a911-387fdbec305a" providerId="ADAL" clId="{3E3E96BE-573B-4188-841C-349BD49F2D3E}" dt="2023-06-12T10:15:53.458" v="1"/>
          <ac:spMkLst>
            <pc:docMk/>
            <pc:sldMk cId="3992323102" sldId="265"/>
            <ac:spMk id="3" creationId="{93B2B228-2357-0591-E48F-28DF20C51630}"/>
          </ac:spMkLst>
        </pc:spChg>
      </pc:sldChg>
    </pc:docChg>
  </pc:docChgLst>
  <pc:docChgLst>
    <pc:chgData name="Elisa Favro" userId="8cb3ccf0-b992-4298-a911-387fdbec305a" providerId="ADAL" clId="{9BF2DBF0-B5D2-42A6-BCA1-21FD76B8BF1C}"/>
    <pc:docChg chg="undo custSel addSld delSld modSld">
      <pc:chgData name="Elisa Favro" userId="8cb3ccf0-b992-4298-a911-387fdbec305a" providerId="ADAL" clId="{9BF2DBF0-B5D2-42A6-BCA1-21FD76B8BF1C}" dt="2023-05-19T09:40:18.239" v="867" actId="20577"/>
      <pc:docMkLst>
        <pc:docMk/>
      </pc:docMkLst>
      <pc:sldChg chg="modSp mod">
        <pc:chgData name="Elisa Favro" userId="8cb3ccf0-b992-4298-a911-387fdbec305a" providerId="ADAL" clId="{9BF2DBF0-B5D2-42A6-BCA1-21FD76B8BF1C}" dt="2023-05-19T08:34:30.517" v="144" actId="20577"/>
        <pc:sldMkLst>
          <pc:docMk/>
          <pc:sldMk cId="2566342511" sldId="258"/>
        </pc:sldMkLst>
        <pc:spChg chg="mod">
          <ac:chgData name="Elisa Favro" userId="8cb3ccf0-b992-4298-a911-387fdbec305a" providerId="ADAL" clId="{9BF2DBF0-B5D2-42A6-BCA1-21FD76B8BF1C}" dt="2023-05-19T08:34:30.517" v="144" actId="20577"/>
          <ac:spMkLst>
            <pc:docMk/>
            <pc:sldMk cId="2566342511" sldId="258"/>
            <ac:spMk id="3" creationId="{93B2B228-2357-0591-E48F-28DF20C51630}"/>
          </ac:spMkLst>
        </pc:spChg>
      </pc:sldChg>
      <pc:sldChg chg="modSp mod">
        <pc:chgData name="Elisa Favro" userId="8cb3ccf0-b992-4298-a911-387fdbec305a" providerId="ADAL" clId="{9BF2DBF0-B5D2-42A6-BCA1-21FD76B8BF1C}" dt="2023-05-19T09:10:24.686" v="601" actId="20577"/>
        <pc:sldMkLst>
          <pc:docMk/>
          <pc:sldMk cId="3746499727" sldId="259"/>
        </pc:sldMkLst>
        <pc:spChg chg="mod">
          <ac:chgData name="Elisa Favro" userId="8cb3ccf0-b992-4298-a911-387fdbec305a" providerId="ADAL" clId="{9BF2DBF0-B5D2-42A6-BCA1-21FD76B8BF1C}" dt="2023-05-19T09:10:24.686" v="601" actId="20577"/>
          <ac:spMkLst>
            <pc:docMk/>
            <pc:sldMk cId="3746499727" sldId="259"/>
            <ac:spMk id="3" creationId="{93B2B228-2357-0591-E48F-28DF20C51630}"/>
          </ac:spMkLst>
        </pc:spChg>
      </pc:sldChg>
      <pc:sldChg chg="modSp mod">
        <pc:chgData name="Elisa Favro" userId="8cb3ccf0-b992-4298-a911-387fdbec305a" providerId="ADAL" clId="{9BF2DBF0-B5D2-42A6-BCA1-21FD76B8BF1C}" dt="2023-05-19T09:31:54.660" v="672" actId="20577"/>
        <pc:sldMkLst>
          <pc:docMk/>
          <pc:sldMk cId="326805136" sldId="260"/>
        </pc:sldMkLst>
        <pc:spChg chg="mod">
          <ac:chgData name="Elisa Favro" userId="8cb3ccf0-b992-4298-a911-387fdbec305a" providerId="ADAL" clId="{9BF2DBF0-B5D2-42A6-BCA1-21FD76B8BF1C}" dt="2023-05-19T09:31:54.660" v="672" actId="20577"/>
          <ac:spMkLst>
            <pc:docMk/>
            <pc:sldMk cId="326805136" sldId="260"/>
            <ac:spMk id="3" creationId="{93B2B228-2357-0591-E48F-28DF20C51630}"/>
          </ac:spMkLst>
        </pc:spChg>
      </pc:sldChg>
      <pc:sldChg chg="modSp add mod">
        <pc:chgData name="Elisa Favro" userId="8cb3ccf0-b992-4298-a911-387fdbec305a" providerId="ADAL" clId="{9BF2DBF0-B5D2-42A6-BCA1-21FD76B8BF1C}" dt="2023-05-19T08:57:06.857" v="201" actId="20577"/>
        <pc:sldMkLst>
          <pc:docMk/>
          <pc:sldMk cId="2529372211" sldId="264"/>
        </pc:sldMkLst>
        <pc:spChg chg="mod">
          <ac:chgData name="Elisa Favro" userId="8cb3ccf0-b992-4298-a911-387fdbec305a" providerId="ADAL" clId="{9BF2DBF0-B5D2-42A6-BCA1-21FD76B8BF1C}" dt="2023-05-19T08:57:06.857" v="201" actId="20577"/>
          <ac:spMkLst>
            <pc:docMk/>
            <pc:sldMk cId="2529372211" sldId="264"/>
            <ac:spMk id="3" creationId="{93B2B228-2357-0591-E48F-28DF20C51630}"/>
          </ac:spMkLst>
        </pc:spChg>
      </pc:sldChg>
      <pc:sldChg chg="modSp add del mod">
        <pc:chgData name="Elisa Favro" userId="8cb3ccf0-b992-4298-a911-387fdbec305a" providerId="ADAL" clId="{9BF2DBF0-B5D2-42A6-BCA1-21FD76B8BF1C}" dt="2023-05-19T09:10:30.241" v="602" actId="2696"/>
        <pc:sldMkLst>
          <pc:docMk/>
          <pc:sldMk cId="3854074228" sldId="265"/>
        </pc:sldMkLst>
        <pc:spChg chg="mod">
          <ac:chgData name="Elisa Favro" userId="8cb3ccf0-b992-4298-a911-387fdbec305a" providerId="ADAL" clId="{9BF2DBF0-B5D2-42A6-BCA1-21FD76B8BF1C}" dt="2023-05-19T09:10:11.273" v="598" actId="21"/>
          <ac:spMkLst>
            <pc:docMk/>
            <pc:sldMk cId="3854074228" sldId="265"/>
            <ac:spMk id="3" creationId="{93B2B228-2357-0591-E48F-28DF20C51630}"/>
          </ac:spMkLst>
        </pc:spChg>
      </pc:sldChg>
      <pc:sldChg chg="modSp add mod">
        <pc:chgData name="Elisa Favro" userId="8cb3ccf0-b992-4298-a911-387fdbec305a" providerId="ADAL" clId="{9BF2DBF0-B5D2-42A6-BCA1-21FD76B8BF1C}" dt="2023-05-19T09:40:18.239" v="867" actId="20577"/>
        <pc:sldMkLst>
          <pc:docMk/>
          <pc:sldMk cId="3992323102" sldId="265"/>
        </pc:sldMkLst>
        <pc:spChg chg="mod">
          <ac:chgData name="Elisa Favro" userId="8cb3ccf0-b992-4298-a911-387fdbec305a" providerId="ADAL" clId="{9BF2DBF0-B5D2-42A6-BCA1-21FD76B8BF1C}" dt="2023-05-19T09:40:18.239" v="867" actId="20577"/>
          <ac:spMkLst>
            <pc:docMk/>
            <pc:sldMk cId="3992323102" sldId="265"/>
            <ac:spMk id="3" creationId="{93B2B228-2357-0591-E48F-28DF20C516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8A2ACC4-E760-78C2-50DA-82E3502E39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E834907-1B96-4169-32B4-4F1F8716FB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72028F0B-AB78-EA2A-4877-0AD522600974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02E4571B-EDEA-9E44-7FA0-9B643F712459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9A81E40B-26E6-3FFD-800B-DB5026E3B075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1EDA078E-088C-579C-6293-64BB65D8C615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187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EBBD30-4C18-3A8B-E1EB-F70A4B31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5333AA-DD42-CBD6-C3D4-90146F0D6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74D829-79C2-E494-BE58-BD9622E2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592B4D-B847-7411-92A1-68469EC5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886803-F7EF-B36B-34EF-6169F75E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2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2C60449-BD3E-1F53-A4A3-98E210A90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12301D-B3DE-4B2D-A62A-D2439C4D7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33E326-C8FB-7C6A-B552-3A6A71A6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D8C4C5-17E2-E6E9-6A7A-F98160B2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78409E-E606-44E9-B6AB-15B34515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29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C65BD095-2822-6E97-F136-59A2D8368AF1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POLIGONI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820CDA5-288D-A4DA-902F-909F13DB74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7679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6FAC6AFA-53F6-035A-7DFD-94DC0F645930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996696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A16419D1-57A2-104D-8199-EB8911BB16C0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C25D67A6-67A5-953D-9407-7791D333AE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802FF3-5F64-F69F-750E-F65046390DA6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4602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FBC30-01D5-EED8-EAB3-82395110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6D7026-658B-48F2-5D81-D00659F3A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BBA379-4343-33B5-F84C-AC369ED5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AE515B-9E06-FA8D-EC87-57FC3270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3F9F81-E38C-FA48-E04B-ACE115F2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3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551BE-BF20-AC22-2DC8-4554E1BA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E59ECF-E419-755E-5612-FB4B8B95C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0DE763-59D5-9F8C-2C53-DF2F6D0D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0F8DB2-6F3D-5ECD-F9E3-9A2E96D7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E80009-891B-0F43-D0F7-2FA8FD85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A38447-02D5-9C5F-7928-E960F6B5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99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3473F2-4F58-EBC3-9193-354B3939F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8D8C66-7A8C-288D-0613-BC31C7100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FF7208-69BC-512B-5BE7-BD6B3D266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6AB729-2BA7-208D-F715-745F6AC50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2F55DB-9FA9-7651-1166-AB8B353E8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4527F8-7110-CF6C-57D1-A731F494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5C5791-C454-06A1-41BE-8A9493AD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068B0C-70CD-6A07-B271-CFE1C883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3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C22037-3AA8-D9BB-88C0-EBB296D1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AF04EFA-65AD-100A-1620-AD66F027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8BB228-A4AD-62D1-367B-2C3B2816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CC2E41-B72F-388B-9854-32AD7BAB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21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5FFD436-F176-BDE2-3816-AC263F11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139766B-4770-1AEA-FB3E-8D109628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A45F0-CB05-1D7F-1E19-BF80A677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18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C2D7C6-0BDD-9A65-2203-E8D4623C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C946EB-9084-601E-DC3A-749A784AF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B72FD5-8D40-C190-0F20-E3CC9DA59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06CCE0-7143-61BF-2B93-D60CA6268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A92E05-518E-DD4E-5531-B0F2B00E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E717C2-D61D-A2F8-74BD-DFB7353D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09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C4CFB-0902-883F-7243-26452B7D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D8F434-3D72-77EC-6F5D-5AD854F4B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76B7B5-9D82-87E7-C3E7-AF687130D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F088D3-A888-2B4F-734F-6B054B88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667879-4244-FAB6-7921-F0D32382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4597CB-B4F5-8F34-7CB2-2ADEF090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60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7EA1619-B720-4E65-8990-D727F4CB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2382E7-C5BE-0EA3-73D6-31FC259C0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C05AF3-8926-C355-5964-CC72C4F0D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0193-39AD-4536-B710-37E22276B6F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E2FA4A-CA85-B86F-1DEA-C593BE47B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07DA02-DAE8-9E48-1D0F-F9EBA9656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CB90-9EE2-4A13-9FA9-C6261CA4F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60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0E5092-2C1B-9E08-74E5-29CC02265B9F}"/>
              </a:ext>
            </a:extLst>
          </p:cNvPr>
          <p:cNvSpPr txBox="1"/>
          <p:nvPr/>
        </p:nvSpPr>
        <p:spPr>
          <a:xfrm>
            <a:off x="712728" y="4477997"/>
            <a:ext cx="2839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POLIGONI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2882C-F44F-AB9A-0BCA-03EE5D53BFF6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5</a:t>
            </a:r>
          </a:p>
        </p:txBody>
      </p:sp>
    </p:spTree>
    <p:extLst>
      <p:ext uri="{BB962C8B-B14F-4D97-AF65-F5344CB8AC3E}">
        <p14:creationId xmlns:p14="http://schemas.microsoft.com/office/powerpoint/2010/main" val="151819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3B2B228-2357-0591-E48F-28DF20C51630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</a:pPr>
                <a:r>
                  <a:rPr lang="it-IT" sz="2000" dirty="0"/>
                  <a:t>In un </a:t>
                </a:r>
                <a:r>
                  <a:rPr lang="it-IT" sz="2000" b="1" dirty="0"/>
                  <a:t>poligono equilatero </a:t>
                </a:r>
                <a:r>
                  <a:rPr lang="it-IT" sz="2000" dirty="0"/>
                  <a:t>tutti i lati sono congruenti per cui il perimetro vale: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/>
                  <a:t>perimetro = numero dei </a:t>
                </a:r>
                <a:r>
                  <a:rPr lang="it-IT" sz="2000" b="1"/>
                  <a:t>lati · </a:t>
                </a:r>
                <a:r>
                  <a:rPr lang="it-IT" sz="2000" b="1" dirty="0"/>
                  <a:t>lunghezza di un lato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i="1" dirty="0"/>
                  <a:t>p</a:t>
                </a:r>
                <a:r>
                  <a:rPr lang="it-IT" sz="2000" b="1" dirty="0"/>
                  <a:t> = </a:t>
                </a:r>
                <a:r>
                  <a:rPr lang="it-IT" sz="2000" b="1" i="1" dirty="0"/>
                  <a:t>n</a:t>
                </a:r>
                <a:r>
                  <a:rPr lang="it-IT" sz="2000" b="1" dirty="0"/>
                  <a:t> · </a:t>
                </a:r>
                <a:r>
                  <a:rPr lang="it-IT" sz="2000" b="1" i="1" dirty="0"/>
                  <a:t>l</a:t>
                </a: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</a:pPr>
                <a:r>
                  <a:rPr lang="it-IT" sz="2000" dirty="0"/>
                  <a:t>In un </a:t>
                </a:r>
                <a:r>
                  <a:rPr lang="it-IT" sz="2000" b="1" dirty="0"/>
                  <a:t>poligono equiangolo </a:t>
                </a:r>
                <a:r>
                  <a:rPr lang="it-IT" sz="2000" dirty="0"/>
                  <a:t>tutti gli angoli interni sono congruenti per cui l’ampiezza di un angolo interno vale: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/>
                  <a:t>angolo interno = somma degli angoli interni : numero degli angoli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el-GR" sz="2000" b="1" dirty="0"/>
                  <a:t>α</a:t>
                </a:r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2000" b="1" dirty="0"/>
                          <m:t>(</m:t>
                        </m:r>
                        <m:r>
                          <m:rPr>
                            <m:nor/>
                          </m:rPr>
                          <a:rPr lang="it-IT" sz="2000" b="1" i="1" dirty="0"/>
                          <m:t>n</m:t>
                        </m:r>
                        <m:r>
                          <m:rPr>
                            <m:nor/>
                          </m:rPr>
                          <a:rPr lang="it-IT" sz="2000" b="1" dirty="0"/>
                          <m:t> </m:t>
                        </m:r>
                        <m:r>
                          <a:rPr lang="it-IT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it-IT" sz="2000" b="1" dirty="0"/>
                          <m:t> 2 ) · 180° 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sz="2000" b="1" i="1" dirty="0"/>
                          <m:t>n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</a:pPr>
                <a:r>
                  <a:rPr lang="it-IT" sz="2000" dirty="0"/>
                  <a:t>In un </a:t>
                </a:r>
                <a:r>
                  <a:rPr lang="it-IT" sz="2000" b="1" dirty="0"/>
                  <a:t>poligono equiangolo </a:t>
                </a:r>
                <a:r>
                  <a:rPr lang="it-IT" sz="2000" dirty="0"/>
                  <a:t>anche tutti gli angoli esterni sono congruenti e la loro somma vale sempre 360° per cui l’ampiezza di un angolo esterno vale: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/>
                  <a:t>angolo esterno = 360° : numero degli angoli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el-GR" sz="2000" b="1" dirty="0"/>
                  <a:t>α</a:t>
                </a:r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2000" b="1" i="0" smtClean="0"/>
                          <m:t>36</m:t>
                        </m:r>
                        <m:r>
                          <m:rPr>
                            <m:nor/>
                          </m:rPr>
                          <a:rPr lang="it-IT" sz="2000" b="1" dirty="0"/>
                          <m:t>0° 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sz="2000" b="1" i="1" dirty="0"/>
                          <m:t>n</m:t>
                        </m:r>
                      </m:den>
                    </m:f>
                  </m:oMath>
                </a14:m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3B2B228-2357-0591-E48F-28DF20C516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464" t="-7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210E8066-164C-18D8-9751-8F61AC5E8F30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84346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POLIGONI EQUILATERI, EQUIANGOLI E REGOLARI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CB2CC6F-D760-BB02-F1E5-3C6CB1EC561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2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9728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000" b="1" dirty="0">
                <a:solidFill>
                  <a:srgbClr val="FF0000"/>
                </a:solidFill>
              </a:rPr>
              <a:t>Linee spezzate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linea spezzata </a:t>
            </a:r>
            <a:r>
              <a:rPr lang="it-IT" sz="2000" dirty="0"/>
              <a:t>è formata da segmenti a due a due consecutivi.</a:t>
            </a:r>
            <a:br>
              <a:rPr lang="it-IT" sz="2000" dirty="0"/>
            </a:br>
            <a:r>
              <a:rPr lang="it-IT" sz="2000" dirty="0"/>
              <a:t>I segmenti si chiamano </a:t>
            </a:r>
            <a:r>
              <a:rPr lang="it-IT" sz="2000" b="1" dirty="0"/>
              <a:t>lati</a:t>
            </a:r>
            <a:r>
              <a:rPr lang="it-IT" sz="2000" dirty="0"/>
              <a:t> della spezzata.</a:t>
            </a:r>
            <a:br>
              <a:rPr lang="it-IT" sz="2000" dirty="0"/>
            </a:br>
            <a:r>
              <a:rPr lang="it-IT" sz="2000" dirty="0"/>
              <a:t>Gli estremi dei segmenti si chiamano </a:t>
            </a:r>
            <a:r>
              <a:rPr lang="it-IT" sz="2000" b="1" dirty="0"/>
              <a:t>vertici</a:t>
            </a:r>
            <a:r>
              <a:rPr lang="it-IT" sz="2000" dirty="0"/>
              <a:t> della spezzata.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Una spezzata è </a:t>
            </a:r>
            <a:r>
              <a:rPr lang="it-IT" sz="2000" b="1" dirty="0"/>
              <a:t>semplice</a:t>
            </a:r>
            <a:r>
              <a:rPr lang="it-IT" sz="2000" dirty="0"/>
              <a:t> se i lati non consecutivi non si intersecano.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Una spezzata è </a:t>
            </a:r>
            <a:r>
              <a:rPr lang="it-IT" sz="2000" b="1" dirty="0"/>
              <a:t>intrecciata</a:t>
            </a:r>
            <a:r>
              <a:rPr lang="it-IT" sz="2000" dirty="0"/>
              <a:t> se ci sono almeno due lati non consecutivi che si intersecano.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Una spezzata è </a:t>
            </a:r>
            <a:r>
              <a:rPr lang="it-IT" sz="2000" b="1" dirty="0"/>
              <a:t>aperta</a:t>
            </a:r>
            <a:r>
              <a:rPr lang="it-IT" sz="2000" dirty="0"/>
              <a:t> se il lato iniziale e quello finale non sono consecutivi.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Una spezzata è </a:t>
            </a:r>
            <a:r>
              <a:rPr lang="it-IT" sz="2000" b="1" dirty="0"/>
              <a:t>chiusa</a:t>
            </a:r>
            <a:r>
              <a:rPr lang="it-IT" sz="2000" dirty="0"/>
              <a:t> se il lato iniziale e quello finale sono consecutivi.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1C845BC-7A33-821A-34BF-A645CF414AF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LINEE SPEZZATE E POLIGONI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501EA33-6175-361C-026F-9B7D5093FEC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Diagramma&#10;&#10;Descrizione generata automaticamente">
            <a:extLst>
              <a:ext uri="{FF2B5EF4-FFF2-40B4-BE49-F238E27FC236}">
                <a16:creationId xmlns:a16="http://schemas.microsoft.com/office/drawing/2014/main" id="{21329EB3-68FC-7958-FD30-562DE99F8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230" y="4744720"/>
            <a:ext cx="5209540" cy="19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Poligoni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linea spezzata semplice </a:t>
            </a:r>
            <a:r>
              <a:rPr lang="it-IT" sz="2000" dirty="0"/>
              <a:t>e</a:t>
            </a:r>
            <a:r>
              <a:rPr lang="it-IT" sz="2000" b="1" dirty="0"/>
              <a:t> chiusa </a:t>
            </a:r>
            <a:r>
              <a:rPr lang="it-IT" sz="2000" dirty="0"/>
              <a:t>divide il piano in due parti.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La parte interna alla spezzata, compresa la spezzata stessa, si chiama </a:t>
            </a:r>
            <a:r>
              <a:rPr lang="it-IT" sz="2000" b="1" dirty="0"/>
              <a:t>poligono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La spezzata si chiama </a:t>
            </a:r>
            <a:r>
              <a:rPr lang="it-IT" sz="2000" b="1" dirty="0"/>
              <a:t>contorno</a:t>
            </a:r>
            <a:r>
              <a:rPr lang="it-IT" sz="2000" dirty="0"/>
              <a:t> del poligono e la sua lunghezza è il </a:t>
            </a:r>
            <a:r>
              <a:rPr lang="it-IT" sz="2000" b="1" dirty="0"/>
              <a:t>perimetro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L’angolo tra due lati consecutivi è un </a:t>
            </a:r>
            <a:r>
              <a:rPr lang="it-IT" sz="2000" b="1" dirty="0"/>
              <a:t>angolo interno </a:t>
            </a:r>
            <a:r>
              <a:rPr lang="it-IT" sz="2000" dirty="0"/>
              <a:t>del poligono.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FB8B418-463C-14FB-4C99-9052858C0CD2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LINEE SPEZZATE E POLIGONI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072725C-AFEF-F4E4-FA04-5E9F13951EB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linea, origami&#10;&#10;Descrizione generata automaticamente">
            <a:extLst>
              <a:ext uri="{FF2B5EF4-FFF2-40B4-BE49-F238E27FC236}">
                <a16:creationId xmlns:a16="http://schemas.microsoft.com/office/drawing/2014/main" id="{1B164149-F722-B808-872D-D619764E2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4246563"/>
            <a:ext cx="406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0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Poligoni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segmento che unisce due vertici consecutivi è un </a:t>
            </a:r>
            <a:r>
              <a:rPr lang="it-IT" sz="2000" b="1" dirty="0"/>
              <a:t>lato</a:t>
            </a:r>
            <a:r>
              <a:rPr lang="it-IT" sz="2000" dirty="0"/>
              <a:t>; un segmento </a:t>
            </a:r>
            <a:br>
              <a:rPr lang="it-IT" sz="2000" dirty="0"/>
            </a:br>
            <a:r>
              <a:rPr lang="it-IT" sz="2000" dirty="0"/>
              <a:t>che unisce due vertici non consecutivi è una </a:t>
            </a:r>
            <a:r>
              <a:rPr lang="it-IT" sz="2000" b="1" dirty="0"/>
              <a:t>diagonale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In un poligono: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i </a:t>
            </a:r>
            <a:r>
              <a:rPr lang="it-IT" sz="2000" b="1" dirty="0"/>
              <a:t>vertici</a:t>
            </a:r>
            <a:r>
              <a:rPr lang="it-IT" sz="2000" dirty="0"/>
              <a:t> si indicano con le lettere maiuscole </a:t>
            </a: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 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i </a:t>
            </a:r>
            <a:r>
              <a:rPr lang="it-IT" sz="2000" b="1" dirty="0"/>
              <a:t>lati</a:t>
            </a:r>
            <a:r>
              <a:rPr lang="it-IT" sz="2000" dirty="0"/>
              <a:t> si indicano con le lettere minuscole o con le lettere dei loro estremi </a:t>
            </a:r>
            <a:r>
              <a:rPr lang="it-IT" sz="2000" i="1" dirty="0"/>
              <a:t>a</a:t>
            </a:r>
            <a:r>
              <a:rPr lang="it-IT" sz="2000" dirty="0"/>
              <a:t> = </a:t>
            </a:r>
            <a:r>
              <a:rPr lang="it-IT" sz="2000" i="1" dirty="0"/>
              <a:t>AB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 = </a:t>
            </a:r>
            <a:r>
              <a:rPr lang="it-IT" sz="2000" i="1" dirty="0"/>
              <a:t>BC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 = </a:t>
            </a:r>
            <a:r>
              <a:rPr lang="it-IT" sz="2000" i="1" dirty="0"/>
              <a:t>CD </a:t>
            </a:r>
            <a:r>
              <a:rPr lang="it-IT" sz="2000" dirty="0"/>
              <a:t>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gli </a:t>
            </a:r>
            <a:r>
              <a:rPr lang="it-IT" sz="2000" b="1" dirty="0"/>
              <a:t>angoli</a:t>
            </a:r>
            <a:r>
              <a:rPr lang="it-IT" sz="2000" dirty="0"/>
              <a:t> si indicano con tre lettere o con le lettere greche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le </a:t>
            </a:r>
            <a:r>
              <a:rPr lang="it-IT" sz="2000" b="1" dirty="0"/>
              <a:t>diagonali</a:t>
            </a:r>
            <a:r>
              <a:rPr lang="it-IT" sz="2000" dirty="0"/>
              <a:t> si indicano con le lettere degli estremi: </a:t>
            </a:r>
            <a:r>
              <a:rPr lang="it-IT" sz="2000" i="1" dirty="0"/>
              <a:t>AC</a:t>
            </a:r>
            <a:r>
              <a:rPr lang="it-IT" sz="2000" dirty="0"/>
              <a:t>, </a:t>
            </a:r>
            <a:r>
              <a:rPr lang="it-IT" sz="2000" i="1" dirty="0"/>
              <a:t>AD</a:t>
            </a:r>
            <a:r>
              <a:rPr lang="it-IT" sz="2000" dirty="0"/>
              <a:t>, </a:t>
            </a:r>
            <a:r>
              <a:rPr lang="it-IT" sz="2000" i="1" dirty="0"/>
              <a:t>BD</a:t>
            </a:r>
            <a:r>
              <a:rPr lang="it-IT" sz="2000" dirty="0"/>
              <a:t>, </a:t>
            </a:r>
            <a:r>
              <a:rPr lang="it-IT" sz="2000" i="1" dirty="0"/>
              <a:t>BE </a:t>
            </a:r>
            <a:r>
              <a:rPr lang="it-IT" sz="2000" dirty="0"/>
              <a:t>...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FB323A0-A2AB-55EF-6BF2-F6250349BF6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LINEE SPEZZATE E POLIGONI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2C4D4F6-931D-07C6-240A-AF97BFD7B4B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linea, design&#10;&#10;Descrizione generata automaticamente">
            <a:extLst>
              <a:ext uri="{FF2B5EF4-FFF2-40B4-BE49-F238E27FC236}">
                <a16:creationId xmlns:a16="http://schemas.microsoft.com/office/drawing/2014/main" id="{E8572B23-4BE5-4131-E755-F86DDEA04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850" y="1778000"/>
            <a:ext cx="2730500" cy="1651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46BB48-D6E2-1AB2-8B41-9E79D205B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4352131"/>
            <a:ext cx="30099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8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Poligoni costruibili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Non tutte le spezzate possono chiudersi a formare un poligono.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poligono può essere costruito se il lato maggiore è minore della somma di tutti gli altri lati.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Ogni poligono ha lo stesso numero di lati e di angoli.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poligoni prendono il loro nome dal numero di angoli che hanno: triangolo (3), pentagono (5), esagono (6),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Solo il quadrilatero (4) prende il nome dal numero dei lati che ha.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E80CBBA-3189-16ED-9DC8-C14A0738B44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LINEE SPEZZATE E POLIGONI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75064A6-6786-668D-C02F-8A929CFE9408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9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Gli angoli possono essere concavi o convessi e lo stesso vale per i poligoni.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poligono è </a:t>
            </a:r>
            <a:r>
              <a:rPr lang="it-IT" sz="2000" b="1" dirty="0"/>
              <a:t>concavo</a:t>
            </a:r>
            <a:r>
              <a:rPr lang="it-IT" sz="2000" dirty="0"/>
              <a:t> se ha almeno un angolo concavo.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poligono è </a:t>
            </a:r>
            <a:r>
              <a:rPr lang="it-IT" sz="2000" b="1" dirty="0"/>
              <a:t>convesso</a:t>
            </a:r>
            <a:r>
              <a:rPr lang="it-IT" sz="2000" dirty="0"/>
              <a:t> se ha tutti gli angoli convessi.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poligoni concavi hanno almeno una diagonale esterna.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poligoni convessi hanno tutte le diagonali interne al poligono.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E105CA2-19DC-A115-7FDE-FD1A7C61D30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POLIGONI CONCAVI E POLIGONI CONVESSI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37F5352-F8C7-35EA-A324-1EDA032C917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linea, triangolo, origami&#10;&#10;Descrizione generata automaticamente">
            <a:extLst>
              <a:ext uri="{FF2B5EF4-FFF2-40B4-BE49-F238E27FC236}">
                <a16:creationId xmlns:a16="http://schemas.microsoft.com/office/drawing/2014/main" id="{54575525-5397-2B74-1E5B-9C71B7104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4623427"/>
            <a:ext cx="5969000" cy="1917700"/>
          </a:xfrm>
          <a:prstGeom prst="rect">
            <a:avLst/>
          </a:prstGeom>
        </p:spPr>
      </p:pic>
      <p:pic>
        <p:nvPicPr>
          <p:cNvPr id="11" name="Immagine 10" descr="Immagine che contiene diagramma, origami&#10;&#10;Descrizione generata automaticamente">
            <a:extLst>
              <a:ext uri="{FF2B5EF4-FFF2-40B4-BE49-F238E27FC236}">
                <a16:creationId xmlns:a16="http://schemas.microsoft.com/office/drawing/2014/main" id="{FFC5BED6-270C-B724-FFEE-6772A6A85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766" y="1151095"/>
            <a:ext cx="2806700" cy="2070100"/>
          </a:xfrm>
          <a:prstGeom prst="rect">
            <a:avLst/>
          </a:prstGeom>
        </p:spPr>
      </p:pic>
      <p:pic>
        <p:nvPicPr>
          <p:cNvPr id="13" name="Immagine 12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2D637444-E68B-7656-9AC3-15E19D2BB7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766" y="3349145"/>
            <a:ext cx="28067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4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In un poligono convesso si possono definire gli angoli esterni.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angolo esterno </a:t>
            </a:r>
            <a:r>
              <a:rPr lang="it-IT" sz="2000" dirty="0"/>
              <a:t>è un angolo formato da un lato e dal prolungamento di un lato a esso consecutivo.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Due lati consecutivi formano l’angolo interno ma non quello esterno.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Per avere l’angolo esterno si deve considerare il prolungamento di uno dei due lati.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9E5FA82-960D-CF40-0B94-B61049B7D2F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POLIGONI CONCAVI E POLIGONI CONVESSI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6608F8E-E799-BCFA-9FCA-FB1CBA38B55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origami&#10;&#10;Descrizione generata automaticamente">
            <a:extLst>
              <a:ext uri="{FF2B5EF4-FFF2-40B4-BE49-F238E27FC236}">
                <a16:creationId xmlns:a16="http://schemas.microsoft.com/office/drawing/2014/main" id="{3AFF4778-8AE3-635F-D981-2D3B66D43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334881"/>
            <a:ext cx="7772400" cy="184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7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3B2B228-2357-0591-E48F-28DF20C51630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7302500" cy="212407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In un triangolo la somma degli angoli interni misura 180°. </a:t>
                </a:r>
                <a:br>
                  <a:rPr lang="it-IT" sz="2000" dirty="0"/>
                </a:br>
                <a:r>
                  <a:rPr lang="it-IT" sz="2000" dirty="0"/>
                  <a:t>E negli altri poligoni?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Se si considera un poligono (con un numero di lati </a:t>
                </a:r>
                <a:r>
                  <a:rPr lang="it-IT" sz="2000" i="1" dirty="0"/>
                  <a:t>n</a:t>
                </a:r>
                <a:r>
                  <a:rPr lang="it-IT" sz="2000" dirty="0"/>
                  <a:t> maggiore di 3) </a:t>
                </a:r>
                <a:br>
                  <a:rPr lang="it-IT" sz="2000" dirty="0"/>
                </a:br>
                <a:r>
                  <a:rPr lang="it-IT" sz="2000" dirty="0"/>
                  <a:t>e si tracciano le diagonali che escono da un vertice, si può notare </a:t>
                </a:r>
                <a:br>
                  <a:rPr lang="it-IT" sz="2000" dirty="0"/>
                </a:br>
                <a:r>
                  <a:rPr lang="it-IT" sz="2000" dirty="0"/>
                  <a:t>che il poligono viene suddiviso in </a:t>
                </a:r>
                <a:r>
                  <a:rPr lang="it-IT" sz="2000" i="1" dirty="0"/>
                  <a:t>n</a:t>
                </a:r>
                <a:r>
                  <a:rPr lang="it-IT" sz="2000" dirty="0"/>
                  <a:t> </a:t>
                </a:r>
                <a14:m>
                  <m:oMath xmlns:m="http://schemas.openxmlformats.org/officeDocument/2006/math">
                    <m:r>
                      <a:rPr lang="it-I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dirty="0"/>
                  <a:t> 2 triangoli.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3B2B228-2357-0591-E48F-28DF20C516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7302500" cy="2124075"/>
              </a:xfrm>
              <a:blipFill>
                <a:blip r:embed="rId2"/>
                <a:stretch>
                  <a:fillRect l="-1043" t="-11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03D5888F-CB0D-387A-E074-32B00D517FE5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SOMMA DI ANGOLI IN UN POLIGONO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2CFC83-3D30-EAB2-EC16-CDF1661394C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FED82BB-A646-BCC9-6F38-C40B3E4F4751}"/>
                  </a:ext>
                </a:extLst>
              </p:cNvPr>
              <p:cNvSpPr txBox="1"/>
              <p:nvPr/>
            </p:nvSpPr>
            <p:spPr>
              <a:xfrm>
                <a:off x="838200" y="4313864"/>
                <a:ext cx="8001000" cy="18235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La </a:t>
                </a:r>
                <a:r>
                  <a:rPr lang="it-IT" sz="2000" b="1" dirty="0"/>
                  <a:t>somma degli angoli interni </a:t>
                </a:r>
                <a:r>
                  <a:rPr lang="it-IT" sz="2000" dirty="0"/>
                  <a:t>di un poligono con </a:t>
                </a:r>
                <a:r>
                  <a:rPr lang="it-IT" sz="2000" i="1" dirty="0"/>
                  <a:t>n</a:t>
                </a:r>
                <a:r>
                  <a:rPr lang="it-IT" sz="2000" dirty="0"/>
                  <a:t> lati misura: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/>
                  <a:t>(</a:t>
                </a:r>
                <a:r>
                  <a:rPr lang="it-IT" sz="2000" b="1" i="1" dirty="0"/>
                  <a:t>n</a:t>
                </a:r>
                <a:r>
                  <a:rPr lang="it-IT" sz="2000" b="1" dirty="0"/>
                  <a:t>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2 ) · 180°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Se la somma degli angoli interni dipende dal numero di lati, la </a:t>
                </a:r>
                <a:r>
                  <a:rPr lang="it-IT" sz="2000" b="1" dirty="0"/>
                  <a:t>somma degli angoli esterni </a:t>
                </a:r>
                <a:r>
                  <a:rPr lang="it-IT" sz="2000" dirty="0"/>
                  <a:t>è invece sempre 360°, per qualsiasi poligono.</a:t>
                </a: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FED82BB-A646-BCC9-6F38-C40B3E4F4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13864"/>
                <a:ext cx="8001000" cy="1823576"/>
              </a:xfrm>
              <a:prstGeom prst="rect">
                <a:avLst/>
              </a:prstGeom>
              <a:blipFill>
                <a:blip r:embed="rId3"/>
                <a:stretch>
                  <a:fillRect l="-952" t="-2069" r="-794" b="-48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 descr="Immagine che contiene triangolo&#10;&#10;Descrizione generata automaticamente">
            <a:extLst>
              <a:ext uri="{FF2B5EF4-FFF2-40B4-BE49-F238E27FC236}">
                <a16:creationId xmlns:a16="http://schemas.microsoft.com/office/drawing/2014/main" id="{F5724947-6AAF-2B86-2091-CF2ADEDC6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50" y="963557"/>
            <a:ext cx="28575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9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B228-2357-0591-E48F-28DF20C516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poligoni si possono classificare in base ai lati e agli angoli.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poligono che ha tutti i lati congruenti è </a:t>
            </a:r>
            <a:r>
              <a:rPr lang="it-IT" sz="2000" b="1" dirty="0"/>
              <a:t>equilatero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poligono che ha tutti gli angoli interni congruenti è </a:t>
            </a:r>
            <a:r>
              <a:rPr lang="it-IT" sz="2000" b="1" dirty="0"/>
              <a:t>equiangolo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poligono equilatero ed equiangolo è </a:t>
            </a:r>
            <a:r>
              <a:rPr lang="it-IT" sz="2000" b="1" dirty="0"/>
              <a:t>regolare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52186D8-E371-6CAE-8ABC-034D12350649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84346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POLIGONI EQUILATERI, EQUIANGOLI E REGOLARI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B70322B-289C-671A-A21F-83D29273D57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origami&#10;&#10;Descrizione generata automaticamente">
            <a:extLst>
              <a:ext uri="{FF2B5EF4-FFF2-40B4-BE49-F238E27FC236}">
                <a16:creationId xmlns:a16="http://schemas.microsoft.com/office/drawing/2014/main" id="{97ADCE07-C1FE-DD49-9390-B5312F749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0" y="3873500"/>
            <a:ext cx="68707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Poligoni</dc:title>
  <dc:creator>Elisa Favro</dc:creator>
  <cp:lastModifiedBy>Elisa Favro</cp:lastModifiedBy>
  <cp:revision>9</cp:revision>
  <dcterms:created xsi:type="dcterms:W3CDTF">2023-05-18T14:14:17Z</dcterms:created>
  <dcterms:modified xsi:type="dcterms:W3CDTF">2023-06-12T10:16:01Z</dcterms:modified>
</cp:coreProperties>
</file>