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Favro" userId="8cb3ccf0-b992-4298-a911-387fdbec305a" providerId="ADAL" clId="{465311ED-579A-4B4E-B8E3-DBEADBB2505F}"/>
    <pc:docChg chg="custSel modSld">
      <pc:chgData name="Elisa Favro" userId="8cb3ccf0-b992-4298-a911-387fdbec305a" providerId="ADAL" clId="{465311ED-579A-4B4E-B8E3-DBEADBB2505F}" dt="2023-06-12T10:12:26.025" v="269" actId="20577"/>
      <pc:docMkLst>
        <pc:docMk/>
      </pc:docMkLst>
      <pc:sldChg chg="modSp mod">
        <pc:chgData name="Elisa Favro" userId="8cb3ccf0-b992-4298-a911-387fdbec305a" providerId="ADAL" clId="{465311ED-579A-4B4E-B8E3-DBEADBB2505F}" dt="2023-06-12T10:09:47.503" v="267" actId="20577"/>
        <pc:sldMkLst>
          <pc:docMk/>
          <pc:sldMk cId="3088903803" sldId="261"/>
        </pc:sldMkLst>
        <pc:spChg chg="mod">
          <ac:chgData name="Elisa Favro" userId="8cb3ccf0-b992-4298-a911-387fdbec305a" providerId="ADAL" clId="{465311ED-579A-4B4E-B8E3-DBEADBB2505F}" dt="2023-06-12T10:08:07.749" v="154" actId="20577"/>
          <ac:spMkLst>
            <pc:docMk/>
            <pc:sldMk cId="3088903803" sldId="261"/>
            <ac:spMk id="3" creationId="{DE92CFD0-CED9-10E4-A515-FC16A278D3DF}"/>
          </ac:spMkLst>
        </pc:spChg>
        <pc:spChg chg="mod">
          <ac:chgData name="Elisa Favro" userId="8cb3ccf0-b992-4298-a911-387fdbec305a" providerId="ADAL" clId="{465311ED-579A-4B4E-B8E3-DBEADBB2505F}" dt="2023-06-12T10:09:47.503" v="267" actId="20577"/>
          <ac:spMkLst>
            <pc:docMk/>
            <pc:sldMk cId="3088903803" sldId="261"/>
            <ac:spMk id="7" creationId="{FE12F2E4-90D2-4741-8B0A-F94D68955C0E}"/>
          </ac:spMkLst>
        </pc:spChg>
        <pc:picChg chg="mod">
          <ac:chgData name="Elisa Favro" userId="8cb3ccf0-b992-4298-a911-387fdbec305a" providerId="ADAL" clId="{465311ED-579A-4B4E-B8E3-DBEADBB2505F}" dt="2023-06-12T10:08:49.466" v="156" actId="1076"/>
          <ac:picMkLst>
            <pc:docMk/>
            <pc:sldMk cId="3088903803" sldId="261"/>
            <ac:picMk id="9" creationId="{C2548345-79B9-961B-845D-AC50F336361E}"/>
          </ac:picMkLst>
        </pc:picChg>
      </pc:sldChg>
      <pc:sldChg chg="modSp mod">
        <pc:chgData name="Elisa Favro" userId="8cb3ccf0-b992-4298-a911-387fdbec305a" providerId="ADAL" clId="{465311ED-579A-4B4E-B8E3-DBEADBB2505F}" dt="2023-06-12T10:12:26.025" v="269" actId="20577"/>
        <pc:sldMkLst>
          <pc:docMk/>
          <pc:sldMk cId="2288611140" sldId="262"/>
        </pc:sldMkLst>
        <pc:spChg chg="mod">
          <ac:chgData name="Elisa Favro" userId="8cb3ccf0-b992-4298-a911-387fdbec305a" providerId="ADAL" clId="{465311ED-579A-4B4E-B8E3-DBEADBB2505F}" dt="2023-06-12T10:12:26.025" v="269" actId="20577"/>
          <ac:spMkLst>
            <pc:docMk/>
            <pc:sldMk cId="2288611140" sldId="262"/>
            <ac:spMk id="7" creationId="{D5DAF10D-50BD-1D84-9E0C-B77BC2963287}"/>
          </ac:spMkLst>
        </pc:spChg>
      </pc:sldChg>
      <pc:sldChg chg="modSp mod">
        <pc:chgData name="Elisa Favro" userId="8cb3ccf0-b992-4298-a911-387fdbec305a" providerId="ADAL" clId="{465311ED-579A-4B4E-B8E3-DBEADBB2505F}" dt="2023-06-12T10:05:41.988" v="3" actId="20577"/>
        <pc:sldMkLst>
          <pc:docMk/>
          <pc:sldMk cId="3006898475" sldId="263"/>
        </pc:sldMkLst>
        <pc:spChg chg="mod">
          <ac:chgData name="Elisa Favro" userId="8cb3ccf0-b992-4298-a911-387fdbec305a" providerId="ADAL" clId="{465311ED-579A-4B4E-B8E3-DBEADBB2505F}" dt="2023-06-12T10:05:41.988" v="3" actId="20577"/>
          <ac:spMkLst>
            <pc:docMk/>
            <pc:sldMk cId="3006898475" sldId="263"/>
            <ac:spMk id="3" creationId="{DE92CFD0-CED9-10E4-A515-FC16A278D3DF}"/>
          </ac:spMkLst>
        </pc:spChg>
      </pc:sldChg>
    </pc:docChg>
  </pc:docChgLst>
  <pc:docChgLst>
    <pc:chgData name="Elisa Favro" userId="8cb3ccf0-b992-4298-a911-387fdbec305a" providerId="ADAL" clId="{7733BFCA-BAEF-4905-AE30-0357510C7380}"/>
    <pc:docChg chg="custSel addSld modSld">
      <pc:chgData name="Elisa Favro" userId="8cb3ccf0-b992-4298-a911-387fdbec305a" providerId="ADAL" clId="{7733BFCA-BAEF-4905-AE30-0357510C7380}" dt="2023-05-18T13:04:22.534" v="892" actId="20577"/>
      <pc:docMkLst>
        <pc:docMk/>
      </pc:docMkLst>
      <pc:sldChg chg="modSp mod">
        <pc:chgData name="Elisa Favro" userId="8cb3ccf0-b992-4298-a911-387fdbec305a" providerId="ADAL" clId="{7733BFCA-BAEF-4905-AE30-0357510C7380}" dt="2023-05-18T12:45:57.575" v="387" actId="20577"/>
        <pc:sldMkLst>
          <pc:docMk/>
          <pc:sldMk cId="2918057342" sldId="258"/>
        </pc:sldMkLst>
        <pc:spChg chg="mod">
          <ac:chgData name="Elisa Favro" userId="8cb3ccf0-b992-4298-a911-387fdbec305a" providerId="ADAL" clId="{7733BFCA-BAEF-4905-AE30-0357510C7380}" dt="2023-05-18T12:45:57.575" v="387" actId="20577"/>
          <ac:spMkLst>
            <pc:docMk/>
            <pc:sldMk cId="2918057342" sldId="258"/>
            <ac:spMk id="3" creationId="{DE92CFD0-CED9-10E4-A515-FC16A278D3DF}"/>
          </ac:spMkLst>
        </pc:spChg>
      </pc:sldChg>
      <pc:sldChg chg="modSp mod">
        <pc:chgData name="Elisa Favro" userId="8cb3ccf0-b992-4298-a911-387fdbec305a" providerId="ADAL" clId="{7733BFCA-BAEF-4905-AE30-0357510C7380}" dt="2023-05-18T12:48:52.238" v="564" actId="20577"/>
        <pc:sldMkLst>
          <pc:docMk/>
          <pc:sldMk cId="3222875371" sldId="259"/>
        </pc:sldMkLst>
        <pc:spChg chg="mod">
          <ac:chgData name="Elisa Favro" userId="8cb3ccf0-b992-4298-a911-387fdbec305a" providerId="ADAL" clId="{7733BFCA-BAEF-4905-AE30-0357510C7380}" dt="2023-05-18T12:48:52.238" v="564" actId="20577"/>
          <ac:spMkLst>
            <pc:docMk/>
            <pc:sldMk cId="3222875371" sldId="259"/>
            <ac:spMk id="3" creationId="{DE92CFD0-CED9-10E4-A515-FC16A278D3DF}"/>
          </ac:spMkLst>
        </pc:spChg>
      </pc:sldChg>
      <pc:sldChg chg="modSp mod">
        <pc:chgData name="Elisa Favro" userId="8cb3ccf0-b992-4298-a911-387fdbec305a" providerId="ADAL" clId="{7733BFCA-BAEF-4905-AE30-0357510C7380}" dt="2023-05-18T13:01:32.811" v="829" actId="20577"/>
        <pc:sldMkLst>
          <pc:docMk/>
          <pc:sldMk cId="1327423181" sldId="260"/>
        </pc:sldMkLst>
        <pc:spChg chg="mod">
          <ac:chgData name="Elisa Favro" userId="8cb3ccf0-b992-4298-a911-387fdbec305a" providerId="ADAL" clId="{7733BFCA-BAEF-4905-AE30-0357510C7380}" dt="2023-05-18T13:01:32.811" v="829" actId="20577"/>
          <ac:spMkLst>
            <pc:docMk/>
            <pc:sldMk cId="1327423181" sldId="260"/>
            <ac:spMk id="3" creationId="{DE92CFD0-CED9-10E4-A515-FC16A278D3DF}"/>
          </ac:spMkLst>
        </pc:spChg>
      </pc:sldChg>
      <pc:sldChg chg="modSp mod">
        <pc:chgData name="Elisa Favro" userId="8cb3ccf0-b992-4298-a911-387fdbec305a" providerId="ADAL" clId="{7733BFCA-BAEF-4905-AE30-0357510C7380}" dt="2023-05-18T12:41:07.339" v="207" actId="20577"/>
        <pc:sldMkLst>
          <pc:docMk/>
          <pc:sldMk cId="3088903803" sldId="261"/>
        </pc:sldMkLst>
        <pc:spChg chg="mod">
          <ac:chgData name="Elisa Favro" userId="8cb3ccf0-b992-4298-a911-387fdbec305a" providerId="ADAL" clId="{7733BFCA-BAEF-4905-AE30-0357510C7380}" dt="2023-05-18T12:41:07.339" v="207" actId="20577"/>
          <ac:spMkLst>
            <pc:docMk/>
            <pc:sldMk cId="3088903803" sldId="261"/>
            <ac:spMk id="3" creationId="{DE92CFD0-CED9-10E4-A515-FC16A278D3DF}"/>
          </ac:spMkLst>
        </pc:spChg>
      </pc:sldChg>
      <pc:sldChg chg="modSp add mod">
        <pc:chgData name="Elisa Favro" userId="8cb3ccf0-b992-4298-a911-387fdbec305a" providerId="ADAL" clId="{7733BFCA-BAEF-4905-AE30-0357510C7380}" dt="2023-05-18T12:54:45.277" v="664" actId="20577"/>
        <pc:sldMkLst>
          <pc:docMk/>
          <pc:sldMk cId="2288611140" sldId="262"/>
        </pc:sldMkLst>
        <pc:spChg chg="mod">
          <ac:chgData name="Elisa Favro" userId="8cb3ccf0-b992-4298-a911-387fdbec305a" providerId="ADAL" clId="{7733BFCA-BAEF-4905-AE30-0357510C7380}" dt="2023-05-18T12:54:45.277" v="664" actId="20577"/>
          <ac:spMkLst>
            <pc:docMk/>
            <pc:sldMk cId="2288611140" sldId="262"/>
            <ac:spMk id="3" creationId="{DE92CFD0-CED9-10E4-A515-FC16A278D3DF}"/>
          </ac:spMkLst>
        </pc:spChg>
      </pc:sldChg>
      <pc:sldChg chg="modSp add mod">
        <pc:chgData name="Elisa Favro" userId="8cb3ccf0-b992-4298-a911-387fdbec305a" providerId="ADAL" clId="{7733BFCA-BAEF-4905-AE30-0357510C7380}" dt="2023-05-18T13:04:22.534" v="892" actId="20577"/>
        <pc:sldMkLst>
          <pc:docMk/>
          <pc:sldMk cId="3006898475" sldId="263"/>
        </pc:sldMkLst>
        <pc:spChg chg="mod">
          <ac:chgData name="Elisa Favro" userId="8cb3ccf0-b992-4298-a911-387fdbec305a" providerId="ADAL" clId="{7733BFCA-BAEF-4905-AE30-0357510C7380}" dt="2023-05-18T13:04:22.534" v="892" actId="20577"/>
          <ac:spMkLst>
            <pc:docMk/>
            <pc:sldMk cId="3006898475" sldId="263"/>
            <ac:spMk id="3" creationId="{DE92CFD0-CED9-10E4-A515-FC16A278D3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12ACAC8B-50F7-5E3D-D548-909BCF2222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96CB22B-FB66-3B63-CBE2-076DA1B82E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b="12253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F1AA9E2F-79D4-F15F-460F-DEAD5F668D4A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rda 9">
            <a:extLst>
              <a:ext uri="{FF2B5EF4-FFF2-40B4-BE49-F238E27FC236}">
                <a16:creationId xmlns:a16="http://schemas.microsoft.com/office/drawing/2014/main" id="{13A389A3-C1CE-224C-975D-8C8282782DEB}"/>
              </a:ext>
            </a:extLst>
          </p:cNvPr>
          <p:cNvSpPr/>
          <p:nvPr userDrawn="1"/>
        </p:nvSpPr>
        <p:spPr>
          <a:xfrm rot="19334893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rda 10">
            <a:extLst>
              <a:ext uri="{FF2B5EF4-FFF2-40B4-BE49-F238E27FC236}">
                <a16:creationId xmlns:a16="http://schemas.microsoft.com/office/drawing/2014/main" id="{6F474AAE-BF18-FBFD-121F-DAA3749B8759}"/>
              </a:ext>
            </a:extLst>
          </p:cNvPr>
          <p:cNvSpPr/>
          <p:nvPr userDrawn="1"/>
        </p:nvSpPr>
        <p:spPr>
          <a:xfrm rot="19334893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rda 11">
            <a:extLst>
              <a:ext uri="{FF2B5EF4-FFF2-40B4-BE49-F238E27FC236}">
                <a16:creationId xmlns:a16="http://schemas.microsoft.com/office/drawing/2014/main" id="{955B653A-2016-51A9-B7E7-8F9154BD7A57}"/>
              </a:ext>
            </a:extLst>
          </p:cNvPr>
          <p:cNvSpPr/>
          <p:nvPr userDrawn="1"/>
        </p:nvSpPr>
        <p:spPr>
          <a:xfrm rot="19334893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447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90F672-77B5-3BDE-7B8A-E5CB135A3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79C4BF9-3493-E800-A548-9D9AF0B3D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24FF3F-D33A-882A-B804-B87EF0A13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478-1F32-479D-9E90-F634BE3D502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2D90CB-6FDE-D2B4-00BF-BDAE5CC4D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496896-42CA-1F27-BA5D-63DA154D8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9A1D-3138-4CB9-8B96-356F0FFA4B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97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43CE707-233F-DC3C-F065-C154E22D1B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E298B3E-1269-6E11-F3EE-8FF7232FB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29D0A8-4366-C8FE-C0B9-F087F9C6F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478-1F32-479D-9E90-F634BE3D502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873DE1-815A-3202-9A16-81F4092CD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483856-2350-7E83-B8BC-993498BE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9A1D-3138-4CB9-8B96-356F0FFA4B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42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B2212CE1-B2CB-9F09-4010-E30CE56DF603}"/>
              </a:ext>
            </a:extLst>
          </p:cNvPr>
          <p:cNvSpPr txBox="1">
            <a:spLocks/>
          </p:cNvSpPr>
          <p:nvPr userDrawn="1"/>
        </p:nvSpPr>
        <p:spPr>
          <a:xfrm>
            <a:off x="5111970" y="50270"/>
            <a:ext cx="6323151" cy="65927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000" b="1" dirty="0">
                <a:solidFill>
                  <a:srgbClr val="E642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CONGRUENZE E TRASFORMAZIONI GEOMETRICHE</a:t>
            </a:r>
          </a:p>
        </p:txBody>
      </p:sp>
      <p:pic>
        <p:nvPicPr>
          <p:cNvPr id="8" name="Immagine 7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11A429B7-A694-7246-E2DB-244FFB2D4F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0494" y="135469"/>
            <a:ext cx="245338" cy="488872"/>
          </a:xfrm>
          <a:prstGeom prst="rect">
            <a:avLst/>
          </a:prstGeom>
        </p:spPr>
      </p:pic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67E80B01-0D59-2B88-FBFB-A3D5B3FD31C1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5771535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BF946336-354D-2B9D-8F00-36DF188C2C40}"/>
              </a:ext>
            </a:extLst>
          </p:cNvPr>
          <p:cNvCxnSpPr>
            <a:cxnSpLocks/>
          </p:cNvCxnSpPr>
          <p:nvPr userDrawn="1"/>
        </p:nvCxnSpPr>
        <p:spPr>
          <a:xfrm>
            <a:off x="11500460" y="379905"/>
            <a:ext cx="69154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magine 10">
            <a:extLst>
              <a:ext uri="{FF2B5EF4-FFF2-40B4-BE49-F238E27FC236}">
                <a16:creationId xmlns:a16="http://schemas.microsoft.com/office/drawing/2014/main" id="{9611EB5D-A0D5-CD6A-F237-46CAC62F9C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10493596" y="5164937"/>
            <a:ext cx="3396807" cy="3386125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C43FE63-2C88-EAFC-9780-CE507A0EC10B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97AB9668-7AB5-C746-848F-2F464D57B9A7}" type="slidenum">
              <a:rPr lang="it-IT" sz="1200" smtClean="0"/>
              <a:pPr algn="ctr"/>
              <a:t>‹N›</a:t>
            </a:fld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21954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2D8079-2C30-959E-C545-BB2BAA1C8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8799D9-1E0B-79FC-D240-8BC608724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4A96F4-985D-7139-47A9-25DED8DE2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478-1F32-479D-9E90-F634BE3D502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E59784-1F1B-2752-2360-0938F3304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E375FF-6EA3-2DC4-2B47-DDD5D9258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9A1D-3138-4CB9-8B96-356F0FFA4B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519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FA952A-92F0-4626-2960-23ECE853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E3883A-EEF2-9E8A-AC57-54C932EFE5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EB67151-1DF8-755A-3BF1-5192A1136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ED4842-81FF-EE68-CA1E-6183CEC72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478-1F32-479D-9E90-F634BE3D502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B75EE4-86E1-39EE-2F31-1B6D10F3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319BE52-D85B-85A5-7424-8251E3224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9A1D-3138-4CB9-8B96-356F0FFA4B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370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1FBA5-8043-B950-C21E-C19167D70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DE7DAC3-6E60-3B01-8512-3E856DC62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D97D5A9-D0AE-07F4-3BEE-A27E4DEDE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36CAD4D-1B70-7C9C-49C1-492F2C441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878EE0C-FF31-4D35-73C7-C43A5489D9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F38DEC8-BBCF-3FB8-E9C4-A2236FC2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478-1F32-479D-9E90-F634BE3D502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2D0A5FE-D522-C6AE-E252-19DB237A0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6792283-FB4B-7A4F-E135-B98A0302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9A1D-3138-4CB9-8B96-356F0FFA4B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53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DCD703-E4A7-3F94-A04E-A975AC840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16D83B4-81E2-54E0-CE7A-7801C72B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478-1F32-479D-9E90-F634BE3D502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7E18944-6A0F-B8CB-1ED7-B471B9B19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6B0D132-AEC0-EA59-0FDF-BD02474D3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9A1D-3138-4CB9-8B96-356F0FFA4B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02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E4FEA31-B619-892D-F324-BB6C4791F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478-1F32-479D-9E90-F634BE3D502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8E05915-F80F-DB80-6C2D-151F02A6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02C0483-CFEB-9AEB-EBA0-838D65AC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9A1D-3138-4CB9-8B96-356F0FFA4B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48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1459EA-EC0F-7943-F728-95ADF1CEA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654779-975A-28FB-193A-0EE7A27FC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BEC0393-5C73-F980-2639-E4339CFF0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789F93-9020-4A80-AEB2-26766518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478-1F32-479D-9E90-F634BE3D502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095914C-B928-1894-049C-DADC8C377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6B06026-928D-DEA4-1F0B-88C0E2D2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9A1D-3138-4CB9-8B96-356F0FFA4B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31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4450C7-7A3D-F23B-BA85-9BF90A8E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738C11F-DE8F-8963-0A55-2F703FD37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EB0AEB-F909-EA7C-AECD-A790F6530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C89089-7E7E-1923-3A3E-3BA2B3F2F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478-1F32-479D-9E90-F634BE3D502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606F220-E890-4B32-A22C-2D857861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22DD61-4B27-790D-235E-DFB5B759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9A1D-3138-4CB9-8B96-356F0FFA4B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134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8788442-979F-B2E5-ADFC-F0DA2167A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1837C5-4734-430A-5EC1-01BF8D389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931259-C677-74E5-0709-F077ABC43E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B0478-1F32-479D-9E90-F634BE3D502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B8861F-0AF1-1E18-7277-A63091B50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35BB4E-C262-55E8-7D5C-D2C10C516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B9A1D-3138-4CB9-8B96-356F0FFA4B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92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F4B923E-DA62-80B5-DBEC-7AA61D50C1EA}"/>
              </a:ext>
            </a:extLst>
          </p:cNvPr>
          <p:cNvSpPr txBox="1"/>
          <p:nvPr/>
        </p:nvSpPr>
        <p:spPr>
          <a:xfrm>
            <a:off x="712728" y="4264247"/>
            <a:ext cx="75749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CONGRUENZE E TRASFORMAZIONI</a:t>
            </a:r>
          </a:p>
          <a:p>
            <a:r>
              <a:rPr lang="it-IT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GEOMETRICHE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79F73F1-7196-73CE-AA00-70F7303FDF04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it-IT" sz="6000" b="1" dirty="0">
                <a:solidFill>
                  <a:srgbClr val="E64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Unità 4</a:t>
            </a:r>
          </a:p>
        </p:txBody>
      </p:sp>
    </p:spTree>
    <p:extLst>
      <p:ext uri="{BB962C8B-B14F-4D97-AF65-F5344CB8AC3E}">
        <p14:creationId xmlns:p14="http://schemas.microsoft.com/office/powerpoint/2010/main" val="358977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92CFD0-CED9-10E4-A515-FC16A278D3D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119070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Due figure piane sono </a:t>
            </a:r>
            <a:r>
              <a:rPr lang="it-IT" sz="2000" b="1" dirty="0"/>
              <a:t>congruenti</a:t>
            </a:r>
            <a:r>
              <a:rPr lang="it-IT" sz="2000" dirty="0"/>
              <a:t> se possono essere sovrapposte con un movimento rigido.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AF19E57-C088-3611-B38C-94DD42F84064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201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TRASFORMAZIONI GEOMETRICHE DEL PIANO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C31F231-6C38-8E6E-6E24-22DA0B769991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497FF07-9CF9-F33D-6DBF-375C5F01EAFA}"/>
              </a:ext>
            </a:extLst>
          </p:cNvPr>
          <p:cNvSpPr txBox="1"/>
          <p:nvPr/>
        </p:nvSpPr>
        <p:spPr>
          <a:xfrm>
            <a:off x="838199" y="4009532"/>
            <a:ext cx="10015847" cy="1387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Aft>
                <a:spcPts val="500"/>
              </a:spcAft>
              <a:buNone/>
            </a:pPr>
            <a:r>
              <a:rPr lang="it-IT" sz="2000" dirty="0"/>
              <a:t>Un movimento agisce su tutti i punti del piano: alcuni li sposta, altri li lascia fissi.</a:t>
            </a:r>
          </a:p>
          <a:p>
            <a:pPr marL="0" indent="0">
              <a:spcAft>
                <a:spcPts val="500"/>
              </a:spcAft>
              <a:buNone/>
            </a:pPr>
            <a:r>
              <a:rPr lang="it-IT" sz="2000" dirty="0"/>
              <a:t>Le trasformazioni geometriche del piano che lasciano invariate la lunghezza dei segmenti </a:t>
            </a:r>
            <a:br>
              <a:rPr lang="it-IT" sz="2000" dirty="0"/>
            </a:br>
            <a:r>
              <a:rPr lang="it-IT" sz="2000" dirty="0"/>
              <a:t>e l’ampiezza degli angoli, cioè la dimensione e la forma delle figure, si chiamano </a:t>
            </a:r>
            <a:r>
              <a:rPr lang="it-IT" sz="2000" b="1" dirty="0"/>
              <a:t>congruenze</a:t>
            </a:r>
            <a:r>
              <a:rPr lang="it-IT" sz="2000" dirty="0"/>
              <a:t>, </a:t>
            </a:r>
            <a:r>
              <a:rPr lang="it-IT" sz="2000" b="1" dirty="0"/>
              <a:t>isometrie</a:t>
            </a:r>
            <a:r>
              <a:rPr lang="it-IT" sz="2000" dirty="0"/>
              <a:t> o </a:t>
            </a:r>
            <a:r>
              <a:rPr lang="it-IT" sz="2000" b="1" dirty="0"/>
              <a:t>movimenti</a:t>
            </a:r>
            <a:r>
              <a:rPr lang="it-IT" sz="2000" dirty="0"/>
              <a:t> </a:t>
            </a:r>
            <a:r>
              <a:rPr lang="it-IT" sz="2000" b="1" dirty="0"/>
              <a:t>rigidi</a:t>
            </a:r>
            <a:r>
              <a:rPr lang="it-IT" sz="2000" dirty="0"/>
              <a:t>.</a:t>
            </a:r>
          </a:p>
        </p:txBody>
      </p:sp>
      <p:pic>
        <p:nvPicPr>
          <p:cNvPr id="9" name="Immagine 8" descr="Immagine che contiene triangolo&#10;&#10;Descrizione generata automaticamente">
            <a:extLst>
              <a:ext uri="{FF2B5EF4-FFF2-40B4-BE49-F238E27FC236}">
                <a16:creationId xmlns:a16="http://schemas.microsoft.com/office/drawing/2014/main" id="{A56ADA01-D8BE-7DF5-C13B-C9D1CC8279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2506637"/>
            <a:ext cx="29718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463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92CFD0-CED9-10E4-A515-FC16A278D3D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4"/>
            <a:ext cx="10515600" cy="275825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Trasformazioni dirette e trasformazioni inverse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distinguere i due tipi di congruenze, occorre nominare i vertici della figura: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it-IT" sz="2000" i="1" dirty="0"/>
              <a:t>A</a:t>
            </a:r>
            <a:r>
              <a:rPr lang="it-IT" sz="2000" dirty="0"/>
              <a:t>, </a:t>
            </a:r>
            <a:r>
              <a:rPr lang="it-IT" sz="2000" i="1" dirty="0"/>
              <a:t>B</a:t>
            </a:r>
            <a:r>
              <a:rPr lang="it-IT" sz="2000" dirty="0"/>
              <a:t>, </a:t>
            </a:r>
            <a:r>
              <a:rPr lang="it-IT" sz="2000" i="1" dirty="0"/>
              <a:t>C</a:t>
            </a:r>
            <a:r>
              <a:rPr lang="it-IT" sz="2000" dirty="0"/>
              <a:t> ... sono i vertici della figura prima della trasformazione;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i="1" dirty="0"/>
              <a:t>A</a:t>
            </a:r>
            <a:r>
              <a:rPr lang="it-IT" sz="2000" dirty="0"/>
              <a:t>′, </a:t>
            </a:r>
            <a:r>
              <a:rPr lang="it-IT" sz="2000" i="1" dirty="0"/>
              <a:t>B</a:t>
            </a:r>
            <a:r>
              <a:rPr lang="it-IT" sz="2000" dirty="0"/>
              <a:t>′, </a:t>
            </a:r>
            <a:r>
              <a:rPr lang="it-IT" sz="2000" i="1" dirty="0"/>
              <a:t>C</a:t>
            </a:r>
            <a:r>
              <a:rPr lang="it-IT" sz="2000" dirty="0"/>
              <a:t>′... sono i vertici della figura dopo la trasformazione.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it-IT" sz="2000" dirty="0"/>
              <a:t>Una </a:t>
            </a:r>
            <a:r>
              <a:rPr lang="it-IT" sz="2000" b="1" dirty="0"/>
              <a:t>trasformazione diretta </a:t>
            </a:r>
            <a:r>
              <a:rPr lang="it-IT" sz="2000" dirty="0"/>
              <a:t>lascia la disposizione dei vertici                                                                                    nello stesso ordine, in questo caso resta il senso antiorario.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trasformazioni dirette avvengono nel piano. </a:t>
            </a:r>
            <a:endParaRPr lang="it-IT" sz="2000" dirty="0">
              <a:highlight>
                <a:srgbClr val="FFFF00"/>
              </a:highlight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DEF61343-F92D-5827-1CFD-24A0CAB4448C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201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TRASFORMAZIONI GEOMETRICHE DEL PIANO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6C897B0-AAB5-DA7C-E15B-A956B570AABA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E12F2E4-90D2-4741-8B0A-F94D68955C0E}"/>
              </a:ext>
            </a:extLst>
          </p:cNvPr>
          <p:cNvSpPr txBox="1"/>
          <p:nvPr/>
        </p:nvSpPr>
        <p:spPr>
          <a:xfrm>
            <a:off x="838200" y="4996506"/>
            <a:ext cx="8198922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Una </a:t>
            </a:r>
            <a:r>
              <a:rPr lang="it-IT" sz="2000" b="1" dirty="0"/>
              <a:t>trasformazione inversa </a:t>
            </a:r>
            <a:r>
              <a:rPr lang="it-IT" sz="2000" dirty="0"/>
              <a:t>inverte la disposizione dei vertici,                                          che in questo caso si dispongono in senso orario.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trasformazioni inverse avvengono uscendo dal piano. </a:t>
            </a:r>
          </a:p>
        </p:txBody>
      </p:sp>
      <p:pic>
        <p:nvPicPr>
          <p:cNvPr id="9" name="Immagine 8" descr="Immagine che contiene triangolo&#10;&#10;Descrizione generata automaticamente">
            <a:extLst>
              <a:ext uri="{FF2B5EF4-FFF2-40B4-BE49-F238E27FC236}">
                <a16:creationId xmlns:a16="http://schemas.microsoft.com/office/drawing/2014/main" id="{C2548345-79B9-961B-845D-AC50F3363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3263693"/>
            <a:ext cx="3051810" cy="1428750"/>
          </a:xfrm>
          <a:prstGeom prst="rect">
            <a:avLst/>
          </a:prstGeom>
        </p:spPr>
      </p:pic>
      <p:pic>
        <p:nvPicPr>
          <p:cNvPr id="11" name="Immagine 10" descr="Immagine che contiene triangolo&#10;&#10;Descrizione generata automaticamente">
            <a:extLst>
              <a:ext uri="{FF2B5EF4-FFF2-40B4-BE49-F238E27FC236}">
                <a16:creationId xmlns:a16="http://schemas.microsoft.com/office/drawing/2014/main" id="{5A3E8DAC-B3BC-1651-A25E-19313F6BB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5105074"/>
            <a:ext cx="338328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90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92CFD0-CED9-10E4-A515-FC16A278D3D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6904512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Una </a:t>
            </a:r>
            <a:r>
              <a:rPr lang="it-IT" sz="2000" b="1" dirty="0"/>
              <a:t>traslazione</a:t>
            </a:r>
            <a:r>
              <a:rPr lang="it-IT" sz="2000" dirty="0"/>
              <a:t> è una </a:t>
            </a:r>
            <a:r>
              <a:rPr lang="it-IT" sz="2000" b="1" dirty="0"/>
              <a:t>isometria diretta </a:t>
            </a:r>
            <a:r>
              <a:rPr lang="it-IT" sz="2000" dirty="0"/>
              <a:t>che sposta tutti i punti </a:t>
            </a:r>
            <a:br>
              <a:rPr lang="it-IT" sz="2000" dirty="0"/>
            </a:br>
            <a:r>
              <a:rPr lang="it-IT" sz="2000" dirty="0"/>
              <a:t>di una stessa distanza, nella stessa direzione e nello stesso verso.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Distanza, direzione e verso sono individuati dal </a:t>
            </a:r>
            <a:r>
              <a:rPr lang="it-IT" sz="2000" b="1" dirty="0"/>
              <a:t>vettore</a:t>
            </a:r>
            <a:r>
              <a:rPr lang="it-IT" sz="2000" dirty="0"/>
              <a:t> </a:t>
            </a:r>
            <a:br>
              <a:rPr lang="it-IT" sz="2000" dirty="0"/>
            </a:br>
            <a:r>
              <a:rPr lang="it-IT" sz="2000" dirty="0"/>
              <a:t>della traslazione.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78352A0C-6203-9076-D9B6-114450941726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201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TRASLAZIONI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57A59FF-90D4-95D0-C0F8-B398E48F4CA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magine 8" descr="Immagine che contiene testo, schermata, linea, diagramma&#10;&#10;Descrizione generata automaticamente">
            <a:extLst>
              <a:ext uri="{FF2B5EF4-FFF2-40B4-BE49-F238E27FC236}">
                <a16:creationId xmlns:a16="http://schemas.microsoft.com/office/drawing/2014/main" id="{93B1BF66-BB8F-E9F7-C16C-792512AF8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550" y="3485702"/>
            <a:ext cx="7454900" cy="3162300"/>
          </a:xfrm>
          <a:prstGeom prst="rect">
            <a:avLst/>
          </a:prstGeom>
        </p:spPr>
      </p:pic>
      <p:pic>
        <p:nvPicPr>
          <p:cNvPr id="11" name="Immagine 10" descr="Immagine che contiene linea, diagramma&#10;&#10;Descrizione generata automaticamente">
            <a:extLst>
              <a:ext uri="{FF2B5EF4-FFF2-40B4-BE49-F238E27FC236}">
                <a16:creationId xmlns:a16="http://schemas.microsoft.com/office/drawing/2014/main" id="{169F7E07-E8FC-0F2C-BD68-AFA277E248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995" y="1258224"/>
            <a:ext cx="4296410" cy="209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05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92CFD0-CED9-10E4-A515-FC16A278D3D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6868886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Una </a:t>
            </a:r>
            <a:r>
              <a:rPr lang="it-IT" sz="2000" b="1" dirty="0"/>
              <a:t>rotazione</a:t>
            </a:r>
            <a:r>
              <a:rPr lang="it-IT" sz="2000" dirty="0"/>
              <a:t> è una </a:t>
            </a:r>
            <a:r>
              <a:rPr lang="it-IT" sz="2000" b="1" dirty="0"/>
              <a:t>isometria diretta </a:t>
            </a:r>
            <a:r>
              <a:rPr lang="it-IT" sz="2000" dirty="0"/>
              <a:t>individuata da un </a:t>
            </a:r>
            <a:r>
              <a:rPr lang="it-IT" sz="2000" b="1" dirty="0"/>
              <a:t>centro di rotazione</a:t>
            </a:r>
            <a:r>
              <a:rPr lang="it-IT" sz="2000" dirty="0"/>
              <a:t>, da un </a:t>
            </a:r>
            <a:r>
              <a:rPr lang="it-IT" sz="2000" b="1" dirty="0"/>
              <a:t>angolo</a:t>
            </a:r>
            <a:r>
              <a:rPr lang="it-IT" sz="2000" dirty="0"/>
              <a:t> e da un </a:t>
            </a:r>
            <a:r>
              <a:rPr lang="it-IT" sz="2000" b="1" dirty="0"/>
              <a:t>verso di percorrenza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Ogni punto ruota attorno al centro di rotazione dell’angolo dato e secondo il verso di percorrenza.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D3C0A5F-8C62-8DCB-DDFD-CAF568F84449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201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ROTAZIONI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2634384-113D-8648-2917-FC35F6CF99B5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testo, schermata, diagramma, linea&#10;&#10;Descrizione generata automaticamente">
            <a:extLst>
              <a:ext uri="{FF2B5EF4-FFF2-40B4-BE49-F238E27FC236}">
                <a16:creationId xmlns:a16="http://schemas.microsoft.com/office/drawing/2014/main" id="{C2BC4CF3-6646-D4B7-0F08-7448ED96A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800" y="3258787"/>
            <a:ext cx="7518400" cy="3492500"/>
          </a:xfrm>
          <a:prstGeom prst="rect">
            <a:avLst/>
          </a:prstGeom>
        </p:spPr>
      </p:pic>
      <p:pic>
        <p:nvPicPr>
          <p:cNvPr id="11" name="Immagine 10" descr="Immagine che contiene linea, diagramma, cerchio, triangolo&#10;&#10;Descrizione generata automaticamente">
            <a:extLst>
              <a:ext uri="{FF2B5EF4-FFF2-40B4-BE49-F238E27FC236}">
                <a16:creationId xmlns:a16="http://schemas.microsoft.com/office/drawing/2014/main" id="{78FB1183-22CB-9CEC-4FE9-7E94C6A3C0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208" y="1138395"/>
            <a:ext cx="2674620" cy="203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875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92CFD0-CED9-10E4-A515-FC16A278D3D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315100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Simmetria centrale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Tra tutte le rotazioni di centro </a:t>
            </a:r>
            <a:r>
              <a:rPr lang="it-IT" sz="2000" i="1" dirty="0"/>
              <a:t>O</a:t>
            </a:r>
            <a:r>
              <a:rPr lang="it-IT" sz="2000" dirty="0"/>
              <a:t>, quella di 180° </a:t>
            </a:r>
            <a:br>
              <a:rPr lang="it-IT" sz="2000" dirty="0"/>
            </a:br>
            <a:r>
              <a:rPr lang="it-IT" sz="2000" dirty="0"/>
              <a:t>si chiama </a:t>
            </a:r>
            <a:r>
              <a:rPr lang="it-IT" sz="2000" b="1" dirty="0"/>
              <a:t>simmetria centrale di centro </a:t>
            </a:r>
            <a:r>
              <a:rPr lang="it-IT" sz="2000" b="1" i="1" dirty="0"/>
              <a:t>O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Una simmetria centrale conserva la lunghezza dei segmenti e l’ampiezza degli angoli; </a:t>
            </a:r>
            <a:br>
              <a:rPr lang="it-IT" sz="2000" dirty="0"/>
            </a:br>
            <a:r>
              <a:rPr lang="it-IT" sz="2000" dirty="0"/>
              <a:t>il senso di lettura dei vertici rimane lo stesso e se due segmenti sono paralleli o perpendicolari anche i loro simmetrici lo sono.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Due figure ottenute per simmetria centrale sono </a:t>
            </a:r>
            <a:r>
              <a:rPr lang="it-IT" sz="2000" b="1" dirty="0"/>
              <a:t>direttamente congruenti</a:t>
            </a:r>
            <a:r>
              <a:rPr lang="it-IT" sz="2000" dirty="0"/>
              <a:t>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B8C820D-B7EF-D7CC-F7C5-D116AFC707A8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201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ROTAZIONI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1AC3045-9ECF-5F1E-370F-8BBC43FE7032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magine 8" descr="Immagine che contiene cerchio, orologio, design&#10;&#10;Descrizione generata automaticamente">
            <a:extLst>
              <a:ext uri="{FF2B5EF4-FFF2-40B4-BE49-F238E27FC236}">
                <a16:creationId xmlns:a16="http://schemas.microsoft.com/office/drawing/2014/main" id="{08930657-A989-9D0C-E63B-9724D3FC3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030" y="5280128"/>
            <a:ext cx="2679700" cy="1524000"/>
          </a:xfrm>
          <a:prstGeom prst="rect">
            <a:avLst/>
          </a:prstGeom>
        </p:spPr>
      </p:pic>
      <p:pic>
        <p:nvPicPr>
          <p:cNvPr id="11" name="Immagine 10" descr="Immagine che contiene diagramma, linea, Diagramma&#10;&#10;Descrizione generata automaticamente">
            <a:extLst>
              <a:ext uri="{FF2B5EF4-FFF2-40B4-BE49-F238E27FC236}">
                <a16:creationId xmlns:a16="http://schemas.microsoft.com/office/drawing/2014/main" id="{46B71A3A-A478-7891-0326-BC3ED9703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22131"/>
            <a:ext cx="4483100" cy="17526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5DAF10D-50BD-1D84-9E0C-B77BC2963287}"/>
              </a:ext>
            </a:extLst>
          </p:cNvPr>
          <p:cNvSpPr txBox="1"/>
          <p:nvPr/>
        </p:nvSpPr>
        <p:spPr>
          <a:xfrm>
            <a:off x="838200" y="4976634"/>
            <a:ext cx="73557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Aft>
                <a:spcPts val="500"/>
              </a:spcAft>
              <a:buNone/>
            </a:pPr>
            <a:r>
              <a:rPr lang="it-IT" sz="2000" dirty="0"/>
              <a:t>Una figura è </a:t>
            </a:r>
            <a:r>
              <a:rPr lang="it-IT" sz="2000" b="1" dirty="0"/>
              <a:t>simmetrica rispetto a un punto </a:t>
            </a:r>
            <a:r>
              <a:rPr lang="it-IT" sz="2000" b="1" i="1" dirty="0"/>
              <a:t>O</a:t>
            </a:r>
            <a:r>
              <a:rPr lang="it-IT" sz="2000" b="1" dirty="0"/>
              <a:t> </a:t>
            </a:r>
            <a:r>
              <a:rPr lang="it-IT" sz="2000" dirty="0"/>
              <a:t>se c’è una simmetria centrale che la trasforma in sé stessa. Il punto </a:t>
            </a:r>
            <a:r>
              <a:rPr lang="it-IT" sz="2000" i="1" dirty="0"/>
              <a:t>O</a:t>
            </a:r>
            <a:r>
              <a:rPr lang="it-IT" sz="2000" dirty="0"/>
              <a:t> si chiama </a:t>
            </a:r>
            <a:r>
              <a:rPr lang="it-IT" sz="2000" b="1" dirty="0"/>
              <a:t>centro di simmetria</a:t>
            </a:r>
            <a:r>
              <a:rPr lang="it-IT" sz="2000" dirty="0"/>
              <a:t>.</a:t>
            </a:r>
            <a:endParaRPr lang="it-IT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8861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92CFD0-CED9-10E4-A515-FC16A278D3D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7272647" cy="1404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/>
              <a:t>Una </a:t>
            </a:r>
            <a:r>
              <a:rPr lang="it-IT" sz="2000" b="1" dirty="0"/>
              <a:t>simmetria assiale </a:t>
            </a:r>
            <a:r>
              <a:rPr lang="it-IT" sz="2000" dirty="0"/>
              <a:t>(o </a:t>
            </a:r>
            <a:r>
              <a:rPr lang="it-IT" sz="2000" b="1" dirty="0"/>
              <a:t>ribaltamento</a:t>
            </a:r>
            <a:r>
              <a:rPr lang="it-IT" sz="2000" dirty="0"/>
              <a:t>) è una </a:t>
            </a:r>
            <a:r>
              <a:rPr lang="it-IT" sz="2000" b="1" dirty="0"/>
              <a:t>isometria inversa </a:t>
            </a:r>
            <a:br>
              <a:rPr lang="it-IT" sz="2000" b="1" dirty="0"/>
            </a:br>
            <a:r>
              <a:rPr lang="it-IT" sz="2000" dirty="0"/>
              <a:t>del piano determinata da una retta detta </a:t>
            </a:r>
            <a:r>
              <a:rPr lang="it-IT" sz="2000" b="1" dirty="0"/>
              <a:t>asse di simmetria</a:t>
            </a:r>
            <a:r>
              <a:rPr lang="it-IT" sz="2000" dirty="0"/>
              <a:t>.</a:t>
            </a:r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8B0CA078-D7AF-2531-5F5D-D144450CDA4A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201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SIMMETRIA ASSIALE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CB6C7DC-7F8D-5770-2CD1-F7173B828305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734ED64-707E-6239-9EB5-569863B80468}"/>
              </a:ext>
            </a:extLst>
          </p:cNvPr>
          <p:cNvSpPr txBox="1"/>
          <p:nvPr/>
        </p:nvSpPr>
        <p:spPr>
          <a:xfrm>
            <a:off x="838199" y="3081609"/>
            <a:ext cx="10300855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it-IT" sz="2000" dirty="0"/>
              <a:t>Il triangolo </a:t>
            </a:r>
            <a:r>
              <a:rPr lang="it-IT" sz="2000" i="1" dirty="0"/>
              <a:t>ABC</a:t>
            </a:r>
            <a:r>
              <a:rPr lang="it-IT" sz="2000" dirty="0"/>
              <a:t> si riflette dall’altra parte della retta </a:t>
            </a:r>
            <a:r>
              <a:rPr lang="it-IT" sz="2000" i="1" dirty="0" err="1"/>
              <a:t>r</a:t>
            </a:r>
            <a:r>
              <a:rPr lang="it-IT" sz="2000" dirty="0"/>
              <a:t> diventando il triangolo </a:t>
            </a:r>
            <a:r>
              <a:rPr lang="it-IT" sz="2000" i="1" dirty="0"/>
              <a:t>A</a:t>
            </a:r>
            <a:r>
              <a:rPr lang="it-IT" sz="2000" dirty="0"/>
              <a:t>′</a:t>
            </a:r>
            <a:r>
              <a:rPr lang="it-IT" sz="2000" i="1" dirty="0"/>
              <a:t>B</a:t>
            </a:r>
            <a:r>
              <a:rPr lang="it-IT" sz="2000" dirty="0"/>
              <a:t>′</a:t>
            </a:r>
            <a:r>
              <a:rPr lang="it-IT" sz="2000" i="1" dirty="0"/>
              <a:t>C</a:t>
            </a:r>
            <a:r>
              <a:rPr lang="it-IT" sz="2000" dirty="0"/>
              <a:t>′.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it-IT" sz="2000" dirty="0"/>
              <a:t>I corrispondenti dei punti </a:t>
            </a:r>
            <a:r>
              <a:rPr lang="it-IT" sz="2000" i="1" dirty="0"/>
              <a:t>A, B, C</a:t>
            </a:r>
            <a:r>
              <a:rPr lang="it-IT" sz="2000" dirty="0"/>
              <a:t> del triangolo si trovano sulla perpendicolare all’asse </a:t>
            </a:r>
            <a:br>
              <a:rPr lang="it-IT" sz="2000" dirty="0"/>
            </a:br>
            <a:r>
              <a:rPr lang="it-IT" sz="2000" dirty="0"/>
              <a:t>di simmetria alla stessa distanza dall’asse.</a:t>
            </a:r>
          </a:p>
        </p:txBody>
      </p:sp>
      <p:pic>
        <p:nvPicPr>
          <p:cNvPr id="9" name="Immagine 8" descr="Immagine che contiene linea, diagramma&#10;&#10;Descrizione generata automaticamente">
            <a:extLst>
              <a:ext uri="{FF2B5EF4-FFF2-40B4-BE49-F238E27FC236}">
                <a16:creationId xmlns:a16="http://schemas.microsoft.com/office/drawing/2014/main" id="{D952ADDB-CB6C-19B6-75F1-AEC6A42ECE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847" y="851466"/>
            <a:ext cx="2640330" cy="2274570"/>
          </a:xfrm>
          <a:prstGeom prst="rect">
            <a:avLst/>
          </a:prstGeom>
        </p:spPr>
      </p:pic>
      <p:pic>
        <p:nvPicPr>
          <p:cNvPr id="11" name="Immagine 10" descr="Immagine che contiene testo, diagramma, linea, schermata&#10;&#10;Descrizione generata automaticamente">
            <a:extLst>
              <a:ext uri="{FF2B5EF4-FFF2-40B4-BE49-F238E27FC236}">
                <a16:creationId xmlns:a16="http://schemas.microsoft.com/office/drawing/2014/main" id="{40406E84-0550-5104-B324-13053265C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426" y="4212914"/>
            <a:ext cx="7772400" cy="250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2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92CFD0-CED9-10E4-A515-FC16A278D3D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Una figura è </a:t>
            </a:r>
            <a:r>
              <a:rPr lang="it-IT" sz="2000" b="1" dirty="0"/>
              <a:t>simmetrica rispetto a una retta </a:t>
            </a:r>
            <a:r>
              <a:rPr lang="it-IT" sz="2000" dirty="0"/>
              <a:t>se c’è una simmetria assiale che la trasforma </a:t>
            </a:r>
            <a:br>
              <a:rPr lang="it-IT" sz="2000" dirty="0"/>
            </a:br>
            <a:r>
              <a:rPr lang="it-IT" sz="2000" dirty="0"/>
              <a:t>in sé stessa. La retta si chiama </a:t>
            </a:r>
            <a:r>
              <a:rPr lang="it-IT" sz="2000" b="1" dirty="0"/>
              <a:t>asse di simmetria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Un </a:t>
            </a:r>
            <a:r>
              <a:rPr lang="it-IT" sz="2000" b="1" dirty="0"/>
              <a:t>triangolo scaleno </a:t>
            </a:r>
            <a:r>
              <a:rPr lang="it-IT" sz="2000" dirty="0"/>
              <a:t>non ha assi di simmetria.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Un </a:t>
            </a:r>
            <a:r>
              <a:rPr lang="it-IT" sz="2000" b="1" dirty="0"/>
              <a:t>triangolo isoscele </a:t>
            </a:r>
            <a:r>
              <a:rPr lang="it-IT" sz="2000" dirty="0"/>
              <a:t>ha come asse di simmetria l’altezza relativa alla base.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Un </a:t>
            </a:r>
            <a:r>
              <a:rPr lang="it-IT" sz="2000" b="1" dirty="0"/>
              <a:t>triangolo equilatero </a:t>
            </a:r>
            <a:r>
              <a:rPr lang="it-IT" sz="2000" dirty="0"/>
              <a:t>ha tre assi di simmetria.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7282444C-C33B-3E3F-A91E-BA07B7F21E50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201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SIMMETRIA ASSIALE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7A06022-F024-6FA4-7524-6FE64BF3DAAF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linea, diagramma, origami&#10;&#10;Descrizione generata automaticamente">
            <a:extLst>
              <a:ext uri="{FF2B5EF4-FFF2-40B4-BE49-F238E27FC236}">
                <a16:creationId xmlns:a16="http://schemas.microsoft.com/office/drawing/2014/main" id="{E0F6D2D5-A086-1FBE-80D0-47AF4E04F3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8"/>
          <a:stretch/>
        </p:blipFill>
        <p:spPr>
          <a:xfrm>
            <a:off x="3752850" y="4560125"/>
            <a:ext cx="4686300" cy="16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898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499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Congruenze e trasformazioni geometriche</dc:title>
  <dc:creator>Elisa Favro</dc:creator>
  <cp:lastModifiedBy>Elisa Favro</cp:lastModifiedBy>
  <cp:revision>19</cp:revision>
  <dcterms:created xsi:type="dcterms:W3CDTF">2023-05-18T08:58:32Z</dcterms:created>
  <dcterms:modified xsi:type="dcterms:W3CDTF">2023-06-12T10:12:35Z</dcterms:modified>
</cp:coreProperties>
</file>