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71" r:id="rId7"/>
    <p:sldId id="260" r:id="rId8"/>
    <p:sldId id="266" r:id="rId9"/>
    <p:sldId id="267" r:id="rId10"/>
    <p:sldId id="261" r:id="rId11"/>
    <p:sldId id="262" r:id="rId12"/>
    <p:sldId id="263" r:id="rId13"/>
    <p:sldId id="268" r:id="rId14"/>
    <p:sldId id="272" r:id="rId15"/>
    <p:sldId id="274" r:id="rId16"/>
    <p:sldId id="269" r:id="rId17"/>
    <p:sldId id="26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B7344-29A8-43A8-93A1-D1FE0AF4D80B}" v="1" dt="2023-05-11T09:55:33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2E1B7344-29A8-43A8-93A1-D1FE0AF4D80B}"/>
    <pc:docChg chg="undo custSel addSld modSld">
      <pc:chgData name="Elisa Favro" userId="8cb3ccf0-b992-4298-a911-387fdbec305a" providerId="ADAL" clId="{2E1B7344-29A8-43A8-93A1-D1FE0AF4D80B}" dt="2023-05-11T15:27:48.507" v="1832" actId="20577"/>
      <pc:docMkLst>
        <pc:docMk/>
      </pc:docMkLst>
      <pc:sldChg chg="modSp mod">
        <pc:chgData name="Elisa Favro" userId="8cb3ccf0-b992-4298-a911-387fdbec305a" providerId="ADAL" clId="{2E1B7344-29A8-43A8-93A1-D1FE0AF4D80B}" dt="2023-05-11T08:22:46.369" v="610" actId="114"/>
        <pc:sldMkLst>
          <pc:docMk/>
          <pc:sldMk cId="2632893948" sldId="257"/>
        </pc:sldMkLst>
        <pc:spChg chg="mod">
          <ac:chgData name="Elisa Favro" userId="8cb3ccf0-b992-4298-a911-387fdbec305a" providerId="ADAL" clId="{2E1B7344-29A8-43A8-93A1-D1FE0AF4D80B}" dt="2023-05-11T08:22:46.369" v="610" actId="114"/>
          <ac:spMkLst>
            <pc:docMk/>
            <pc:sldMk cId="2632893948" sldId="257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8:43:05.755" v="690" actId="20577"/>
        <pc:sldMkLst>
          <pc:docMk/>
          <pc:sldMk cId="1239874674" sldId="258"/>
        </pc:sldMkLst>
        <pc:spChg chg="mod">
          <ac:chgData name="Elisa Favro" userId="8cb3ccf0-b992-4298-a911-387fdbec305a" providerId="ADAL" clId="{2E1B7344-29A8-43A8-93A1-D1FE0AF4D80B}" dt="2023-04-21T14:21:01.448" v="20" actId="20577"/>
          <ac:spMkLst>
            <pc:docMk/>
            <pc:sldMk cId="1239874674" sldId="258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08:43:05.755" v="690" actId="20577"/>
          <ac:spMkLst>
            <pc:docMk/>
            <pc:sldMk cId="1239874674" sldId="258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9:45:35.381" v="882" actId="20577"/>
        <pc:sldMkLst>
          <pc:docMk/>
          <pc:sldMk cId="2926658473" sldId="259"/>
        </pc:sldMkLst>
        <pc:spChg chg="mod">
          <ac:chgData name="Elisa Favro" userId="8cb3ccf0-b992-4298-a911-387fdbec305a" providerId="ADAL" clId="{2E1B7344-29A8-43A8-93A1-D1FE0AF4D80B}" dt="2023-04-21T14:21:20.991" v="64" actId="20577"/>
          <ac:spMkLst>
            <pc:docMk/>
            <pc:sldMk cId="2926658473" sldId="259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09:45:35.381" v="882" actId="20577"/>
          <ac:spMkLst>
            <pc:docMk/>
            <pc:sldMk cId="2926658473" sldId="259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9:52:19.856" v="974" actId="313"/>
        <pc:sldMkLst>
          <pc:docMk/>
          <pc:sldMk cId="1834228014" sldId="260"/>
        </pc:sldMkLst>
        <pc:spChg chg="mod">
          <ac:chgData name="Elisa Favro" userId="8cb3ccf0-b992-4298-a911-387fdbec305a" providerId="ADAL" clId="{2E1B7344-29A8-43A8-93A1-D1FE0AF4D80B}" dt="2023-04-21T14:21:42.032" v="85" actId="20577"/>
          <ac:spMkLst>
            <pc:docMk/>
            <pc:sldMk cId="1834228014" sldId="260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09:52:19.856" v="974" actId="313"/>
          <ac:spMkLst>
            <pc:docMk/>
            <pc:sldMk cId="1834228014" sldId="260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0:06:58.440" v="1336" actId="20577"/>
        <pc:sldMkLst>
          <pc:docMk/>
          <pc:sldMk cId="3955685517" sldId="261"/>
        </pc:sldMkLst>
        <pc:spChg chg="mod">
          <ac:chgData name="Elisa Favro" userId="8cb3ccf0-b992-4298-a911-387fdbec305a" providerId="ADAL" clId="{2E1B7344-29A8-43A8-93A1-D1FE0AF4D80B}" dt="2023-04-21T14:21:52.257" v="108" actId="20577"/>
          <ac:spMkLst>
            <pc:docMk/>
            <pc:sldMk cId="3955685517" sldId="261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10:06:58.440" v="1336" actId="20577"/>
          <ac:spMkLst>
            <pc:docMk/>
            <pc:sldMk cId="3955685517" sldId="261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0:12:09.662" v="1394" actId="114"/>
        <pc:sldMkLst>
          <pc:docMk/>
          <pc:sldMk cId="1354423235" sldId="262"/>
        </pc:sldMkLst>
        <pc:spChg chg="mod">
          <ac:chgData name="Elisa Favro" userId="8cb3ccf0-b992-4298-a911-387fdbec305a" providerId="ADAL" clId="{2E1B7344-29A8-43A8-93A1-D1FE0AF4D80B}" dt="2023-04-21T14:22:04.072" v="141" actId="20577"/>
          <ac:spMkLst>
            <pc:docMk/>
            <pc:sldMk cId="1354423235" sldId="262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10:12:09.662" v="1394" actId="114"/>
          <ac:spMkLst>
            <pc:docMk/>
            <pc:sldMk cId="1354423235" sldId="262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5:07:41.467" v="1536" actId="21"/>
        <pc:sldMkLst>
          <pc:docMk/>
          <pc:sldMk cId="203977471" sldId="263"/>
        </pc:sldMkLst>
        <pc:spChg chg="mod">
          <ac:chgData name="Elisa Favro" userId="8cb3ccf0-b992-4298-a911-387fdbec305a" providerId="ADAL" clId="{2E1B7344-29A8-43A8-93A1-D1FE0AF4D80B}" dt="2023-04-21T14:22:15.952" v="165" actId="20577"/>
          <ac:spMkLst>
            <pc:docMk/>
            <pc:sldMk cId="203977471" sldId="263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15:07:41.467" v="1536" actId="21"/>
          <ac:spMkLst>
            <pc:docMk/>
            <pc:sldMk cId="203977471" sldId="263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5:27:48.507" v="1832" actId="20577"/>
        <pc:sldMkLst>
          <pc:docMk/>
          <pc:sldMk cId="687870131" sldId="264"/>
        </pc:sldMkLst>
        <pc:spChg chg="mod">
          <ac:chgData name="Elisa Favro" userId="8cb3ccf0-b992-4298-a911-387fdbec305a" providerId="ADAL" clId="{2E1B7344-29A8-43A8-93A1-D1FE0AF4D80B}" dt="2023-04-21T14:22:26.569" v="185" actId="20577"/>
          <ac:spMkLst>
            <pc:docMk/>
            <pc:sldMk cId="687870131" sldId="264"/>
            <ac:spMk id="2" creationId="{DEF11DB9-AAC9-7C8E-536A-5D2450F7FCDD}"/>
          </ac:spMkLst>
        </pc:spChg>
        <pc:spChg chg="mod">
          <ac:chgData name="Elisa Favro" userId="8cb3ccf0-b992-4298-a911-387fdbec305a" providerId="ADAL" clId="{2E1B7344-29A8-43A8-93A1-D1FE0AF4D80B}" dt="2023-05-11T15:27:48.507" v="1832" actId="20577"/>
          <ac:spMkLst>
            <pc:docMk/>
            <pc:sldMk cId="687870131" sldId="264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9:32:20.713" v="730" actId="20577"/>
        <pc:sldMkLst>
          <pc:docMk/>
          <pc:sldMk cId="3165514515" sldId="265"/>
        </pc:sldMkLst>
        <pc:spChg chg="mod">
          <ac:chgData name="Elisa Favro" userId="8cb3ccf0-b992-4298-a911-387fdbec305a" providerId="ADAL" clId="{2E1B7344-29A8-43A8-93A1-D1FE0AF4D80B}" dt="2023-05-11T09:32:20.713" v="730" actId="20577"/>
          <ac:spMkLst>
            <pc:docMk/>
            <pc:sldMk cId="3165514515" sldId="265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9:58:11.670" v="1123" actId="20577"/>
        <pc:sldMkLst>
          <pc:docMk/>
          <pc:sldMk cId="538267391" sldId="266"/>
        </pc:sldMkLst>
        <pc:spChg chg="mod">
          <ac:chgData name="Elisa Favro" userId="8cb3ccf0-b992-4298-a911-387fdbec305a" providerId="ADAL" clId="{2E1B7344-29A8-43A8-93A1-D1FE0AF4D80B}" dt="2023-05-11T09:58:11.670" v="1123" actId="20577"/>
          <ac:spMkLst>
            <pc:docMk/>
            <pc:sldMk cId="538267391" sldId="266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09:59:59.110" v="1195" actId="20577"/>
        <pc:sldMkLst>
          <pc:docMk/>
          <pc:sldMk cId="4198071732" sldId="267"/>
        </pc:sldMkLst>
        <pc:spChg chg="mod">
          <ac:chgData name="Elisa Favro" userId="8cb3ccf0-b992-4298-a911-387fdbec305a" providerId="ADAL" clId="{2E1B7344-29A8-43A8-93A1-D1FE0AF4D80B}" dt="2023-05-11T09:59:59.110" v="1195" actId="20577"/>
          <ac:spMkLst>
            <pc:docMk/>
            <pc:sldMk cId="4198071732" sldId="267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5:14:39.655" v="1708" actId="20577"/>
        <pc:sldMkLst>
          <pc:docMk/>
          <pc:sldMk cId="4085162188" sldId="268"/>
        </pc:sldMkLst>
        <pc:spChg chg="mod">
          <ac:chgData name="Elisa Favro" userId="8cb3ccf0-b992-4298-a911-387fdbec305a" providerId="ADAL" clId="{2E1B7344-29A8-43A8-93A1-D1FE0AF4D80B}" dt="2023-05-11T15:14:39.655" v="1708" actId="20577"/>
          <ac:spMkLst>
            <pc:docMk/>
            <pc:sldMk cId="4085162188" sldId="268"/>
            <ac:spMk id="3" creationId="{E13CE503-4612-5658-0E9B-690F2E5F0F8C}"/>
          </ac:spMkLst>
        </pc:spChg>
      </pc:sldChg>
      <pc:sldChg chg="modSp add mod">
        <pc:chgData name="Elisa Favro" userId="8cb3ccf0-b992-4298-a911-387fdbec305a" providerId="ADAL" clId="{2E1B7344-29A8-43A8-93A1-D1FE0AF4D80B}" dt="2023-05-11T15:17:42.537" v="1744" actId="20577"/>
        <pc:sldMkLst>
          <pc:docMk/>
          <pc:sldMk cId="3497304840" sldId="269"/>
        </pc:sldMkLst>
        <pc:spChg chg="mod">
          <ac:chgData name="Elisa Favro" userId="8cb3ccf0-b992-4298-a911-387fdbec305a" providerId="ADAL" clId="{2E1B7344-29A8-43A8-93A1-D1FE0AF4D80B}" dt="2023-05-11T15:17:42.537" v="1744" actId="20577"/>
          <ac:spMkLst>
            <pc:docMk/>
            <pc:sldMk cId="3497304840" sldId="269"/>
            <ac:spMk id="3" creationId="{E13CE503-4612-5658-0E9B-690F2E5F0F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AB13ABC-DC09-57B6-894A-86BFEC6D7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33FF867-5849-60DB-D6FD-39C255E925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144A8667-66B9-A5D9-4D25-C169C655DDA2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40A02C06-AE96-B4BA-2869-A6C8F553D73B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A40ACF3E-D51C-89A7-2399-0EFE6B2C96AA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FAAB8CC6-7CFE-BB91-C1CC-2E68CDEC8DDF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50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A62DB-4CEA-8A2E-9172-A8B73C52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A3CED5-3344-06A6-91A1-780154514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59C6FA-9DC2-184F-D085-E04F692D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0C414F-D8C2-778E-6492-15953E25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4FD731-F4B9-CFE5-2848-AAD722B1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39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A95AFD2-0C91-1C2D-2A86-8F62E2734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94C340-2AA2-5D53-2D69-92F898C23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FDA510-6E87-F54C-A332-CE40B790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5C8780-67A0-40B8-15F6-ACE25C35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AE2752-5180-DED4-87C6-0976A169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62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42D65F9-5B5A-3BCC-C94D-FB25703F2F1D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 GEOMETRICI FONDAMENTALI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D6C1B39-3C86-2607-18E2-8093896F41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3069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9B55730C-89D3-F6BB-8E7C-63E7AFCCE405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40410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91854E57-A566-0E98-5A3A-811A201BFB07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1998E205-6224-3A5F-B101-209E8DD793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97303EF-461A-E36D-EBD9-E9AE48451A1B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55673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0DF5E6-22C8-FB98-6879-11FC0A57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00A405-D0FA-8F04-260F-5E7D9CE4F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D3B1BD-E262-63EB-6579-CAC6B8FA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C2BD2B-9BAA-D781-788B-76D48078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FEAC68-E15A-F478-AE52-241722AC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19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83CE5-0DAA-7F9C-0A44-0444161B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1631A4-9E86-127E-7F73-50FCC1267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40BF8C-A518-5EA3-28DD-D15748FC1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643F31-D669-35A6-F780-DC2F94D5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F08BBF-AD5B-3512-4611-13C4C5A4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A6B810-D378-A975-3255-6E73646F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09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CD602-5A1B-7F31-515C-2883913A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8F3192-078D-9630-E537-A207AAE51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004E11-22D8-E19D-1007-1D48738DF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046410-C9ED-2DA1-4C62-F540600D7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FA6C190-8974-AE8F-C3A0-A96AF59BF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5DD610-64C0-D2DE-92BC-EED9AAAC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81C4738-76DE-6FC2-D819-15B7DA1D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0205E67-96E9-D001-86E3-07DB38C1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4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A531E-BF2B-8643-E930-654F6389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81AAB8E-C54B-5B23-4149-09378C90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09ACA4-F569-8A76-CF48-C619F877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962C24-C856-4194-A3C0-6340A1CD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60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10C4C5B-FC25-2284-85E5-20E172C0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F516BF-3F1D-1AD2-1293-2B0B1A9D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45B880-B3F0-40A3-308D-28539D78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38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6829E9-16EA-A73E-0205-B0E19EE1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2E587B-5C68-2B7B-85C9-38C20F67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6D0371-4EDD-E5E5-6BA7-ACC9659E5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309E8A-84EC-2184-8104-AB73B6F8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6B85D5-C575-35FB-8953-B5002F88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58B408-02F1-57DC-9361-DA9B31A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1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3AE1B-9188-8F84-1879-BF8CFB951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3DD75D-F18D-570F-150D-6569CAC0D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DA1203-955A-301F-9B8A-74C388EFB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19E3FF-6D0D-68F7-5C28-EA3860F1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B13996-CDAA-1F19-6EA2-8B7E68A9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52FD09-D45C-C436-52CE-5946345E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2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032CE87-0F37-4FF0-E286-E194B7AE3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28A0E6-0041-0D41-0C41-2BC19E41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D00F17-82CB-9464-1FD6-4A3CE522D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C185-FAA7-4CF4-BCF3-31E2C32C34D3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216CF9-4E59-24A4-F2F9-78AD957CE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52DB30-A3CF-C349-E279-DE5A1CC11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CEDF-CC3A-49DC-82CC-09E1239D2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60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60ADD3-AB25-0DD2-4909-83787F43CD36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D5DD5B-BC86-1BDC-7965-D15EA2772BAE}"/>
              </a:ext>
            </a:extLst>
          </p:cNvPr>
          <p:cNvSpPr txBox="1"/>
          <p:nvPr/>
        </p:nvSpPr>
        <p:spPr>
          <a:xfrm>
            <a:off x="712728" y="4173197"/>
            <a:ext cx="49314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 GEOMETRICI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191022C-6C26-0940-18CE-372DDA7F9574}"/>
              </a:ext>
            </a:extLst>
          </p:cNvPr>
          <p:cNvSpPr txBox="1"/>
          <p:nvPr/>
        </p:nvSpPr>
        <p:spPr>
          <a:xfrm>
            <a:off x="712728" y="4798208"/>
            <a:ext cx="45003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FONDAMENTALI</a:t>
            </a:r>
          </a:p>
        </p:txBody>
      </p:sp>
    </p:spTree>
    <p:extLst>
      <p:ext uri="{BB962C8B-B14F-4D97-AF65-F5344CB8AC3E}">
        <p14:creationId xmlns:p14="http://schemas.microsoft.com/office/powerpoint/2010/main" val="139912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2E2E1C3B-5F98-8CC9-D70C-49B0E7BAA90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DISTANZA TRA DUE PUNTI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725A9D8-1B94-F68B-BD4B-9BD0E0E17E7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linea, Carattere, schermata&#10;&#10;Descrizione generata automaticamente">
            <a:extLst>
              <a:ext uri="{FF2B5EF4-FFF2-40B4-BE49-F238E27FC236}">
                <a16:creationId xmlns:a16="http://schemas.microsoft.com/office/drawing/2014/main" id="{3FE8D8F6-224F-9435-0D5B-9C6F8DD97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2032000"/>
            <a:ext cx="1320800" cy="711200"/>
          </a:xfrm>
          <a:prstGeom prst="rect">
            <a:avLst/>
          </a:prstGeom>
        </p:spPr>
      </p:pic>
      <p:pic>
        <p:nvPicPr>
          <p:cNvPr id="9" name="Immagine 8" descr="Immagine che contiene testo, linea, diagramma, Carattere&#10;&#10;Descrizione generata automaticamente">
            <a:extLst>
              <a:ext uri="{FF2B5EF4-FFF2-40B4-BE49-F238E27FC236}">
                <a16:creationId xmlns:a16="http://schemas.microsoft.com/office/drawing/2014/main" id="{BFCB1AED-F164-1D6D-6ABC-8096BE491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10" y="4051300"/>
            <a:ext cx="6469380" cy="2743200"/>
          </a:xfrm>
          <a:prstGeom prst="rect">
            <a:avLst/>
          </a:prstGeom>
        </p:spPr>
      </p:pic>
      <p:pic>
        <p:nvPicPr>
          <p:cNvPr id="11" name="Immagine 10" descr="Immagine che contiene linea, Carattere, diagramma, testo&#10;&#10;Descrizione generata automaticamente">
            <a:extLst>
              <a:ext uri="{FF2B5EF4-FFF2-40B4-BE49-F238E27FC236}">
                <a16:creationId xmlns:a16="http://schemas.microsoft.com/office/drawing/2014/main" id="{4AC5502A-7B89-7F28-27FE-0D7540CDFC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3305651"/>
            <a:ext cx="2286000" cy="1154430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Distanza tra due punti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distanza</a:t>
            </a:r>
            <a:r>
              <a:rPr lang="it-IT" sz="2000" dirty="0"/>
              <a:t> tra due punti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è la lunghezza del segmento </a:t>
            </a:r>
            <a:r>
              <a:rPr lang="it-IT" sz="2000" i="1" dirty="0"/>
              <a:t>AB</a:t>
            </a:r>
            <a:r>
              <a:rPr lang="it-IT" sz="2000" dirty="0"/>
              <a:t> che li unisce.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Distanza tra un punto e una retta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distanza</a:t>
            </a:r>
            <a:r>
              <a:rPr lang="it-IT" sz="2000" dirty="0"/>
              <a:t> tra un punto </a:t>
            </a:r>
            <a:r>
              <a:rPr lang="it-IT" sz="2000" i="1" dirty="0"/>
              <a:t>P</a:t>
            </a:r>
            <a:r>
              <a:rPr lang="it-IT" sz="2000" dirty="0"/>
              <a:t> e una retta </a:t>
            </a:r>
            <a:r>
              <a:rPr lang="it-IT" sz="2000" i="1" dirty="0"/>
              <a:t>r</a:t>
            </a:r>
            <a:r>
              <a:rPr lang="it-IT" sz="2000" dirty="0"/>
              <a:t> è la lunghezza del segmento </a:t>
            </a:r>
            <a:r>
              <a:rPr lang="it-IT" sz="2000" i="1" dirty="0"/>
              <a:t>PH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perpendicolare alla retta che unisce </a:t>
            </a:r>
            <a:r>
              <a:rPr lang="it-IT" sz="2000" i="1" dirty="0"/>
              <a:t>P</a:t>
            </a:r>
            <a:r>
              <a:rPr lang="it-IT" sz="2000" dirty="0"/>
              <a:t> a un punto </a:t>
            </a:r>
            <a:r>
              <a:rPr lang="it-IT" sz="2000" i="1" dirty="0"/>
              <a:t>H</a:t>
            </a:r>
            <a:r>
              <a:rPr lang="it-IT" sz="2000" dirty="0"/>
              <a:t> della retta. </a:t>
            </a:r>
            <a:br>
              <a:rPr lang="it-IT" sz="2000" dirty="0"/>
            </a:br>
            <a:r>
              <a:rPr lang="it-IT" sz="2000" dirty="0"/>
              <a:t>Il punto </a:t>
            </a:r>
            <a:r>
              <a:rPr lang="it-IT" sz="2000" i="1" dirty="0"/>
              <a:t>H</a:t>
            </a:r>
            <a:r>
              <a:rPr lang="it-IT" sz="2000" dirty="0"/>
              <a:t> è la </a:t>
            </a:r>
            <a:r>
              <a:rPr lang="it-IT" sz="2000" b="1" dirty="0"/>
              <a:t>proiezione</a:t>
            </a:r>
            <a:r>
              <a:rPr lang="it-IT" sz="2000" dirty="0"/>
              <a:t> del punto </a:t>
            </a:r>
            <a:r>
              <a:rPr lang="it-IT" sz="2000" i="1" dirty="0"/>
              <a:t>P</a:t>
            </a:r>
            <a:r>
              <a:rPr lang="it-IT" sz="2000" dirty="0"/>
              <a:t> sulla retta.</a:t>
            </a:r>
          </a:p>
        </p:txBody>
      </p:sp>
    </p:spTree>
    <p:extLst>
      <p:ext uri="{BB962C8B-B14F-4D97-AF65-F5344CB8AC3E}">
        <p14:creationId xmlns:p14="http://schemas.microsoft.com/office/powerpoint/2010/main" val="395568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0033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punto medio </a:t>
            </a:r>
            <a:r>
              <a:rPr lang="it-IT" sz="2000" i="1" dirty="0"/>
              <a:t>M</a:t>
            </a:r>
            <a:r>
              <a:rPr lang="it-IT" sz="2000" dirty="0"/>
              <a:t> di un segmento è il punto che lo divide in due parti congruenti.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98CEF29-4827-4E5A-DA86-0D39B1F92D9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5057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PUNTO MEDIO E ASSE DI UN SEGMENTO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9FF1BF7-6E1B-ACB7-61AB-7AA19F164CA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linea, Carattere, diagramma, Diagramma&#10;&#10;Descrizione generata automaticamente">
            <a:extLst>
              <a:ext uri="{FF2B5EF4-FFF2-40B4-BE49-F238E27FC236}">
                <a16:creationId xmlns:a16="http://schemas.microsoft.com/office/drawing/2014/main" id="{EDBFD445-1A8E-94B0-E250-D57D35852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1372470"/>
            <a:ext cx="2489200" cy="10033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53F03D-CC18-5B65-F6DC-DF74E96BA18B}"/>
              </a:ext>
            </a:extLst>
          </p:cNvPr>
          <p:cNvSpPr txBox="1"/>
          <p:nvPr/>
        </p:nvSpPr>
        <p:spPr>
          <a:xfrm>
            <a:off x="838200" y="2496620"/>
            <a:ext cx="6235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</a:t>
            </a:r>
            <a:r>
              <a:rPr lang="it-IT" sz="2000" b="1" dirty="0"/>
              <a:t>asse</a:t>
            </a:r>
            <a:r>
              <a:rPr lang="it-IT" sz="2000" dirty="0"/>
              <a:t> </a:t>
            </a:r>
            <a:r>
              <a:rPr lang="it-IT" sz="2000" b="1" dirty="0"/>
              <a:t>di un segmento </a:t>
            </a:r>
            <a:r>
              <a:rPr lang="it-IT" sz="2000" i="1" dirty="0"/>
              <a:t>AB</a:t>
            </a:r>
            <a:r>
              <a:rPr lang="it-IT" sz="2000" dirty="0"/>
              <a:t> è la retta </a:t>
            </a:r>
            <a:r>
              <a:rPr lang="it-IT" sz="2000" i="1" dirty="0"/>
              <a:t>a</a:t>
            </a:r>
            <a:r>
              <a:rPr lang="it-IT" sz="2000" dirty="0"/>
              <a:t> perpendicolare al segmento che passa per il punto medio </a:t>
            </a:r>
            <a:r>
              <a:rPr lang="it-IT" sz="2000" i="1" dirty="0"/>
              <a:t>M</a:t>
            </a:r>
            <a:r>
              <a:rPr lang="it-IT" sz="2000" dirty="0"/>
              <a:t> del segmento.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2EB1776-7456-8B93-E150-2F31573859CA}"/>
              </a:ext>
            </a:extLst>
          </p:cNvPr>
          <p:cNvSpPr txBox="1"/>
          <p:nvPr/>
        </p:nvSpPr>
        <p:spPr>
          <a:xfrm>
            <a:off x="838200" y="4789170"/>
            <a:ext cx="58801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punto dell’asse di un segmento ha la stessa distanza dai due estremi del segmento.</a:t>
            </a:r>
          </a:p>
        </p:txBody>
      </p:sp>
      <p:pic>
        <p:nvPicPr>
          <p:cNvPr id="23" name="Immagine 22" descr="Immagine che contiene linea, testo, schermata, Carattere&#10;&#10;Descrizione generata automaticamente">
            <a:extLst>
              <a:ext uri="{FF2B5EF4-FFF2-40B4-BE49-F238E27FC236}">
                <a16:creationId xmlns:a16="http://schemas.microsoft.com/office/drawing/2014/main" id="{293397F2-8D45-420D-4874-AADE6A7F5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60" y="2496620"/>
            <a:ext cx="4549140" cy="21717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00C1F87B-4EB4-C26D-457E-DDB0352C1394}"/>
              </a:ext>
            </a:extLst>
          </p:cNvPr>
          <p:cNvSpPr/>
          <p:nvPr/>
        </p:nvSpPr>
        <p:spPr>
          <a:xfrm>
            <a:off x="10541000" y="4965700"/>
            <a:ext cx="1651000" cy="189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8B55A452-1277-E151-8D9B-C664618A7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60" y="4789170"/>
            <a:ext cx="4549140" cy="206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2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geometria non basta fare qualche esempio per essere sicuri che un’affermazione valga sempre. </a:t>
            </a:r>
            <a:br>
              <a:rPr lang="it-IT" sz="2000" dirty="0"/>
            </a:br>
            <a:r>
              <a:rPr lang="it-IT" sz="2000" dirty="0"/>
              <a:t>È necessario fare un ragionamento generale che si chiama </a:t>
            </a:r>
            <a:r>
              <a:rPr lang="it-IT" sz="2000" b="1" dirty="0"/>
              <a:t>dimostrazione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Dimostrare tutto però non è possibile, per cui bisogna scegliere delle affermazioni di base </a:t>
            </a:r>
            <a:br>
              <a:rPr lang="it-IT" sz="2000" dirty="0"/>
            </a:br>
            <a:r>
              <a:rPr lang="it-IT" sz="2000" dirty="0"/>
              <a:t>molto semplici, che si accettano così come sono, che si chiamano </a:t>
            </a:r>
            <a:r>
              <a:rPr lang="it-IT" sz="2000" b="1" dirty="0"/>
              <a:t>assiomi</a:t>
            </a:r>
            <a:r>
              <a:rPr lang="it-IT" sz="2000" dirty="0"/>
              <a:t> o </a:t>
            </a:r>
            <a:r>
              <a:rPr lang="it-IT" sz="2000" b="1" dirty="0"/>
              <a:t>postulati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Gli assiomi spiegano le relazioni tra i punti e le rette per la geometria piana e i piani </a:t>
            </a:r>
            <a:br>
              <a:rPr lang="it-IT" sz="2000" dirty="0"/>
            </a:br>
            <a:r>
              <a:rPr lang="it-IT" sz="2000" dirty="0"/>
              <a:t>per la geometria solida.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2B03DEB-9CAB-C971-8F27-B434C2517CC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LE BASI DELLA GEOMETRIA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B481999-218A-FDA1-BE86-778C65B246D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Assiomi per la geometria piana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it-IT" sz="2000" dirty="0"/>
              <a:t>Per un punto passano infinite rette.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it-IT" sz="2000" dirty="0"/>
              <a:t>Per due punti distinti c’è una e una sola retta che passa per entrambi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175D879-394B-2AEC-81B5-0016C386FB0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LE BASI DELLA GEOMETRIA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0638529-8FD2-D85A-50F9-6B74E43B1CC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&#10;&#10;Descrizione generata automaticamente">
            <a:extLst>
              <a:ext uri="{FF2B5EF4-FFF2-40B4-BE49-F238E27FC236}">
                <a16:creationId xmlns:a16="http://schemas.microsoft.com/office/drawing/2014/main" id="{31950985-8A22-7741-0CAA-1A302F026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0" y="5140325"/>
            <a:ext cx="4318000" cy="1016000"/>
          </a:xfrm>
          <a:prstGeom prst="rect">
            <a:avLst/>
          </a:prstGeom>
        </p:spPr>
      </p:pic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530995E5-15BB-6D94-EA67-1A562341C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1168757"/>
            <a:ext cx="35814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62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198100" cy="4816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Assiomi per la geometria piana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it-IT" sz="2000" dirty="0"/>
              <a:t>Esistono infiniti punti a tre a tre non allineati.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it-IT" sz="2000" dirty="0"/>
              <a:t>La retta è illimitata da entrambe le parti ed è continua e ordinata. Dati due punti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su una retta se ne può trovare almeno uno prima di </a:t>
            </a:r>
            <a:r>
              <a:rPr lang="it-IT" sz="2000" i="1" dirty="0"/>
              <a:t>A</a:t>
            </a:r>
            <a:r>
              <a:rPr lang="it-IT" sz="2000" dirty="0"/>
              <a:t>, almeno uno tra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e almeno uno dopo </a:t>
            </a:r>
            <a:r>
              <a:rPr lang="it-IT" sz="2000" i="1" dirty="0"/>
              <a:t>B</a:t>
            </a:r>
            <a:r>
              <a:rPr lang="it-IT" sz="2000" dirty="0"/>
              <a:t>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175D879-394B-2AEC-81B5-0016C386FB0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LE BASI DELLA GEOMETRIA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0638529-8FD2-D85A-50F9-6B74E43B1CC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bianco, schermata&#10;&#10;Descrizione generata automaticamente">
            <a:extLst>
              <a:ext uri="{FF2B5EF4-FFF2-40B4-BE49-F238E27FC236}">
                <a16:creationId xmlns:a16="http://schemas.microsoft.com/office/drawing/2014/main" id="{BE271CDD-D535-FF7D-FEFF-2D4B97D16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79700"/>
            <a:ext cx="3657600" cy="1346200"/>
          </a:xfrm>
          <a:prstGeom prst="rect">
            <a:avLst/>
          </a:prstGeom>
          <a:ln>
            <a:noFill/>
          </a:ln>
        </p:spPr>
      </p:pic>
      <p:pic>
        <p:nvPicPr>
          <p:cNvPr id="8" name="Immagine 7" descr="Immagine che contiene linea&#10;&#10;Descrizione generata automaticamente">
            <a:extLst>
              <a:ext uri="{FF2B5EF4-FFF2-40B4-BE49-F238E27FC236}">
                <a16:creationId xmlns:a16="http://schemas.microsoft.com/office/drawing/2014/main" id="{1594C8E4-9746-52A1-E8A5-60ADE40A8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5207000"/>
            <a:ext cx="4216400" cy="11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155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236200" cy="4689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Assiomi per la geometria piana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it-IT" sz="2000" dirty="0"/>
              <a:t>Data una retta </a:t>
            </a:r>
            <a:r>
              <a:rPr lang="it-IT" sz="2000" i="1" dirty="0" err="1"/>
              <a:t>r</a:t>
            </a:r>
            <a:r>
              <a:rPr lang="it-IT" sz="2000" dirty="0"/>
              <a:t> e un punto esterno </a:t>
            </a:r>
            <a:r>
              <a:rPr lang="it-IT" sz="2000" i="1" dirty="0"/>
              <a:t>A</a:t>
            </a:r>
            <a:r>
              <a:rPr lang="it-IT" sz="2000" dirty="0"/>
              <a:t>, esiste una e una sola retta passante per </a:t>
            </a:r>
            <a:r>
              <a:rPr lang="it-IT" sz="2000" i="1" dirty="0"/>
              <a:t>A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e parallela alla retta </a:t>
            </a:r>
            <a:r>
              <a:rPr lang="it-IT" sz="2000" i="1" dirty="0" err="1"/>
              <a:t>r</a:t>
            </a:r>
            <a:r>
              <a:rPr lang="it-IT" sz="2000" dirty="0"/>
              <a:t>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it-IT" sz="2000" dirty="0"/>
              <a:t>Si può trasportare una figura geometrica per sovrapporla a un’altra figura geometrica.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175D879-394B-2AEC-81B5-0016C386FB0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LE BASI DELLA GEOMETRIA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0638529-8FD2-D85A-50F9-6B74E43B1CC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&#10;&#10;Descrizione generata automaticamente">
            <a:extLst>
              <a:ext uri="{FF2B5EF4-FFF2-40B4-BE49-F238E27FC236}">
                <a16:creationId xmlns:a16="http://schemas.microsoft.com/office/drawing/2014/main" id="{A0499A0F-9CDE-9163-4269-BE8C9FD12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2635250"/>
            <a:ext cx="3632200" cy="1384300"/>
          </a:xfrm>
          <a:prstGeom prst="rect">
            <a:avLst/>
          </a:prstGeom>
        </p:spPr>
      </p:pic>
      <p:pic>
        <p:nvPicPr>
          <p:cNvPr id="11" name="Immagine 10" descr="Immagine che contiene origami&#10;&#10;Descrizione generata automaticamente con attendibilità media">
            <a:extLst>
              <a:ext uri="{FF2B5EF4-FFF2-40B4-BE49-F238E27FC236}">
                <a16:creationId xmlns:a16="http://schemas.microsoft.com/office/drawing/2014/main" id="{59470395-B6FE-FBFC-67CA-5B5E69D3B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4508500"/>
            <a:ext cx="2908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79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Assiomi per la geometria solida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it-IT" sz="2000" dirty="0"/>
              <a:t>Per tre punti non allineati passa uno e un solo piano.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it-IT" sz="2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it-IT" sz="2000" dirty="0"/>
              <a:t>Se due punti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 sono sul piano anche la retta </a:t>
            </a:r>
            <a:r>
              <a:rPr lang="it-IT" sz="2000" i="1" dirty="0"/>
              <a:t>AB</a:t>
            </a:r>
            <a:r>
              <a:rPr lang="it-IT" sz="2000" dirty="0"/>
              <a:t> sta tutta nel piano.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58564BA-8432-EB23-3302-CF9547C061F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LE BASI DELLA GEOMETRIA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0912658-BDEF-5FE5-533A-EE353F22C68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schermata&#10;&#10;Descrizione generata automaticamente">
            <a:extLst>
              <a:ext uri="{FF2B5EF4-FFF2-40B4-BE49-F238E27FC236}">
                <a16:creationId xmlns:a16="http://schemas.microsoft.com/office/drawing/2014/main" id="{1DB68E7D-D9EB-03AA-B775-C063D9C03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0" y="5173663"/>
            <a:ext cx="4064000" cy="1003300"/>
          </a:xfrm>
          <a:prstGeom prst="rect">
            <a:avLst/>
          </a:prstGeom>
        </p:spPr>
      </p:pic>
      <p:pic>
        <p:nvPicPr>
          <p:cNvPr id="9" name="Immagine 8" descr="Immagine che contiene schermata, verde, Rettangolo, design&#10;&#10;Descrizione generata automaticamente">
            <a:extLst>
              <a:ext uri="{FF2B5EF4-FFF2-40B4-BE49-F238E27FC236}">
                <a16:creationId xmlns:a16="http://schemas.microsoft.com/office/drawing/2014/main" id="{B6C3130C-FECE-5CEF-4725-471B2A91C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2788444"/>
            <a:ext cx="40894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0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64135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piano cartesiano </a:t>
            </a:r>
            <a:r>
              <a:rPr lang="it-IT" sz="2000" dirty="0"/>
              <a:t>è un piano su cui sono tracciate due rette numeriche perpendicolari che si incontrano nelle </a:t>
            </a:r>
            <a:br>
              <a:rPr lang="it-IT" sz="2000" dirty="0"/>
            </a:br>
            <a:r>
              <a:rPr lang="it-IT" sz="2000" dirty="0"/>
              <a:t>loro origini.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quattro parti uguali del piano si chiamano </a:t>
            </a:r>
            <a:r>
              <a:rPr lang="it-IT" sz="2000" b="1" dirty="0"/>
              <a:t>quadranti</a:t>
            </a:r>
            <a:r>
              <a:rPr lang="it-IT" sz="2000" dirty="0"/>
              <a:t>.</a:t>
            </a:r>
            <a:endParaRPr lang="it-I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due rette perpendicolari si chiamano </a:t>
            </a:r>
            <a:r>
              <a:rPr lang="it-IT" sz="2000" b="1" dirty="0"/>
              <a:t>assi cartesiani</a:t>
            </a:r>
            <a:r>
              <a:rPr lang="it-IT" sz="20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l’asse orizzontale è l’asse delle ascisse (o delle </a:t>
            </a:r>
            <a:r>
              <a:rPr lang="it-IT" sz="2000" i="1" dirty="0"/>
              <a:t>x</a:t>
            </a:r>
            <a:r>
              <a:rPr lang="it-IT" sz="2000" dirty="0"/>
              <a:t>);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l’asse verticale è l’asse delle ordinate (o delle </a:t>
            </a:r>
            <a:r>
              <a:rPr lang="it-IT" sz="2000" i="1" dirty="0"/>
              <a:t>y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punto del piano è individuato da due </a:t>
            </a:r>
            <a:r>
              <a:rPr lang="it-IT" sz="2000" b="1" dirty="0"/>
              <a:t>coordinate</a:t>
            </a:r>
            <a:r>
              <a:rPr lang="it-IT" sz="2000" dirty="0"/>
              <a:t>. </a:t>
            </a:r>
            <a:br>
              <a:rPr lang="it-IT" sz="2000" dirty="0"/>
            </a:br>
            <a:r>
              <a:rPr lang="it-IT" sz="2000" dirty="0"/>
              <a:t>La prima coordinata si chiama </a:t>
            </a:r>
            <a:r>
              <a:rPr lang="it-IT" sz="2000" b="1" dirty="0"/>
              <a:t>ascissa</a:t>
            </a:r>
            <a:r>
              <a:rPr lang="it-IT" sz="2000" dirty="0"/>
              <a:t>, la seconda </a:t>
            </a:r>
            <a:r>
              <a:rPr lang="it-IT" sz="2000" b="1" dirty="0"/>
              <a:t>ordinata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EB0702A-DA1F-0CAD-92A5-EB9E01C3599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2578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IL PIANO CARTESIANO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0ED5F02-C6A4-2EEF-22EF-BFEC91F91B7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numero, Diagramma, linea&#10;&#10;Descrizione generata automaticamente">
            <a:extLst>
              <a:ext uri="{FF2B5EF4-FFF2-40B4-BE49-F238E27FC236}">
                <a16:creationId xmlns:a16="http://schemas.microsoft.com/office/drawing/2014/main" id="{D53E75E7-7545-8C1F-A215-78D9685E3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050" y="1690061"/>
            <a:ext cx="45339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7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550400" cy="23107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it-IT" sz="2000" dirty="0"/>
              <a:t>Gli enti geometrici fondamentali della geometria sono il </a:t>
            </a:r>
            <a:r>
              <a:rPr lang="it-IT" sz="2000" b="1" dirty="0"/>
              <a:t>punto</a:t>
            </a:r>
            <a:r>
              <a:rPr lang="it-IT" sz="2000" dirty="0"/>
              <a:t>, la </a:t>
            </a:r>
            <a:r>
              <a:rPr lang="it-IT" sz="2000" b="1" dirty="0"/>
              <a:t>retta</a:t>
            </a:r>
            <a:r>
              <a:rPr lang="it-IT" sz="2000" dirty="0"/>
              <a:t> e il </a:t>
            </a:r>
            <a:r>
              <a:rPr lang="it-IT" sz="2000" b="1" dirty="0"/>
              <a:t>piano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punto</a:t>
            </a:r>
            <a:r>
              <a:rPr lang="it-IT" sz="2000" dirty="0"/>
              <a:t> è astratto. Nella realtà non si trova alcun punto, solo oggetti che gli assomigliano come il segno di una matita o un granello di sabbia.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punto non ha dimensioni perché non occupa spazio: indica soltanto </a:t>
            </a:r>
            <a:br>
              <a:rPr lang="it-IT" sz="2000" dirty="0"/>
            </a:br>
            <a:r>
              <a:rPr lang="it-IT" sz="2000" dirty="0"/>
              <a:t>una posizione. Per indicare un punto si usa una lettera in stampatello </a:t>
            </a:r>
            <a:br>
              <a:rPr lang="it-IT" sz="2000" dirty="0"/>
            </a:br>
            <a:r>
              <a:rPr lang="it-IT" sz="2000" dirty="0"/>
              <a:t>maiuscolo: </a:t>
            </a: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...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84DB67F-17C3-D290-16CD-E7253F67856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PUNTI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9D7707E-2A94-6B69-EDE6-9DF620E8D6A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3FE6FD2-5581-A1A7-E7CE-B834030FEEEE}"/>
              </a:ext>
            </a:extLst>
          </p:cNvPr>
          <p:cNvSpPr txBox="1"/>
          <p:nvPr/>
        </p:nvSpPr>
        <p:spPr>
          <a:xfrm>
            <a:off x="838200" y="4348526"/>
            <a:ext cx="786384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punti sono </a:t>
            </a:r>
            <a:r>
              <a:rPr lang="it-IT" sz="2000" b="1" dirty="0"/>
              <a:t>coincidenti</a:t>
            </a:r>
            <a:r>
              <a:rPr lang="it-IT" sz="2000" dirty="0"/>
              <a:t> se occupano la stessa posizione nello spazio.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punti sono </a:t>
            </a:r>
            <a:r>
              <a:rPr lang="it-IT" sz="2000" b="1" dirty="0"/>
              <a:t>distinti</a:t>
            </a:r>
            <a:r>
              <a:rPr lang="it-IT" sz="2000" dirty="0"/>
              <a:t> se occupano posizioni diverse nello spazio.</a:t>
            </a:r>
          </a:p>
        </p:txBody>
      </p:sp>
      <p:pic>
        <p:nvPicPr>
          <p:cNvPr id="11" name="Immagine 10" descr="Immagine che contiene testo, Carattere, schermata, bianco&#10;&#10;Descrizione generata automaticamente">
            <a:extLst>
              <a:ext uri="{FF2B5EF4-FFF2-40B4-BE49-F238E27FC236}">
                <a16:creationId xmlns:a16="http://schemas.microsoft.com/office/drawing/2014/main" id="{DAD07BD1-E60A-E763-7D81-E5004242B0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9"/>
          <a:stretch/>
        </p:blipFill>
        <p:spPr>
          <a:xfrm>
            <a:off x="2745741" y="5243330"/>
            <a:ext cx="2880360" cy="1524516"/>
          </a:xfrm>
          <a:prstGeom prst="rect">
            <a:avLst/>
          </a:prstGeom>
          <a:ln>
            <a:noFill/>
          </a:ln>
        </p:spPr>
      </p:pic>
      <p:pic>
        <p:nvPicPr>
          <p:cNvPr id="13" name="Immagine 12" descr="Immagine che contiene testo, Carattere, schermata, bianco&#10;&#10;Descrizione generata automaticamente">
            <a:extLst>
              <a:ext uri="{FF2B5EF4-FFF2-40B4-BE49-F238E27FC236}">
                <a16:creationId xmlns:a16="http://schemas.microsoft.com/office/drawing/2014/main" id="{494B76C5-01B6-E7B9-943B-AEEF9B1363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9"/>
          <a:stretch/>
        </p:blipFill>
        <p:spPr>
          <a:xfrm>
            <a:off x="6096000" y="5243328"/>
            <a:ext cx="2606040" cy="1524517"/>
          </a:xfrm>
          <a:prstGeom prst="rect">
            <a:avLst/>
          </a:prstGeom>
          <a:ln>
            <a:noFill/>
          </a:ln>
        </p:spPr>
      </p:pic>
      <p:pic>
        <p:nvPicPr>
          <p:cNvPr id="17" name="Immagine 16" descr="Immagine che contiene Carattere, schermata, bianco, design&#10;&#10;Descrizione generata automaticamente">
            <a:extLst>
              <a:ext uri="{FF2B5EF4-FFF2-40B4-BE49-F238E27FC236}">
                <a16:creationId xmlns:a16="http://schemas.microsoft.com/office/drawing/2014/main" id="{F18A20C3-7E40-E5FC-042F-E8877B2C3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655" y="2785672"/>
            <a:ext cx="3006090" cy="14401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89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1113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retta</a:t>
            </a:r>
            <a:r>
              <a:rPr lang="it-IT" sz="2000" dirty="0"/>
              <a:t> è una linea illimitata, formata da infiniti punti, che ha una sola dimensione, </a:t>
            </a:r>
            <a:br>
              <a:rPr lang="it-IT" sz="2000" dirty="0"/>
            </a:br>
            <a:r>
              <a:rPr lang="it-IT" sz="2000" dirty="0"/>
              <a:t>la lunghezza, ed è priva di larghezza e di spessore.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retta non ha punto di inizio né di fine, per cui si disegna tratteggiandone </a:t>
            </a:r>
            <a:br>
              <a:rPr lang="it-IT" sz="2000" dirty="0"/>
            </a:br>
            <a:r>
              <a:rPr lang="it-IT" sz="2000" dirty="0"/>
              <a:t>le estremità. Le rette si indicano con le lettere minuscole: </a:t>
            </a: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</a:t>
            </a:r>
            <a:r>
              <a:rPr lang="it-IT" sz="2000" i="1" dirty="0"/>
              <a:t>c</a:t>
            </a:r>
            <a:r>
              <a:rPr lang="it-IT" sz="2000" dirty="0"/>
              <a:t>...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BBAC6C4-D47E-C96B-6722-B93F4D91B41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RETTE E PIANI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11E6C34-B4AE-6C68-CAE6-5FDD0409BCEB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schermata, verde, linea, Carattere&#10;&#10;Descrizione generata automaticamente">
            <a:extLst>
              <a:ext uri="{FF2B5EF4-FFF2-40B4-BE49-F238E27FC236}">
                <a16:creationId xmlns:a16="http://schemas.microsoft.com/office/drawing/2014/main" id="{28382570-7A01-6351-BE2D-0D0446DB0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826000"/>
            <a:ext cx="3009900" cy="1689100"/>
          </a:xfrm>
          <a:prstGeom prst="rect">
            <a:avLst/>
          </a:prstGeom>
        </p:spPr>
      </p:pic>
      <p:pic>
        <p:nvPicPr>
          <p:cNvPr id="9" name="Immagine 8" descr="Immagine che contiene linea&#10;&#10;Descrizione generata automaticamente">
            <a:extLst>
              <a:ext uri="{FF2B5EF4-FFF2-40B4-BE49-F238E27FC236}">
                <a16:creationId xmlns:a16="http://schemas.microsoft.com/office/drawing/2014/main" id="{9C3969FA-8776-BC39-FCAA-0CAC14861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300" y="2425702"/>
            <a:ext cx="2413000" cy="14224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A1EEEC-5339-8B78-5043-32BD6830161C}"/>
              </a:ext>
            </a:extLst>
          </p:cNvPr>
          <p:cNvSpPr txBox="1"/>
          <p:nvPr/>
        </p:nvSpPr>
        <p:spPr>
          <a:xfrm>
            <a:off x="838200" y="4222750"/>
            <a:ext cx="102616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piano</a:t>
            </a:r>
            <a:r>
              <a:rPr lang="it-IT" sz="2000" dirty="0"/>
              <a:t> è una superficie illimitata, formata da infiniti punti, che ha due sole dimensioni, </a:t>
            </a:r>
            <a:br>
              <a:rPr lang="it-IT" sz="2000" dirty="0"/>
            </a:br>
            <a:r>
              <a:rPr lang="it-IT" sz="2000" dirty="0"/>
              <a:t>la lunghezza e la larghezza, ed è priva di spessore.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indicare i piani si usano le lettere dell’alfabeto greco: α, β, </a:t>
            </a:r>
            <a:r>
              <a:rPr lang="it-IT" sz="2000" dirty="0" err="1"/>
              <a:t>γ</a:t>
            </a:r>
            <a:r>
              <a:rPr lang="it-IT" sz="2000" dirty="0"/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123987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730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posizioni di un punto e una retta sono due: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il punto </a:t>
            </a:r>
            <a:r>
              <a:rPr lang="it-IT" sz="2000" i="1" dirty="0"/>
              <a:t>P</a:t>
            </a:r>
            <a:r>
              <a:rPr lang="it-IT" sz="2000" dirty="0"/>
              <a:t> </a:t>
            </a:r>
            <a:r>
              <a:rPr lang="it-IT" sz="2000" b="1" dirty="0"/>
              <a:t>appartiene</a:t>
            </a:r>
            <a:r>
              <a:rPr lang="it-IT" sz="2000" dirty="0"/>
              <a:t> alla retta </a:t>
            </a:r>
            <a:r>
              <a:rPr lang="it-IT" sz="2000" i="1" dirty="0"/>
              <a:t>r</a:t>
            </a:r>
            <a:r>
              <a:rPr lang="it-IT" sz="2000" dirty="0"/>
              <a:t> e si scrive </a:t>
            </a:r>
            <a:r>
              <a:rPr lang="it-IT" sz="2000" i="1" dirty="0"/>
              <a:t>P</a:t>
            </a:r>
            <a:r>
              <a:rPr lang="it-IT" sz="2000" dirty="0"/>
              <a:t> ∈ </a:t>
            </a:r>
            <a:r>
              <a:rPr lang="it-IT" sz="2000" i="1" dirty="0"/>
              <a:t>r</a:t>
            </a: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il punto </a:t>
            </a:r>
            <a:r>
              <a:rPr lang="it-IT" sz="2000" i="1" dirty="0"/>
              <a:t>Q</a:t>
            </a:r>
            <a:r>
              <a:rPr lang="it-IT" sz="2000" dirty="0"/>
              <a:t> </a:t>
            </a:r>
            <a:r>
              <a:rPr lang="it-IT" sz="2000" b="1" dirty="0"/>
              <a:t>non appartiene </a:t>
            </a:r>
            <a:r>
              <a:rPr lang="it-IT" sz="2000" dirty="0"/>
              <a:t>alla retta </a:t>
            </a:r>
            <a:r>
              <a:rPr lang="it-IT" sz="2000" i="1" dirty="0"/>
              <a:t>r</a:t>
            </a:r>
            <a:r>
              <a:rPr lang="it-IT" sz="2000" dirty="0"/>
              <a:t> e si scrive: </a:t>
            </a:r>
            <a:r>
              <a:rPr lang="it-IT" sz="2000" i="1" dirty="0"/>
              <a:t>Q</a:t>
            </a:r>
            <a:r>
              <a:rPr lang="it-IT" sz="2000" dirty="0"/>
              <a:t> ∉ </a:t>
            </a:r>
            <a:r>
              <a:rPr lang="it-IT" sz="2000" i="1" dirty="0" err="1"/>
              <a:t>r</a:t>
            </a: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57DE448-D1D2-FE81-9732-93576C981DB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RETTE E PIANI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B176882-7A06-7728-7F86-6157BF24D4C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diagramma&#10;&#10;Descrizione generata automaticamente">
            <a:extLst>
              <a:ext uri="{FF2B5EF4-FFF2-40B4-BE49-F238E27FC236}">
                <a16:creationId xmlns:a16="http://schemas.microsoft.com/office/drawing/2014/main" id="{3D82386D-3070-49A8-9C46-D404A10F8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050" y="3168650"/>
            <a:ext cx="6565900" cy="977900"/>
          </a:xfrm>
          <a:prstGeom prst="rect">
            <a:avLst/>
          </a:prstGeom>
        </p:spPr>
      </p:pic>
      <p:pic>
        <p:nvPicPr>
          <p:cNvPr id="9" name="Immagine 8" descr="Immagine che contiene linea&#10;&#10;Descrizione generata automaticamente">
            <a:extLst>
              <a:ext uri="{FF2B5EF4-FFF2-40B4-BE49-F238E27FC236}">
                <a16:creationId xmlns:a16="http://schemas.microsoft.com/office/drawing/2014/main" id="{009FC638-F2D3-C67C-69BF-04F0E9E7A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03" y="5536216"/>
            <a:ext cx="3441700" cy="8763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3E5D550-4D4A-6975-7828-8B4CABD21DB4}"/>
              </a:ext>
            </a:extLst>
          </p:cNvPr>
          <p:cNvSpPr txBox="1"/>
          <p:nvPr/>
        </p:nvSpPr>
        <p:spPr>
          <a:xfrm>
            <a:off x="838200" y="4553251"/>
            <a:ext cx="890379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retta si può anche indicare con due suoi punti.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retta </a:t>
            </a:r>
            <a:r>
              <a:rPr lang="it-IT" sz="2000" i="1" dirty="0" err="1"/>
              <a:t>r</a:t>
            </a:r>
            <a:r>
              <a:rPr lang="it-IT" sz="2000" dirty="0"/>
              <a:t> si può anche chiamare retta </a:t>
            </a:r>
            <a:r>
              <a:rPr lang="it-IT" sz="2000" i="1" dirty="0"/>
              <a:t>AB</a:t>
            </a:r>
            <a:r>
              <a:rPr lang="it-IT" sz="2000" dirty="0"/>
              <a:t> oppure retta </a:t>
            </a:r>
            <a:r>
              <a:rPr lang="it-IT" sz="2000" i="1" dirty="0"/>
              <a:t>BA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551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rette </a:t>
            </a:r>
            <a:r>
              <a:rPr lang="it-IT" sz="2000" i="1" dirty="0"/>
              <a:t>r</a:t>
            </a:r>
            <a:r>
              <a:rPr lang="it-IT" sz="2000" dirty="0"/>
              <a:t> e </a:t>
            </a:r>
            <a:r>
              <a:rPr lang="it-IT" sz="2000" i="1" dirty="0"/>
              <a:t>s</a:t>
            </a:r>
            <a:r>
              <a:rPr lang="it-IT" sz="2000" dirty="0"/>
              <a:t> distinte che hanno un solo punto </a:t>
            </a:r>
            <a:r>
              <a:rPr lang="it-IT" sz="2000" i="1" dirty="0"/>
              <a:t>P</a:t>
            </a:r>
            <a:r>
              <a:rPr lang="it-IT" sz="2000" dirty="0"/>
              <a:t> in comune si dicono </a:t>
            </a:r>
            <a:r>
              <a:rPr lang="it-IT" sz="2000" b="1" dirty="0"/>
              <a:t>incidenti</a:t>
            </a:r>
            <a:r>
              <a:rPr lang="it-IT" sz="2000" dirty="0"/>
              <a:t>. Il punto </a:t>
            </a:r>
            <a:r>
              <a:rPr lang="it-IT" sz="2000" i="1" dirty="0"/>
              <a:t>P</a:t>
            </a:r>
            <a:r>
              <a:rPr lang="it-IT" sz="2000" dirty="0"/>
              <a:t> è il punto di </a:t>
            </a:r>
            <a:r>
              <a:rPr lang="it-IT" sz="2000" b="1" dirty="0"/>
              <a:t>incidenza</a:t>
            </a:r>
            <a:r>
              <a:rPr lang="it-IT" sz="2000" dirty="0"/>
              <a:t> o di </a:t>
            </a:r>
            <a:r>
              <a:rPr lang="it-IT" sz="2000" b="1" dirty="0"/>
              <a:t>intersezione </a:t>
            </a:r>
            <a:r>
              <a:rPr lang="it-IT" sz="2000" dirty="0"/>
              <a:t>e si scrive </a:t>
            </a:r>
            <a:r>
              <a:rPr lang="it-IT" sz="2000" i="1" dirty="0"/>
              <a:t>P</a:t>
            </a:r>
            <a:r>
              <a:rPr lang="it-IT" sz="2000" dirty="0"/>
              <a:t> = </a:t>
            </a:r>
            <a:r>
              <a:rPr lang="it-IT" sz="2000" i="1" dirty="0"/>
              <a:t>r</a:t>
            </a:r>
            <a:r>
              <a:rPr lang="it-IT" sz="2000" dirty="0"/>
              <a:t> ∩ </a:t>
            </a:r>
            <a:r>
              <a:rPr lang="it-IT" sz="2000" i="1" dirty="0"/>
              <a:t>s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4A187AC-57F5-0357-917A-38483EB3F13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4676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RETTE INCIDENTI, PARALLELE E PERPENDICOLARI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D0A0376-D2C7-1DDB-78B7-4209BB423DA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Carattere, Diagramma&#10;&#10;Descrizione generata automaticamente">
            <a:extLst>
              <a:ext uri="{FF2B5EF4-FFF2-40B4-BE49-F238E27FC236}">
                <a16:creationId xmlns:a16="http://schemas.microsoft.com/office/drawing/2014/main" id="{5D9F0FD9-2360-F730-542B-842D4F3DD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85" y="3229769"/>
            <a:ext cx="572643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5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4A187AC-57F5-0357-917A-38483EB3F13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4676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RETTE INCIDENTI, PARALLELE E PERPENDICOLARI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D0A0376-D2C7-1DDB-78B7-4209BB423DA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5521C42F-4406-EAF3-F294-78E633FAF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5" y="4716153"/>
            <a:ext cx="2640330" cy="2125980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4882546"/>
            <a:ext cx="6845300" cy="9810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rette sono </a:t>
            </a:r>
            <a:r>
              <a:rPr lang="it-IT" sz="2000" b="1" dirty="0"/>
              <a:t>perpendicolari</a:t>
            </a:r>
            <a:r>
              <a:rPr lang="it-IT" sz="2000" dirty="0"/>
              <a:t> se sono incidenti e se dividono il piano in quattro parti uguali.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1432834-5AF9-7CF3-E40B-D59155AB6F85}"/>
              </a:ext>
            </a:extLst>
          </p:cNvPr>
          <p:cNvSpPr txBox="1"/>
          <p:nvPr/>
        </p:nvSpPr>
        <p:spPr>
          <a:xfrm>
            <a:off x="838200" y="1825625"/>
            <a:ext cx="9896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Due rette sono </a:t>
            </a:r>
            <a:r>
              <a:rPr lang="it-IT" sz="2000" b="1" dirty="0"/>
              <a:t>parallele</a:t>
            </a:r>
            <a:r>
              <a:rPr lang="it-IT" sz="2000" dirty="0"/>
              <a:t> se stanno su uno stesso piano e non hanno alcun punto in comune oppure sono </a:t>
            </a:r>
            <a:r>
              <a:rPr lang="it-IT" sz="2000" b="1" dirty="0"/>
              <a:t>coincidenti</a:t>
            </a:r>
            <a:r>
              <a:rPr lang="it-IT" sz="2000" dirty="0"/>
              <a:t>. Due rette parallele hanno la stessa direzione.</a:t>
            </a:r>
          </a:p>
        </p:txBody>
      </p:sp>
      <p:pic>
        <p:nvPicPr>
          <p:cNvPr id="10" name="Immagine 9" descr="Immagine che contiene linea, testo, Carattere&#10;&#10;Descrizione generata automaticamente">
            <a:extLst>
              <a:ext uri="{FF2B5EF4-FFF2-40B4-BE49-F238E27FC236}">
                <a16:creationId xmlns:a16="http://schemas.microsoft.com/office/drawing/2014/main" id="{0D57B179-DBBE-36DA-B757-297740C724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915" y="2559325"/>
            <a:ext cx="593217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1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8004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Semirette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Ciascuna delle due parti in cui una retta è divisa da un suo punto </a:t>
            </a:r>
            <a:r>
              <a:rPr lang="it-IT" sz="2000" i="1" dirty="0"/>
              <a:t>A</a:t>
            </a:r>
            <a:r>
              <a:rPr lang="it-IT" sz="2000" dirty="0"/>
              <a:t> si chiama </a:t>
            </a:r>
            <a:r>
              <a:rPr lang="it-IT" sz="2000" b="1" dirty="0"/>
              <a:t>semiretta di origine </a:t>
            </a:r>
            <a:r>
              <a:rPr lang="it-IT" sz="2000" b="1" i="1" dirty="0"/>
              <a:t>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due semirette si trovano da parti opposte del punto </a:t>
            </a:r>
            <a:r>
              <a:rPr lang="it-IT" sz="2000" i="1" dirty="0"/>
              <a:t>A</a:t>
            </a:r>
            <a:r>
              <a:rPr lang="it-IT" sz="2000" dirty="0"/>
              <a:t>: sono </a:t>
            </a:r>
            <a:r>
              <a:rPr lang="it-IT" sz="2000" b="1" dirty="0"/>
              <a:t>opposte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semiretta è </a:t>
            </a:r>
            <a:r>
              <a:rPr lang="it-IT" sz="2000" b="1" dirty="0"/>
              <a:t>illimitata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semirette si possono indicare con le lettere minuscole (</a:t>
            </a:r>
            <a:r>
              <a:rPr lang="it-IT" sz="2000" i="1" dirty="0"/>
              <a:t>a</a:t>
            </a:r>
            <a:r>
              <a:rPr lang="it-IT" sz="2000" dirty="0"/>
              <a:t>, </a:t>
            </a:r>
            <a:r>
              <a:rPr lang="it-IT" sz="2000" i="1" dirty="0"/>
              <a:t>b</a:t>
            </a:r>
            <a:r>
              <a:rPr lang="it-IT" sz="2000" dirty="0"/>
              <a:t>, ...) oppure specificando </a:t>
            </a:r>
            <a:br>
              <a:rPr lang="it-IT" sz="2000" dirty="0"/>
            </a:br>
            <a:r>
              <a:rPr lang="it-IT" sz="2000" dirty="0"/>
              <a:t>l’origine e un altro punto. Per esempio, il punto </a:t>
            </a:r>
            <a:r>
              <a:rPr lang="it-IT" sz="2000" i="1" dirty="0"/>
              <a:t>A</a:t>
            </a:r>
            <a:r>
              <a:rPr lang="it-IT" sz="2000" dirty="0"/>
              <a:t> è l’origine di due semirette: la semiretta </a:t>
            </a:r>
            <a:r>
              <a:rPr lang="it-IT" sz="2000" i="1" dirty="0"/>
              <a:t>a</a:t>
            </a:r>
            <a:r>
              <a:rPr lang="it-IT" sz="2000" dirty="0"/>
              <a:t> oppure </a:t>
            </a:r>
            <a:r>
              <a:rPr lang="it-IT" sz="2000" i="1" dirty="0"/>
              <a:t>AF</a:t>
            </a:r>
            <a:r>
              <a:rPr lang="it-IT" sz="2000" dirty="0"/>
              <a:t> e la semiretta </a:t>
            </a:r>
            <a:r>
              <a:rPr lang="it-IT" sz="2000" i="1" dirty="0"/>
              <a:t>b</a:t>
            </a:r>
            <a:r>
              <a:rPr lang="it-IT" sz="2000" dirty="0"/>
              <a:t> oppure </a:t>
            </a:r>
            <a:r>
              <a:rPr lang="it-IT" sz="2000" i="1" dirty="0"/>
              <a:t>AK</a:t>
            </a:r>
            <a:r>
              <a:rPr lang="it-IT" sz="2000" dirty="0"/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0002B3A-174C-3C83-1810-70025D6186F5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SEMIRETTE E SEGMENTI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214EF2-3EAC-C3E0-17F8-4A8E6F02B68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F67FC42-2503-51A2-35BF-FD670BE5F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30500"/>
            <a:ext cx="3657600" cy="4064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CB78482C-08F3-B3F3-F387-235CC0A12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550" y="5710865"/>
            <a:ext cx="36449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2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820400" cy="14983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Segmenti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segmento</a:t>
            </a:r>
            <a:r>
              <a:rPr lang="it-IT" sz="2000" dirty="0"/>
              <a:t> è la parte di retta delimitata da due punti </a:t>
            </a:r>
            <a:r>
              <a:rPr lang="it-IT" sz="2000" i="1" dirty="0"/>
              <a:t>A</a:t>
            </a:r>
            <a:r>
              <a:rPr lang="it-IT" sz="2000" dirty="0"/>
              <a:t> e </a:t>
            </a:r>
            <a:r>
              <a:rPr lang="it-IT" sz="2000" i="1" dirty="0"/>
              <a:t>B</a:t>
            </a:r>
            <a:r>
              <a:rPr lang="it-IT" sz="2000" dirty="0"/>
              <a:t>. I due punti sono gli </a:t>
            </a:r>
            <a:r>
              <a:rPr lang="it-IT" sz="2000" b="1" dirty="0"/>
              <a:t>estremi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del segmento.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DB14D7F-BAAD-266D-72B2-FD0776B7DE7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SEMIRETTE E SEGMENTI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8CFD216-46C6-DB0D-4D6D-B39B0BC69C8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BBA05B1-D244-3C9B-2DBE-77FC1DFA4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2724150"/>
            <a:ext cx="3632200" cy="469900"/>
          </a:xfrm>
          <a:prstGeom prst="rect">
            <a:avLst/>
          </a:prstGeom>
        </p:spPr>
      </p:pic>
      <p:pic>
        <p:nvPicPr>
          <p:cNvPr id="9" name="Immagine 8" descr="Immagine che contiene linea&#10;&#10;Descrizione generata automaticamente">
            <a:extLst>
              <a:ext uri="{FF2B5EF4-FFF2-40B4-BE49-F238E27FC236}">
                <a16:creationId xmlns:a16="http://schemas.microsoft.com/office/drawing/2014/main" id="{ABF8D09F-433B-C1CA-BEDF-3F89B793CF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3954002"/>
            <a:ext cx="1841500" cy="10668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FC01EF-1FE3-2D7C-6BBC-AF498223CF2F}"/>
              </a:ext>
            </a:extLst>
          </p:cNvPr>
          <p:cNvSpPr txBox="1"/>
          <p:nvPr/>
        </p:nvSpPr>
        <p:spPr>
          <a:xfrm>
            <a:off x="838200" y="3534013"/>
            <a:ext cx="92360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segmento si può indicare con una lettera minuscola oppure con i due punti </a:t>
            </a:r>
            <a:br>
              <a:rPr lang="it-IT" sz="2000" dirty="0"/>
            </a:br>
            <a:r>
              <a:rPr lang="it-IT" sz="2000" dirty="0"/>
              <a:t>che ne sono gli estremi. Per esempio il segmento </a:t>
            </a:r>
            <a:r>
              <a:rPr lang="it-IT" sz="2000" i="1" dirty="0"/>
              <a:t>g</a:t>
            </a:r>
            <a:r>
              <a:rPr lang="it-IT" sz="2000" dirty="0"/>
              <a:t> oppure il segmento </a:t>
            </a:r>
            <a:r>
              <a:rPr lang="it-IT" sz="2000" i="1" dirty="0"/>
              <a:t>GV</a:t>
            </a:r>
            <a:r>
              <a:rPr lang="it-IT" sz="2000" dirty="0"/>
              <a:t> o </a:t>
            </a:r>
            <a:r>
              <a:rPr lang="it-IT" sz="2000" i="1" dirty="0"/>
              <a:t>VG</a:t>
            </a:r>
            <a:r>
              <a:rPr lang="it-IT" sz="2000" dirty="0"/>
              <a:t>.              I punti </a:t>
            </a:r>
            <a:r>
              <a:rPr lang="it-IT" sz="2000" i="1" dirty="0"/>
              <a:t>G</a:t>
            </a:r>
            <a:r>
              <a:rPr lang="it-IT" sz="2000" dirty="0"/>
              <a:t> e </a:t>
            </a:r>
            <a:r>
              <a:rPr lang="it-IT" sz="2000" i="1" dirty="0"/>
              <a:t>V</a:t>
            </a:r>
            <a:r>
              <a:rPr lang="it-IT" sz="2000" dirty="0"/>
              <a:t> sono gli estremi del segmento.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segmenti sono </a:t>
            </a:r>
            <a:r>
              <a:rPr lang="it-IT" sz="2000" b="1" dirty="0"/>
              <a:t>congruenti</a:t>
            </a:r>
            <a:r>
              <a:rPr lang="it-IT" sz="2000" dirty="0"/>
              <a:t> quando possono sovrapporsi esattamente. </a:t>
            </a:r>
            <a:br>
              <a:rPr lang="it-IT" sz="2000" dirty="0"/>
            </a:br>
            <a:r>
              <a:rPr lang="it-IT" sz="2000" dirty="0"/>
              <a:t>Essi hanno la stessa lunghezza.</a:t>
            </a:r>
          </a:p>
        </p:txBody>
      </p:sp>
    </p:spTree>
    <p:extLst>
      <p:ext uri="{BB962C8B-B14F-4D97-AF65-F5344CB8AC3E}">
        <p14:creationId xmlns:p14="http://schemas.microsoft.com/office/powerpoint/2010/main" val="5382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3CE503-4612-5658-0E9B-690F2E5F0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Segmenti consecutivi e segmenti adiacenti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segmenti che hanno solo un estremo in comune sono </a:t>
            </a:r>
            <a:r>
              <a:rPr lang="it-IT" sz="2000" b="1" dirty="0"/>
              <a:t>consecutivi</a:t>
            </a:r>
            <a:r>
              <a:rPr lang="it-IT" sz="2000" dirty="0"/>
              <a:t>.                                                                I segmenti </a:t>
            </a:r>
            <a:r>
              <a:rPr lang="it-IT" sz="2000" i="1" dirty="0"/>
              <a:t>AB</a:t>
            </a:r>
            <a:r>
              <a:rPr lang="it-IT" sz="2000" dirty="0"/>
              <a:t> e </a:t>
            </a:r>
            <a:r>
              <a:rPr lang="it-IT" sz="2000" i="1" dirty="0"/>
              <a:t>BC</a:t>
            </a:r>
            <a:r>
              <a:rPr lang="it-IT" sz="2000" dirty="0"/>
              <a:t> sono consecutivi.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Due segmenti consecutivi che stanno sulla stessa retta sono </a:t>
            </a:r>
            <a:r>
              <a:rPr lang="it-IT" sz="2000" b="1" dirty="0"/>
              <a:t>adiacenti</a:t>
            </a:r>
            <a:r>
              <a:rPr lang="it-IT" sz="2000" dirty="0"/>
              <a:t>.                                                                        I segmenti </a:t>
            </a:r>
            <a:r>
              <a:rPr lang="it-IT" sz="2000" i="1" dirty="0"/>
              <a:t>GH</a:t>
            </a:r>
            <a:r>
              <a:rPr lang="it-IT" sz="2000" dirty="0"/>
              <a:t> e </a:t>
            </a:r>
            <a:r>
              <a:rPr lang="it-IT" sz="2000" i="1" dirty="0"/>
              <a:t>HI</a:t>
            </a:r>
            <a:r>
              <a:rPr lang="it-IT" sz="2000" dirty="0"/>
              <a:t> sono adiacenti.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722ED79-37FB-C4B6-1AE4-372F9BA25A4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SEMIRETTE E SEGMENTI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A8300B1-DD68-E58E-C597-18A4146ED72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testo, diagramma, Diagramma&#10;&#10;Descrizione generata automaticamente">
            <a:extLst>
              <a:ext uri="{FF2B5EF4-FFF2-40B4-BE49-F238E27FC236}">
                <a16:creationId xmlns:a16="http://schemas.microsoft.com/office/drawing/2014/main" id="{D34912D2-6D90-BF23-0DE8-5F103FA01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50" y="3916110"/>
            <a:ext cx="70739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71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 geometrici fondamentali</dc:title>
  <dc:creator>Elisa Favro</dc:creator>
  <cp:lastModifiedBy>Elisa Favro</cp:lastModifiedBy>
  <cp:revision>39</cp:revision>
  <dcterms:created xsi:type="dcterms:W3CDTF">2023-04-21T14:18:37Z</dcterms:created>
  <dcterms:modified xsi:type="dcterms:W3CDTF">2023-05-15T08:52:03Z</dcterms:modified>
</cp:coreProperties>
</file>