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5" r:id="rId8"/>
    <p:sldId id="261" r:id="rId9"/>
    <p:sldId id="266" r:id="rId10"/>
    <p:sldId id="262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8" autoAdjust="0"/>
    <p:restoredTop sz="94660"/>
  </p:normalViewPr>
  <p:slideViewPr>
    <p:cSldViewPr snapToGrid="0">
      <p:cViewPr>
        <p:scale>
          <a:sx n="108" d="100"/>
          <a:sy n="108" d="100"/>
        </p:scale>
        <p:origin x="1096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1E1B6647-E5AF-44F3-A738-7AD6748C1F17}"/>
    <pc:docChg chg="undo custSel addSld delSld modSld">
      <pc:chgData name="Elisa Favro" userId="8cb3ccf0-b992-4298-a911-387fdbec305a" providerId="ADAL" clId="{1E1B6647-E5AF-44F3-A738-7AD6748C1F17}" dt="2023-04-21T14:18:20.089" v="1991" actId="113"/>
      <pc:docMkLst>
        <pc:docMk/>
      </pc:docMkLst>
      <pc:sldChg chg="modSp mod">
        <pc:chgData name="Elisa Favro" userId="8cb3ccf0-b992-4298-a911-387fdbec305a" providerId="ADAL" clId="{1E1B6647-E5AF-44F3-A738-7AD6748C1F17}" dt="2023-04-21T10:15:17.980" v="665" actId="113"/>
        <pc:sldMkLst>
          <pc:docMk/>
          <pc:sldMk cId="1450645769" sldId="257"/>
        </pc:sldMkLst>
        <pc:spChg chg="mod">
          <ac:chgData name="Elisa Favro" userId="8cb3ccf0-b992-4298-a911-387fdbec305a" providerId="ADAL" clId="{1E1B6647-E5AF-44F3-A738-7AD6748C1F17}" dt="2023-04-21T10:15:17.980" v="665" actId="113"/>
          <ac:spMkLst>
            <pc:docMk/>
            <pc:sldMk cId="1450645769" sldId="257"/>
            <ac:spMk id="3" creationId="{DC78A625-CF9F-7E0F-137D-579733669389}"/>
          </ac:spMkLst>
        </pc:spChg>
      </pc:sldChg>
      <pc:sldChg chg="modSp mod">
        <pc:chgData name="Elisa Favro" userId="8cb3ccf0-b992-4298-a911-387fdbec305a" providerId="ADAL" clId="{1E1B6647-E5AF-44F3-A738-7AD6748C1F17}" dt="2023-04-21T10:26:02.447" v="1167" actId="20577"/>
        <pc:sldMkLst>
          <pc:docMk/>
          <pc:sldMk cId="4200943526" sldId="258"/>
        </pc:sldMkLst>
        <pc:spChg chg="mod">
          <ac:chgData name="Elisa Favro" userId="8cb3ccf0-b992-4298-a911-387fdbec305a" providerId="ADAL" clId="{1E1B6647-E5AF-44F3-A738-7AD6748C1F17}" dt="2023-04-20T10:38:41.556" v="66" actId="20577"/>
          <ac:spMkLst>
            <pc:docMk/>
            <pc:sldMk cId="4200943526" sldId="258"/>
            <ac:spMk id="2" creationId="{646E1B94-0719-2E81-EDD3-58C649D23931}"/>
          </ac:spMkLst>
        </pc:spChg>
        <pc:spChg chg="mod">
          <ac:chgData name="Elisa Favro" userId="8cb3ccf0-b992-4298-a911-387fdbec305a" providerId="ADAL" clId="{1E1B6647-E5AF-44F3-A738-7AD6748C1F17}" dt="2023-04-21T10:26:02.447" v="1167" actId="20577"/>
          <ac:spMkLst>
            <pc:docMk/>
            <pc:sldMk cId="4200943526" sldId="258"/>
            <ac:spMk id="3" creationId="{DC78A625-CF9F-7E0F-137D-579733669389}"/>
          </ac:spMkLst>
        </pc:spChg>
      </pc:sldChg>
      <pc:sldChg chg="modSp del mod">
        <pc:chgData name="Elisa Favro" userId="8cb3ccf0-b992-4298-a911-387fdbec305a" providerId="ADAL" clId="{1E1B6647-E5AF-44F3-A738-7AD6748C1F17}" dt="2023-04-21T10:23:05.078" v="1062" actId="2696"/>
        <pc:sldMkLst>
          <pc:docMk/>
          <pc:sldMk cId="2535463734" sldId="259"/>
        </pc:sldMkLst>
        <pc:spChg chg="mod">
          <ac:chgData name="Elisa Favro" userId="8cb3ccf0-b992-4298-a911-387fdbec305a" providerId="ADAL" clId="{1E1B6647-E5AF-44F3-A738-7AD6748C1F17}" dt="2023-04-20T10:38:59.939" v="84" actId="20577"/>
          <ac:spMkLst>
            <pc:docMk/>
            <pc:sldMk cId="2535463734" sldId="259"/>
            <ac:spMk id="2" creationId="{646E1B94-0719-2E81-EDD3-58C649D23931}"/>
          </ac:spMkLst>
        </pc:spChg>
      </pc:sldChg>
      <pc:sldChg chg="modSp mod">
        <pc:chgData name="Elisa Favro" userId="8cb3ccf0-b992-4298-a911-387fdbec305a" providerId="ADAL" clId="{1E1B6647-E5AF-44F3-A738-7AD6748C1F17}" dt="2023-04-21T10:40:13.440" v="1399" actId="20577"/>
        <pc:sldMkLst>
          <pc:docMk/>
          <pc:sldMk cId="2028052799" sldId="260"/>
        </pc:sldMkLst>
        <pc:spChg chg="mod">
          <ac:chgData name="Elisa Favro" userId="8cb3ccf0-b992-4298-a911-387fdbec305a" providerId="ADAL" clId="{1E1B6647-E5AF-44F3-A738-7AD6748C1F17}" dt="2023-04-20T10:39:20.329" v="126" actId="20577"/>
          <ac:spMkLst>
            <pc:docMk/>
            <pc:sldMk cId="2028052799" sldId="260"/>
            <ac:spMk id="2" creationId="{646E1B94-0719-2E81-EDD3-58C649D23931}"/>
          </ac:spMkLst>
        </pc:spChg>
        <pc:spChg chg="mod">
          <ac:chgData name="Elisa Favro" userId="8cb3ccf0-b992-4298-a911-387fdbec305a" providerId="ADAL" clId="{1E1B6647-E5AF-44F3-A738-7AD6748C1F17}" dt="2023-04-21T10:40:13.440" v="1399" actId="20577"/>
          <ac:spMkLst>
            <pc:docMk/>
            <pc:sldMk cId="2028052799" sldId="260"/>
            <ac:spMk id="3" creationId="{DC78A625-CF9F-7E0F-137D-579733669389}"/>
          </ac:spMkLst>
        </pc:spChg>
      </pc:sldChg>
      <pc:sldChg chg="modSp mod">
        <pc:chgData name="Elisa Favro" userId="8cb3ccf0-b992-4298-a911-387fdbec305a" providerId="ADAL" clId="{1E1B6647-E5AF-44F3-A738-7AD6748C1F17}" dt="2023-04-21T13:06:19.705" v="1549" actId="13926"/>
        <pc:sldMkLst>
          <pc:docMk/>
          <pc:sldMk cId="2998239071" sldId="261"/>
        </pc:sldMkLst>
        <pc:spChg chg="mod">
          <ac:chgData name="Elisa Favro" userId="8cb3ccf0-b992-4298-a911-387fdbec305a" providerId="ADAL" clId="{1E1B6647-E5AF-44F3-A738-7AD6748C1F17}" dt="2023-04-20T10:49:55.378" v="155" actId="20577"/>
          <ac:spMkLst>
            <pc:docMk/>
            <pc:sldMk cId="2998239071" sldId="261"/>
            <ac:spMk id="2" creationId="{646E1B94-0719-2E81-EDD3-58C649D23931}"/>
          </ac:spMkLst>
        </pc:spChg>
        <pc:spChg chg="mod">
          <ac:chgData name="Elisa Favro" userId="8cb3ccf0-b992-4298-a911-387fdbec305a" providerId="ADAL" clId="{1E1B6647-E5AF-44F3-A738-7AD6748C1F17}" dt="2023-04-21T13:06:19.705" v="1549" actId="13926"/>
          <ac:spMkLst>
            <pc:docMk/>
            <pc:sldMk cId="2998239071" sldId="261"/>
            <ac:spMk id="3" creationId="{DC78A625-CF9F-7E0F-137D-579733669389}"/>
          </ac:spMkLst>
        </pc:spChg>
      </pc:sldChg>
      <pc:sldChg chg="modSp mod">
        <pc:chgData name="Elisa Favro" userId="8cb3ccf0-b992-4298-a911-387fdbec305a" providerId="ADAL" clId="{1E1B6647-E5AF-44F3-A738-7AD6748C1F17}" dt="2023-04-21T13:16:56.989" v="1843" actId="20577"/>
        <pc:sldMkLst>
          <pc:docMk/>
          <pc:sldMk cId="11383604" sldId="262"/>
        </pc:sldMkLst>
        <pc:spChg chg="mod">
          <ac:chgData name="Elisa Favro" userId="8cb3ccf0-b992-4298-a911-387fdbec305a" providerId="ADAL" clId="{1E1B6647-E5AF-44F3-A738-7AD6748C1F17}" dt="2023-04-20T10:50:13.276" v="198" actId="20577"/>
          <ac:spMkLst>
            <pc:docMk/>
            <pc:sldMk cId="11383604" sldId="262"/>
            <ac:spMk id="2" creationId="{646E1B94-0719-2E81-EDD3-58C649D23931}"/>
          </ac:spMkLst>
        </pc:spChg>
        <pc:spChg chg="mod">
          <ac:chgData name="Elisa Favro" userId="8cb3ccf0-b992-4298-a911-387fdbec305a" providerId="ADAL" clId="{1E1B6647-E5AF-44F3-A738-7AD6748C1F17}" dt="2023-04-21T13:16:56.989" v="1843" actId="20577"/>
          <ac:spMkLst>
            <pc:docMk/>
            <pc:sldMk cId="11383604" sldId="262"/>
            <ac:spMk id="3" creationId="{DC78A625-CF9F-7E0F-137D-579733669389}"/>
          </ac:spMkLst>
        </pc:spChg>
      </pc:sldChg>
      <pc:sldChg chg="modSp add mod">
        <pc:chgData name="Elisa Favro" userId="8cb3ccf0-b992-4298-a911-387fdbec305a" providerId="ADAL" clId="{1E1B6647-E5AF-44F3-A738-7AD6748C1F17}" dt="2023-04-21T10:29:00.572" v="1193" actId="20577"/>
        <pc:sldMkLst>
          <pc:docMk/>
          <pc:sldMk cId="3164792928" sldId="263"/>
        </pc:sldMkLst>
        <pc:spChg chg="mod">
          <ac:chgData name="Elisa Favro" userId="8cb3ccf0-b992-4298-a911-387fdbec305a" providerId="ADAL" clId="{1E1B6647-E5AF-44F3-A738-7AD6748C1F17}" dt="2023-04-21T10:29:00.572" v="1193" actId="20577"/>
          <ac:spMkLst>
            <pc:docMk/>
            <pc:sldMk cId="3164792928" sldId="263"/>
            <ac:spMk id="3" creationId="{DC78A625-CF9F-7E0F-137D-579733669389}"/>
          </ac:spMkLst>
        </pc:spChg>
      </pc:sldChg>
      <pc:sldChg chg="modSp add mod">
        <pc:chgData name="Elisa Favro" userId="8cb3ccf0-b992-4298-a911-387fdbec305a" providerId="ADAL" clId="{1E1B6647-E5AF-44F3-A738-7AD6748C1F17}" dt="2023-04-21T10:32:15.653" v="1260" actId="20577"/>
        <pc:sldMkLst>
          <pc:docMk/>
          <pc:sldMk cId="1656292166" sldId="264"/>
        </pc:sldMkLst>
        <pc:spChg chg="mod">
          <ac:chgData name="Elisa Favro" userId="8cb3ccf0-b992-4298-a911-387fdbec305a" providerId="ADAL" clId="{1E1B6647-E5AF-44F3-A738-7AD6748C1F17}" dt="2023-04-21T10:32:15.653" v="1260" actId="20577"/>
          <ac:spMkLst>
            <pc:docMk/>
            <pc:sldMk cId="1656292166" sldId="264"/>
            <ac:spMk id="3" creationId="{DC78A625-CF9F-7E0F-137D-579733669389}"/>
          </ac:spMkLst>
        </pc:spChg>
      </pc:sldChg>
      <pc:sldChg chg="modSp add mod">
        <pc:chgData name="Elisa Favro" userId="8cb3ccf0-b992-4298-a911-387fdbec305a" providerId="ADAL" clId="{1E1B6647-E5AF-44F3-A738-7AD6748C1F17}" dt="2023-04-21T10:42:49.659" v="1484" actId="20577"/>
        <pc:sldMkLst>
          <pc:docMk/>
          <pc:sldMk cId="3070008951" sldId="265"/>
        </pc:sldMkLst>
        <pc:spChg chg="mod">
          <ac:chgData name="Elisa Favro" userId="8cb3ccf0-b992-4298-a911-387fdbec305a" providerId="ADAL" clId="{1E1B6647-E5AF-44F3-A738-7AD6748C1F17}" dt="2023-04-21T10:42:49.659" v="1484" actId="20577"/>
          <ac:spMkLst>
            <pc:docMk/>
            <pc:sldMk cId="3070008951" sldId="265"/>
            <ac:spMk id="3" creationId="{DC78A625-CF9F-7E0F-137D-579733669389}"/>
          </ac:spMkLst>
        </pc:spChg>
      </pc:sldChg>
      <pc:sldChg chg="modSp add mod">
        <pc:chgData name="Elisa Favro" userId="8cb3ccf0-b992-4298-a911-387fdbec305a" providerId="ADAL" clId="{1E1B6647-E5AF-44F3-A738-7AD6748C1F17}" dt="2023-04-21T13:09:08.380" v="1645" actId="20577"/>
        <pc:sldMkLst>
          <pc:docMk/>
          <pc:sldMk cId="3187426887" sldId="266"/>
        </pc:sldMkLst>
        <pc:spChg chg="mod">
          <ac:chgData name="Elisa Favro" userId="8cb3ccf0-b992-4298-a911-387fdbec305a" providerId="ADAL" clId="{1E1B6647-E5AF-44F3-A738-7AD6748C1F17}" dt="2023-04-21T13:07:20.405" v="1595" actId="20577"/>
          <ac:spMkLst>
            <pc:docMk/>
            <pc:sldMk cId="3187426887" sldId="266"/>
            <ac:spMk id="2" creationId="{646E1B94-0719-2E81-EDD3-58C649D23931}"/>
          </ac:spMkLst>
        </pc:spChg>
        <pc:spChg chg="mod">
          <ac:chgData name="Elisa Favro" userId="8cb3ccf0-b992-4298-a911-387fdbec305a" providerId="ADAL" clId="{1E1B6647-E5AF-44F3-A738-7AD6748C1F17}" dt="2023-04-21T13:09:08.380" v="1645" actId="20577"/>
          <ac:spMkLst>
            <pc:docMk/>
            <pc:sldMk cId="3187426887" sldId="266"/>
            <ac:spMk id="3" creationId="{DC78A625-CF9F-7E0F-137D-579733669389}"/>
          </ac:spMkLst>
        </pc:spChg>
      </pc:sldChg>
      <pc:sldChg chg="modSp add mod">
        <pc:chgData name="Elisa Favro" userId="8cb3ccf0-b992-4298-a911-387fdbec305a" providerId="ADAL" clId="{1E1B6647-E5AF-44F3-A738-7AD6748C1F17}" dt="2023-04-21T14:18:20.089" v="1991" actId="113"/>
        <pc:sldMkLst>
          <pc:docMk/>
          <pc:sldMk cId="4098104690" sldId="267"/>
        </pc:sldMkLst>
        <pc:spChg chg="mod">
          <ac:chgData name="Elisa Favro" userId="8cb3ccf0-b992-4298-a911-387fdbec305a" providerId="ADAL" clId="{1E1B6647-E5AF-44F3-A738-7AD6748C1F17}" dt="2023-04-21T14:18:20.089" v="1991" actId="113"/>
          <ac:spMkLst>
            <pc:docMk/>
            <pc:sldMk cId="4098104690" sldId="267"/>
            <ac:spMk id="3" creationId="{DC78A625-CF9F-7E0F-137D-5797336693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8F60FD52-1004-B1E5-CF91-721FBFA591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31FEE038-EC6E-C6EC-2FAB-0D1D32C769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63DB6362-08E1-E1B7-CDBA-F5017F9BECA8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EA2F3DEA-0A2F-41EB-6098-6A924A0CA93B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E71C9104-3E80-F038-B016-CBE941D0DB66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493DF869-62BD-FF7E-7A6B-27109BB47A9D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11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C9CFB-3018-4957-69F0-35FAE9731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FE06F3-C512-4521-29AB-64FA63E71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22145B-3B41-F67C-CDA0-FBE95E71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36C718-25CD-1863-CC52-B853A8DC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D69D77-AC1B-6EEC-21FD-EDD4F081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953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D42E4EA-04E7-B2E8-8457-05DF2EAC09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0B8051-02FC-4B2B-C45A-2DFBB4850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86A7B6-75F3-FEFF-B69B-BB5E1C53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AE19D3-2913-E034-1D74-73EE9885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8A4354-C50C-A170-129F-BE1DBCA3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52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F99DE569-305E-D87B-E019-40CB41BE0BD6}"/>
              </a:ext>
            </a:extLst>
          </p:cNvPr>
          <p:cNvSpPr txBox="1">
            <a:spLocks/>
          </p:cNvSpPr>
          <p:nvPr userDrawn="1"/>
        </p:nvSpPr>
        <p:spPr>
          <a:xfrm>
            <a:off x="5111970" y="50270"/>
            <a:ext cx="632315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MISURA DELLE GRANDEZZE</a:t>
            </a:r>
          </a:p>
        </p:txBody>
      </p:sp>
      <p:pic>
        <p:nvPicPr>
          <p:cNvPr id="8" name="Immagine 7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2EA398A9-1E37-0CA3-800C-6D9BBAA1E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8719" y="135469"/>
            <a:ext cx="245338" cy="488872"/>
          </a:xfrm>
          <a:prstGeom prst="rect">
            <a:avLst/>
          </a:prstGeom>
        </p:spPr>
      </p:pic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A7588685-ED25-9CBF-F5EE-BF61A503896D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170877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FED8A96C-1EF3-B5DF-B23D-18C3D32E7674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AF83471D-223F-688A-DB04-AE4A420890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70D859-AA3A-E15F-6871-8361D0107DC6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1122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CDEAB9-08F1-3978-D69B-96F92923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1289D4-E54A-F2CE-4450-14181D815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A00284-6895-D3F0-CE2B-4FF625BB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42EE14-C59C-DE20-1DDB-9F7BA261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BB45BE-A7C0-26AE-D261-C11CEE06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66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049776-169C-C852-C258-ECAFF01A8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76D262-D644-C0CB-60E7-0F35C6DBD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09875F-CC84-22D6-650C-FC2BB042C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E609C8-C8B2-386E-B9D4-34D07D8A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543229-431E-EE90-7991-B69F5652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DF3776-D200-2F08-3EB3-F491DD5D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86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7ED239-99C9-5253-AD6F-98B1CDC04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92B9E7-D9B0-504E-FA4E-C14E1E3D8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EC82D5-C248-18DD-4439-38856C7C9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193E5-D65D-A920-0EA5-17D6E2C4D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7B16697-3398-BF2B-63EB-E53AE1BA27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0E9C774-93AA-E559-6D8F-99E41084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7282C49-32CD-AF93-8DB9-67360CAE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8B273E-60E6-E328-203F-87F45472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7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A0D88-D01C-C930-99DB-5BD15BF5C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69A2B1-1CB2-BD5C-FB04-3E5829946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AAB46D-3F06-C4F7-AFD8-8B816E25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D177AF-68F2-6387-A4D9-BDEF21B7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43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73397B1-B4F3-C9EF-B782-E052F3D0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834738D-3550-3ABD-08C1-CEF3DCDFD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664843-4689-D237-79B3-6066782B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02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69C1E4-F76F-08AA-A816-6EB66355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CD4CE1-AB08-128D-FDC5-8EF57B5AD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FCE927-DCE1-0E63-5943-17958D73F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0BC18D-742F-DFEA-78EA-65D6D3290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B0080C-32EC-B1F6-04E5-2E606726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7CCB30-5D36-F00A-C7CF-CE7F326F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99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32EB86-6855-65C1-D3A9-03B31376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AD8C260-611E-1C24-4E78-DD0C481D67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A69776-07C4-1AD8-6705-62A6D9678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B6F6EA7-294C-FA93-187E-1CA23E06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5A3B1F-9C0A-F090-0511-5750B8D43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9C040E-C737-7068-0936-F7D0CD228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37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0E46C50-4AEA-7021-2DDA-62F40676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FAE313-B29A-0B3C-6C2E-7FC78DB75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69F633-5525-43A9-5AE9-11DF859E4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4B421-A1E3-4C7E-BB00-5459F972EA38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1AF6D5-91B0-E500-B0AE-D24DE5351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279781-F757-5EC8-8614-89B9CC54B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59A5B-2CF1-452F-A436-42DB2957D1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89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7E5C2C2-B86A-E69C-721D-5D3B2656A0A2}"/>
              </a:ext>
            </a:extLst>
          </p:cNvPr>
          <p:cNvSpPr txBox="1"/>
          <p:nvPr/>
        </p:nvSpPr>
        <p:spPr>
          <a:xfrm>
            <a:off x="712728" y="4477997"/>
            <a:ext cx="74639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MISURA DELLE GRANDEZZE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A3674AA-5D7E-1576-1F5E-354315DAC267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1</a:t>
            </a:r>
          </a:p>
        </p:txBody>
      </p:sp>
    </p:spTree>
    <p:extLst>
      <p:ext uri="{BB962C8B-B14F-4D97-AF65-F5344CB8AC3E}">
        <p14:creationId xmlns:p14="http://schemas.microsoft.com/office/powerpoint/2010/main" val="801376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199" y="1825625"/>
            <a:ext cx="10691191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Misure e sensibilità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Quando si misura una grandezza è impossibile ottenere la precisione assoluta.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strumento di misurazione ha una misura più piccola che riesce a determinare: si chiama </a:t>
            </a:r>
            <a:r>
              <a:rPr lang="it-IT" sz="2000" b="1" dirty="0"/>
              <a:t>sensibilità</a:t>
            </a:r>
            <a:r>
              <a:rPr lang="it-IT" sz="2000" dirty="0"/>
              <a:t> dello strumento.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In molti casi, invece di cercare una misura esatta, è meglio trovare una </a:t>
            </a:r>
            <a:r>
              <a:rPr lang="it-IT" sz="2000" b="1" dirty="0"/>
              <a:t>misura</a:t>
            </a:r>
            <a:r>
              <a:rPr lang="it-IT" sz="2000" dirty="0"/>
              <a:t> </a:t>
            </a:r>
            <a:r>
              <a:rPr lang="it-IT" sz="2000" b="1" dirty="0"/>
              <a:t>attendibile</a:t>
            </a:r>
            <a:r>
              <a:rPr lang="it-IT" sz="2000" dirty="0"/>
              <a:t>. </a:t>
            </a:r>
            <a:br>
              <a:rPr lang="it-IT" sz="2000" dirty="0"/>
            </a:br>
            <a:r>
              <a:rPr lang="it-IT" sz="2000" dirty="0"/>
              <a:t>Per trovarla si può: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• ripetere più volte la misurazione della grandezza in esame;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• calcolare la media aritmetica dei valori trovati, cioè la somma dei valori divisa per il loro numero. 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1FD6465-0388-48C4-D9E9-7D82B312FB8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MISURE ATTENDIBILI ED ERRORI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4C48385-BC39-D53C-9989-64C50076A69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3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Approssimazione e arrotondamento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 volte un numero decimale ha dopo la virgola più cifre di quelle che servono, per cui si decide </a:t>
            </a:r>
            <a:br>
              <a:rPr lang="it-IT" sz="2000" dirty="0"/>
            </a:br>
            <a:r>
              <a:rPr lang="it-IT" sz="2000" dirty="0"/>
              <a:t>di </a:t>
            </a:r>
            <a:r>
              <a:rPr lang="it-IT" sz="2000" b="1" dirty="0"/>
              <a:t>arrotondarlo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Nell’</a:t>
            </a:r>
            <a:r>
              <a:rPr lang="it-IT" sz="2000" b="1" dirty="0"/>
              <a:t>arrotondamento</a:t>
            </a:r>
            <a:r>
              <a:rPr lang="it-IT" sz="2000" dirty="0"/>
              <a:t> si sceglie l’approssimazione più vicina, si guarda cioè la cifra successiva a quella scelta: per arrotondare alle unità si controlla la cifra dei decimi, per arrotondare ai decimi </a:t>
            </a:r>
            <a:br>
              <a:rPr lang="it-IT" sz="2000" dirty="0"/>
            </a:br>
            <a:r>
              <a:rPr lang="it-IT" sz="2000" dirty="0"/>
              <a:t>si controlla la cifra dei centesimi ecc.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Se la cifra successiva è 0, 1, 2, 3 o 4 si approssima per </a:t>
            </a:r>
            <a:r>
              <a:rPr lang="it-IT" sz="2000" b="1" dirty="0"/>
              <a:t>difetto</a:t>
            </a:r>
            <a:r>
              <a:rPr lang="it-IT" sz="2000" dirty="0"/>
              <a:t>,</a:t>
            </a:r>
            <a:br>
              <a:rPr lang="it-IT" sz="2000" dirty="0"/>
            </a:br>
            <a:r>
              <a:rPr lang="it-IT" sz="2000" dirty="0"/>
              <a:t>la cifra scelta resta invariata.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Se la cifra successiva è 5, 6, 7, 8 o 9 si approssima per </a:t>
            </a:r>
            <a:r>
              <a:rPr lang="it-IT" sz="2000" b="1" dirty="0"/>
              <a:t>eccesso</a:t>
            </a:r>
            <a:r>
              <a:rPr lang="it-IT" sz="2000" dirty="0"/>
              <a:t>, </a:t>
            </a:r>
            <a:br>
              <a:rPr lang="it-IT" sz="2000" dirty="0"/>
            </a:br>
            <a:r>
              <a:rPr lang="it-IT" sz="2000" dirty="0"/>
              <a:t>la cifra scelta aumenta di 1.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B48B252-E134-4E94-1C55-544B08C52FA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MISURE ATTENDIBILI ED ERRORI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0EE8C09-EC06-495F-7F16-ED6A4865CDD5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DCCC3447-3972-BE44-BF54-19987A396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746" y="3633029"/>
            <a:ext cx="32131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0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8926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grandezza</a:t>
            </a:r>
            <a:r>
              <a:rPr lang="it-IT" sz="2000" dirty="0"/>
              <a:t> è una caratteristica che può essere misurata. Misurare una caratteristica vuol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dire confrontarla con un’altra dello stesso tipo e ottenere un numero, cioè la sua </a:t>
            </a:r>
            <a:r>
              <a:rPr lang="it-IT" sz="2000" b="1" dirty="0"/>
              <a:t>misura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Lunghezza, area, massa, volume sono, per esempio, grandezze.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Grandezze dello stesso tipo che si possono confrontare tra loro sono </a:t>
            </a:r>
            <a:r>
              <a:rPr lang="it-IT" sz="2000" b="1" dirty="0"/>
              <a:t>omogenee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Grandezze di tipo diverso che non si possono confrontare tra loro sono </a:t>
            </a:r>
            <a:r>
              <a:rPr lang="it-IT" sz="2000" b="1" dirty="0"/>
              <a:t>non omogenee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</a:t>
            </a:r>
            <a:r>
              <a:rPr lang="it-IT" sz="2000" b="1" dirty="0"/>
              <a:t>misurare</a:t>
            </a:r>
            <a:r>
              <a:rPr lang="it-IT" sz="2000" dirty="0"/>
              <a:t> una grandezza si deve prendere un’</a:t>
            </a:r>
            <a:r>
              <a:rPr lang="it-IT" sz="2000" b="1" dirty="0"/>
              <a:t>unità di misura </a:t>
            </a:r>
            <a:r>
              <a:rPr lang="it-IT" sz="2000" dirty="0"/>
              <a:t>omogenea e determinare quante volte l’unità di misura è contenuta nella grandezza.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Non bisogna confondere </a:t>
            </a:r>
            <a:r>
              <a:rPr lang="it-IT" sz="2000" b="1" dirty="0"/>
              <a:t>grandezza</a:t>
            </a:r>
            <a:r>
              <a:rPr lang="it-IT" sz="2000" dirty="0"/>
              <a:t> e </a:t>
            </a:r>
            <a:r>
              <a:rPr lang="it-IT" sz="2000" b="1" dirty="0"/>
              <a:t>misura</a:t>
            </a:r>
            <a:r>
              <a:rPr lang="it-IT" sz="2000" dirty="0"/>
              <a:t>: la misura è sempre un numero.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43B457B0-85EE-DD70-AE9C-E21291D51E1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GRANDEZZE E LORO MISURA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3627F87-613A-06CD-62DF-6093D915BAF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4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972800" cy="19843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Lunghezza e metro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/>
              <a:t>L’unità fondamentale di misura delle </a:t>
            </a:r>
            <a:r>
              <a:rPr lang="it-IT" sz="2000" b="1" dirty="0"/>
              <a:t>lunghezze</a:t>
            </a:r>
            <a:r>
              <a:rPr lang="it-IT" sz="2000" dirty="0"/>
              <a:t> è il </a:t>
            </a:r>
            <a:r>
              <a:rPr lang="it-IT" sz="2000" b="1" dirty="0"/>
              <a:t>metro</a:t>
            </a:r>
            <a:r>
              <a:rPr lang="it-IT" sz="2000" dirty="0"/>
              <a:t> e si indica con il simbolo </a:t>
            </a:r>
            <a:r>
              <a:rPr lang="it-IT" sz="2000" b="1" dirty="0"/>
              <a:t>m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In base al tipo di misura che si vuole effettuare si possono utilizzare anche i suoi multipli e sottomultipli.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01F36CB-7C18-0100-9F15-7CEA79DE5AD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MISURA DI LUNGHEZZA, DI SUPERFICIE E DI VOLUME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A415550-CE9F-0AA9-76CB-CEB3844E6117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2C8BF45-0CCF-BCEC-C1A9-6B5E96BAF069}"/>
              </a:ext>
            </a:extLst>
          </p:cNvPr>
          <p:cNvSpPr txBox="1"/>
          <p:nvPr/>
        </p:nvSpPr>
        <p:spPr>
          <a:xfrm>
            <a:off x="838200" y="5101392"/>
            <a:ext cx="105156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misure di lunghezza vanno di 10 in 10.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unità vale dieci volte l’unità immediatamente inferiore ed è la decima parte dell’unità immediatamente superiore. </a:t>
            </a:r>
          </a:p>
        </p:txBody>
      </p:sp>
      <p:pic>
        <p:nvPicPr>
          <p:cNvPr id="11" name="Immagine 10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80A3C7D0-1341-C3D0-C1E0-8F319A13E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539165"/>
            <a:ext cx="77724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4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24415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Superficie e metro quadrato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L’unità di misura della </a:t>
            </a:r>
            <a:r>
              <a:rPr lang="it-IT" sz="2000" b="1" dirty="0"/>
              <a:t>superficie</a:t>
            </a:r>
            <a:r>
              <a:rPr lang="it-IT" sz="2000" dirty="0"/>
              <a:t> è il </a:t>
            </a:r>
            <a:r>
              <a:rPr lang="it-IT" sz="2000" b="1" dirty="0"/>
              <a:t>metro</a:t>
            </a:r>
            <a:r>
              <a:rPr lang="it-IT" sz="2000" dirty="0"/>
              <a:t> </a:t>
            </a:r>
            <a:r>
              <a:rPr lang="it-IT" sz="2000" b="1" dirty="0"/>
              <a:t>quadrato</a:t>
            </a:r>
            <a:r>
              <a:rPr lang="it-IT" sz="2000" dirty="0"/>
              <a:t> e si indica con il simbolo </a:t>
            </a:r>
            <a:r>
              <a:rPr lang="it-IT" sz="2000" b="1" dirty="0"/>
              <a:t>m</a:t>
            </a:r>
            <a:r>
              <a:rPr lang="it-IT" sz="2000" b="1" baseline="30000" dirty="0"/>
              <a:t>2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metro quadrato è l’area di un quadrato che ha il lato di un metro.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Anche il metro quadrato ha i suoi multipli e sottomultipli.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50B469F-28B2-CF70-8AAE-B9E3E4487A15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MISURA DI LUNGHEZZA, DI SUPERFICIE E DI VOLUME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6C5B723-09EB-4543-8D52-D7C4C918795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D5EFE28-9A5A-38AA-0028-A69D3E2C5FE7}"/>
              </a:ext>
            </a:extLst>
          </p:cNvPr>
          <p:cNvSpPr txBox="1"/>
          <p:nvPr/>
        </p:nvSpPr>
        <p:spPr>
          <a:xfrm>
            <a:off x="838200" y="5456992"/>
            <a:ext cx="95885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misure di superficie vanno di 100 in 100.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unità vale cento volte l’unità immediatamente inferiore ed è la centesima parte dell’unità immediatamente superiore. </a:t>
            </a:r>
          </a:p>
        </p:txBody>
      </p:sp>
      <p:pic>
        <p:nvPicPr>
          <p:cNvPr id="9" name="Immagine 8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8B1FDC4F-3B58-66CF-4169-215B04478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50" y="3456945"/>
            <a:ext cx="76835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9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692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Volume e metro cubo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L’unità di misura del </a:t>
            </a:r>
            <a:r>
              <a:rPr lang="it-IT" sz="2000" b="1" dirty="0"/>
              <a:t>volume</a:t>
            </a:r>
            <a:r>
              <a:rPr lang="it-IT" sz="2000" dirty="0"/>
              <a:t> è il </a:t>
            </a:r>
            <a:r>
              <a:rPr lang="it-IT" sz="2000" b="1" dirty="0"/>
              <a:t>metro</a:t>
            </a:r>
            <a:r>
              <a:rPr lang="it-IT" sz="2000" dirty="0"/>
              <a:t> </a:t>
            </a:r>
            <a:r>
              <a:rPr lang="it-IT" sz="2000" b="1" dirty="0"/>
              <a:t>cubo</a:t>
            </a:r>
            <a:r>
              <a:rPr lang="it-IT" sz="2000" dirty="0"/>
              <a:t> e si indica con il simbolo </a:t>
            </a:r>
            <a:r>
              <a:rPr lang="it-IT" sz="2000" b="1" dirty="0"/>
              <a:t>m</a:t>
            </a:r>
            <a:r>
              <a:rPr lang="it-IT" sz="2000" b="1" baseline="30000" dirty="0"/>
              <a:t>3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metro cubo è il volume di un cubo che ha lo spigolo di un metro.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Anche il metro cubo ha i suoi multipli e sottomultipli.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00AB8C5-55F4-06AE-E2A6-54DECA17D9F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MISURA DI LUNGHEZZA, DI SUPERFICIE E DI VOLUME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D721108-1B37-FF4A-5A07-0BBB31776F4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C939F41-8E70-4461-0412-86C11229D8EC}"/>
              </a:ext>
            </a:extLst>
          </p:cNvPr>
          <p:cNvSpPr txBox="1"/>
          <p:nvPr/>
        </p:nvSpPr>
        <p:spPr>
          <a:xfrm>
            <a:off x="838200" y="5459009"/>
            <a:ext cx="106426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misure di volume vanno di 1000 in 1000.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unità vale mille volte l’unità immediatamente inferiore ed è la millesima parte dell’unità immediatamente superiore. </a:t>
            </a:r>
          </a:p>
        </p:txBody>
      </p:sp>
      <p:pic>
        <p:nvPicPr>
          <p:cNvPr id="9" name="Immagine 8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0CDEAAE5-5F0F-D5E5-2AB8-2CC1250F7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3363509"/>
            <a:ext cx="77089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9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23653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Capacità e litro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capacità</a:t>
            </a:r>
            <a:r>
              <a:rPr lang="it-IT" sz="2000" dirty="0"/>
              <a:t> è la quantità di liquido che un recipiente può contenere.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L’unità di misura della </a:t>
            </a:r>
            <a:r>
              <a:rPr lang="it-IT" sz="2000" b="1" dirty="0"/>
              <a:t>capacità</a:t>
            </a:r>
            <a:r>
              <a:rPr lang="it-IT" sz="2000" dirty="0"/>
              <a:t> è il </a:t>
            </a:r>
            <a:r>
              <a:rPr lang="it-IT" sz="2000" b="1" dirty="0"/>
              <a:t>litro</a:t>
            </a:r>
            <a:r>
              <a:rPr lang="it-IT" sz="2000" dirty="0"/>
              <a:t> e si indica con il simbolo </a:t>
            </a:r>
            <a:r>
              <a:rPr lang="it-IT" sz="2000" b="1" dirty="0"/>
              <a:t>l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litro è la quantità di liquido contenuta in un cubo di un decimetro di spigolo.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Anche il litro ha i suoi multipli e sottomultipli.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DA95D4B-B634-8C6F-E04D-1C962D1F2C99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MISURA DI CAPACITÀ E DI MASSA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0BD27BA-52C0-3B1A-3B45-EFC29799C1E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D367E15-025F-7AB6-1801-4F39A112D829}"/>
              </a:ext>
            </a:extLst>
          </p:cNvPr>
          <p:cNvSpPr txBox="1"/>
          <p:nvPr/>
        </p:nvSpPr>
        <p:spPr>
          <a:xfrm>
            <a:off x="838200" y="5379963"/>
            <a:ext cx="103378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misure di capacità vanno di 10 in 10.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unità vale dieci volte l’unità immediatamente inferiore ed è la decima parte dell’unità immediatamente superiore. </a:t>
            </a:r>
          </a:p>
        </p:txBody>
      </p:sp>
      <p:pic>
        <p:nvPicPr>
          <p:cNvPr id="9" name="Immagine 8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EE8CE9EE-75BF-BAB9-AB15-9C74BA380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3793164"/>
            <a:ext cx="77216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05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6698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Massa e chilogrammo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massa</a:t>
            </a:r>
            <a:r>
              <a:rPr lang="it-IT" sz="2000" dirty="0"/>
              <a:t> è la quantità di materia </a:t>
            </a:r>
            <a:br>
              <a:rPr lang="it-IT" sz="2000" dirty="0"/>
            </a:br>
            <a:r>
              <a:rPr lang="it-IT" sz="2000" dirty="0"/>
              <a:t>che caratterizza un corpo.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L’unità di misura della </a:t>
            </a:r>
            <a:r>
              <a:rPr lang="it-IT" sz="2000" b="1" dirty="0"/>
              <a:t>massa</a:t>
            </a:r>
            <a:r>
              <a:rPr lang="it-IT" sz="2000" dirty="0"/>
              <a:t> è il </a:t>
            </a:r>
            <a:r>
              <a:rPr lang="it-IT" sz="2000" b="1" dirty="0"/>
              <a:t>chilogrammo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e si indica con il simbolo </a:t>
            </a:r>
            <a:r>
              <a:rPr lang="it-IT" sz="2000" b="1" dirty="0"/>
              <a:t>kg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Un chilogrammo corrisponde alla massa </a:t>
            </a:r>
            <a:br>
              <a:rPr lang="it-IT" sz="2000" dirty="0"/>
            </a:br>
            <a:r>
              <a:rPr lang="it-IT" sz="2000" dirty="0"/>
              <a:t>di un litro di acqua.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Anche il chilogrammo ha i suoi multipli e sottomultipli.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C3A6120-C20C-E677-5ED2-E67E9DDB804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MISURA DI CAPACITÀ E DI MASSA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AAF7E25-3E1B-98DE-5B50-867CF710694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C091A76-0582-5CF9-B4BF-E9439FD8B3C4}"/>
              </a:ext>
            </a:extLst>
          </p:cNvPr>
          <p:cNvSpPr txBox="1"/>
          <p:nvPr/>
        </p:nvSpPr>
        <p:spPr>
          <a:xfrm>
            <a:off x="838200" y="4949160"/>
            <a:ext cx="106553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misure di massa vanno di 10 in 10.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unità vale dieci volte l’unità immediatamente inferiore ed è la decima parte dell’unità immediatamente superiore. Fa eccezione il megagrammo che vale 1000 volte il chilogrammo.</a:t>
            </a:r>
          </a:p>
        </p:txBody>
      </p:sp>
      <p:pic>
        <p:nvPicPr>
          <p:cNvPr id="11" name="Immagine 10" descr="Immagine che contiene testo, schermata, Carattere&#10;&#10;Descrizione generata automaticamente">
            <a:extLst>
              <a:ext uri="{FF2B5EF4-FFF2-40B4-BE49-F238E27FC236}">
                <a16:creationId xmlns:a16="http://schemas.microsoft.com/office/drawing/2014/main" id="{DCEA92FF-561D-A133-7A83-2F5A6DBEB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070" y="2300979"/>
            <a:ext cx="6333418" cy="209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0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L’unità fondamentale per misurare il </a:t>
            </a:r>
            <a:r>
              <a:rPr lang="it-IT" sz="2000" b="1" dirty="0"/>
              <a:t>tempo</a:t>
            </a:r>
            <a:r>
              <a:rPr lang="it-IT" sz="2000" dirty="0"/>
              <a:t> è il </a:t>
            </a:r>
            <a:r>
              <a:rPr lang="it-IT" sz="2000" b="1" dirty="0"/>
              <a:t>secondo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tempo è una grandezza per la quale si usano multipli non in base 10, ma in basi diverse.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63D4A04-8F78-41D1-B23C-5075A49314B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MISURA DEL TEMPO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8785812-0029-DB1E-7597-1EBE7997441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939B628-93F4-29D0-F744-2C9388848119}"/>
              </a:ext>
            </a:extLst>
          </p:cNvPr>
          <p:cNvSpPr txBox="1"/>
          <p:nvPr/>
        </p:nvSpPr>
        <p:spPr>
          <a:xfrm>
            <a:off x="2702064" y="2740738"/>
            <a:ext cx="438315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1 secondo × 60 = 1 minuto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1 minuto × 60 = 1 ora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1 ora × 24 = 1 giorno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23E4B24-4BB6-C896-9F19-D11E7A94F723}"/>
              </a:ext>
            </a:extLst>
          </p:cNvPr>
          <p:cNvSpPr txBox="1"/>
          <p:nvPr/>
        </p:nvSpPr>
        <p:spPr>
          <a:xfrm>
            <a:off x="6094620" y="2740738"/>
            <a:ext cx="4219160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1 giorno × 30 = 1 mese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1 mese × 12 = 1 anno</a:t>
            </a:r>
            <a:endParaRPr lang="it-IT" dirty="0"/>
          </a:p>
        </p:txBody>
      </p:sp>
      <p:pic>
        <p:nvPicPr>
          <p:cNvPr id="6" name="Immagine 5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0C9E1F60-397A-CD60-E82C-24D5A5720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420" y="4049559"/>
            <a:ext cx="7772400" cy="249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3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8A625-CF9F-7E0F-137D-5797336693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3681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Sistema Internazionale di unità di misura </a:t>
            </a:r>
            <a:r>
              <a:rPr lang="it-IT" sz="2000" dirty="0"/>
              <a:t>comprende e definisce sette grandezze fondamentali: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5A37600-E33D-C84A-F3F0-E3F7137E11C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3660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SISTEMA INTERNAZIONALE DI UNITÀ DI MISURA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FE8A4F6-7A1E-BB4F-C1E9-E1D1B363D1D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AEEC3EEC-9B92-108A-1F04-254601000E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620" y="2605626"/>
            <a:ext cx="7096760" cy="238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426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863</Words>
  <Application>Microsoft Macintosh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Misura delle grandezze</dc:title>
  <dc:creator>Elisa Favro</dc:creator>
  <cp:lastModifiedBy>Martina Beccherle</cp:lastModifiedBy>
  <cp:revision>19</cp:revision>
  <dcterms:created xsi:type="dcterms:W3CDTF">2023-04-20T10:35:42Z</dcterms:created>
  <dcterms:modified xsi:type="dcterms:W3CDTF">2023-07-05T08:25:11Z</dcterms:modified>
</cp:coreProperties>
</file>