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5" r:id="rId9"/>
    <p:sldId id="262" r:id="rId10"/>
    <p:sldId id="266" r:id="rId11"/>
    <p:sldId id="263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1B0C32-9788-42D1-8A42-87B1C7A57A16}" v="5" dt="2023-04-07T13:31:23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3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>
        <p:guide orient="horz" pos="227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3A1B0C32-9788-42D1-8A42-87B1C7A57A16}"/>
    <pc:docChg chg="undo custSel addSld modSld">
      <pc:chgData name="Elisa Favro" userId="8cb3ccf0-b992-4298-a911-387fdbec305a" providerId="ADAL" clId="{3A1B0C32-9788-42D1-8A42-87B1C7A57A16}" dt="2023-04-07T13:41:17.705" v="1774" actId="122"/>
      <pc:docMkLst>
        <pc:docMk/>
      </pc:docMkLst>
      <pc:sldChg chg="modSp mod">
        <pc:chgData name="Elisa Favro" userId="8cb3ccf0-b992-4298-a911-387fdbec305a" providerId="ADAL" clId="{3A1B0C32-9788-42D1-8A42-87B1C7A57A16}" dt="2023-04-06T10:34:22.876" v="215" actId="20577"/>
        <pc:sldMkLst>
          <pc:docMk/>
          <pc:sldMk cId="4274660275" sldId="257"/>
        </pc:sldMkLst>
        <pc:spChg chg="mod">
          <ac:chgData name="Elisa Favro" userId="8cb3ccf0-b992-4298-a911-387fdbec305a" providerId="ADAL" clId="{3A1B0C32-9788-42D1-8A42-87B1C7A57A16}" dt="2023-04-06T10:34:22.876" v="215" actId="20577"/>
          <ac:spMkLst>
            <pc:docMk/>
            <pc:sldMk cId="4274660275" sldId="257"/>
            <ac:spMk id="3" creationId="{A61A9E77-0DE5-5604-BDD3-60712E65BBF4}"/>
          </ac:spMkLst>
        </pc:spChg>
      </pc:sldChg>
      <pc:sldChg chg="modSp mod">
        <pc:chgData name="Elisa Favro" userId="8cb3ccf0-b992-4298-a911-387fdbec305a" providerId="ADAL" clId="{3A1B0C32-9788-42D1-8A42-87B1C7A57A16}" dt="2023-04-06T10:52:13.457" v="417" actId="113"/>
        <pc:sldMkLst>
          <pc:docMk/>
          <pc:sldMk cId="1894210913" sldId="258"/>
        </pc:sldMkLst>
        <pc:spChg chg="mod">
          <ac:chgData name="Elisa Favro" userId="8cb3ccf0-b992-4298-a911-387fdbec305a" providerId="ADAL" clId="{3A1B0C32-9788-42D1-8A42-87B1C7A57A16}" dt="2023-04-06T10:52:13.457" v="417" actId="113"/>
          <ac:spMkLst>
            <pc:docMk/>
            <pc:sldMk cId="1894210913" sldId="258"/>
            <ac:spMk id="3" creationId="{A61A9E77-0DE5-5604-BDD3-60712E65BBF4}"/>
          </ac:spMkLst>
        </pc:spChg>
      </pc:sldChg>
      <pc:sldChg chg="modSp mod">
        <pc:chgData name="Elisa Favro" userId="8cb3ccf0-b992-4298-a911-387fdbec305a" providerId="ADAL" clId="{3A1B0C32-9788-42D1-8A42-87B1C7A57A16}" dt="2023-04-07T09:42:22.176" v="718" actId="20577"/>
        <pc:sldMkLst>
          <pc:docMk/>
          <pc:sldMk cId="683220810" sldId="259"/>
        </pc:sldMkLst>
        <pc:spChg chg="mod">
          <ac:chgData name="Elisa Favro" userId="8cb3ccf0-b992-4298-a911-387fdbec305a" providerId="ADAL" clId="{3A1B0C32-9788-42D1-8A42-87B1C7A57A16}" dt="2023-04-07T09:42:22.176" v="718" actId="20577"/>
          <ac:spMkLst>
            <pc:docMk/>
            <pc:sldMk cId="683220810" sldId="259"/>
            <ac:spMk id="3" creationId="{A61A9E77-0DE5-5604-BDD3-60712E65BBF4}"/>
          </ac:spMkLst>
        </pc:spChg>
      </pc:sldChg>
      <pc:sldChg chg="modSp mod">
        <pc:chgData name="Elisa Favro" userId="8cb3ccf0-b992-4298-a911-387fdbec305a" providerId="ADAL" clId="{3A1B0C32-9788-42D1-8A42-87B1C7A57A16}" dt="2023-04-07T10:06:44.373" v="972" actId="947"/>
        <pc:sldMkLst>
          <pc:docMk/>
          <pc:sldMk cId="447890325" sldId="260"/>
        </pc:sldMkLst>
        <pc:spChg chg="mod">
          <ac:chgData name="Elisa Favro" userId="8cb3ccf0-b992-4298-a911-387fdbec305a" providerId="ADAL" clId="{3A1B0C32-9788-42D1-8A42-87B1C7A57A16}" dt="2023-04-07T10:06:44.373" v="972" actId="947"/>
          <ac:spMkLst>
            <pc:docMk/>
            <pc:sldMk cId="447890325" sldId="260"/>
            <ac:spMk id="3" creationId="{A61A9E77-0DE5-5604-BDD3-60712E65BBF4}"/>
          </ac:spMkLst>
        </pc:spChg>
      </pc:sldChg>
      <pc:sldChg chg="modSp mod">
        <pc:chgData name="Elisa Favro" userId="8cb3ccf0-b992-4298-a911-387fdbec305a" providerId="ADAL" clId="{3A1B0C32-9788-42D1-8A42-87B1C7A57A16}" dt="2023-04-07T12:54:55.260" v="1094" actId="20577"/>
        <pc:sldMkLst>
          <pc:docMk/>
          <pc:sldMk cId="952128325" sldId="261"/>
        </pc:sldMkLst>
        <pc:spChg chg="mod">
          <ac:chgData name="Elisa Favro" userId="8cb3ccf0-b992-4298-a911-387fdbec305a" providerId="ADAL" clId="{3A1B0C32-9788-42D1-8A42-87B1C7A57A16}" dt="2023-04-07T12:54:55.260" v="1094" actId="20577"/>
          <ac:spMkLst>
            <pc:docMk/>
            <pc:sldMk cId="952128325" sldId="261"/>
            <ac:spMk id="3" creationId="{A61A9E77-0DE5-5604-BDD3-60712E65BBF4}"/>
          </ac:spMkLst>
        </pc:spChg>
      </pc:sldChg>
      <pc:sldChg chg="modSp mod">
        <pc:chgData name="Elisa Favro" userId="8cb3ccf0-b992-4298-a911-387fdbec305a" providerId="ADAL" clId="{3A1B0C32-9788-42D1-8A42-87B1C7A57A16}" dt="2023-04-07T13:30:45.557" v="1597" actId="20577"/>
        <pc:sldMkLst>
          <pc:docMk/>
          <pc:sldMk cId="2966172917" sldId="262"/>
        </pc:sldMkLst>
        <pc:spChg chg="mod">
          <ac:chgData name="Elisa Favro" userId="8cb3ccf0-b992-4298-a911-387fdbec305a" providerId="ADAL" clId="{3A1B0C32-9788-42D1-8A42-87B1C7A57A16}" dt="2023-04-07T13:30:45.557" v="1597" actId="20577"/>
          <ac:spMkLst>
            <pc:docMk/>
            <pc:sldMk cId="2966172917" sldId="262"/>
            <ac:spMk id="2" creationId="{F56370A7-00AB-6CCF-4D5E-CA358218D7A9}"/>
          </ac:spMkLst>
        </pc:spChg>
        <pc:spChg chg="mod">
          <ac:chgData name="Elisa Favro" userId="8cb3ccf0-b992-4298-a911-387fdbec305a" providerId="ADAL" clId="{3A1B0C32-9788-42D1-8A42-87B1C7A57A16}" dt="2023-04-07T13:09:12.232" v="1378" actId="20577"/>
          <ac:spMkLst>
            <pc:docMk/>
            <pc:sldMk cId="2966172917" sldId="262"/>
            <ac:spMk id="3" creationId="{A61A9E77-0DE5-5604-BDD3-60712E65BBF4}"/>
          </ac:spMkLst>
        </pc:spChg>
      </pc:sldChg>
      <pc:sldChg chg="modSp mod">
        <pc:chgData name="Elisa Favro" userId="8cb3ccf0-b992-4298-a911-387fdbec305a" providerId="ADAL" clId="{3A1B0C32-9788-42D1-8A42-87B1C7A57A16}" dt="2023-04-07T13:41:17.705" v="1774" actId="122"/>
        <pc:sldMkLst>
          <pc:docMk/>
          <pc:sldMk cId="3172403711" sldId="263"/>
        </pc:sldMkLst>
        <pc:spChg chg="mod">
          <ac:chgData name="Elisa Favro" userId="8cb3ccf0-b992-4298-a911-387fdbec305a" providerId="ADAL" clId="{3A1B0C32-9788-42D1-8A42-87B1C7A57A16}" dt="2023-04-07T13:41:17.705" v="1774" actId="122"/>
          <ac:spMkLst>
            <pc:docMk/>
            <pc:sldMk cId="3172403711" sldId="263"/>
            <ac:spMk id="3" creationId="{A61A9E77-0DE5-5604-BDD3-60712E65BBF4}"/>
          </ac:spMkLst>
        </pc:spChg>
      </pc:sldChg>
      <pc:sldChg chg="modSp add mod">
        <pc:chgData name="Elisa Favro" userId="8cb3ccf0-b992-4298-a911-387fdbec305a" providerId="ADAL" clId="{3A1B0C32-9788-42D1-8A42-87B1C7A57A16}" dt="2023-04-06T10:57:19.634" v="578" actId="20577"/>
        <pc:sldMkLst>
          <pc:docMk/>
          <pc:sldMk cId="3593043707" sldId="264"/>
        </pc:sldMkLst>
        <pc:spChg chg="mod">
          <ac:chgData name="Elisa Favro" userId="8cb3ccf0-b992-4298-a911-387fdbec305a" providerId="ADAL" clId="{3A1B0C32-9788-42D1-8A42-87B1C7A57A16}" dt="2023-04-06T10:57:19.634" v="578" actId="20577"/>
          <ac:spMkLst>
            <pc:docMk/>
            <pc:sldMk cId="3593043707" sldId="264"/>
            <ac:spMk id="3" creationId="{A61A9E77-0DE5-5604-BDD3-60712E65BBF4}"/>
          </ac:spMkLst>
        </pc:spChg>
      </pc:sldChg>
      <pc:sldChg chg="modSp add mod">
        <pc:chgData name="Elisa Favro" userId="8cb3ccf0-b992-4298-a911-387fdbec305a" providerId="ADAL" clId="{3A1B0C32-9788-42D1-8A42-87B1C7A57A16}" dt="2023-04-07T13:02:38.286" v="1192" actId="20577"/>
        <pc:sldMkLst>
          <pc:docMk/>
          <pc:sldMk cId="804154578" sldId="265"/>
        </pc:sldMkLst>
        <pc:spChg chg="mod">
          <ac:chgData name="Elisa Favro" userId="8cb3ccf0-b992-4298-a911-387fdbec305a" providerId="ADAL" clId="{3A1B0C32-9788-42D1-8A42-87B1C7A57A16}" dt="2023-04-07T12:59:32.018" v="1117" actId="20577"/>
          <ac:spMkLst>
            <pc:docMk/>
            <pc:sldMk cId="804154578" sldId="265"/>
            <ac:spMk id="2" creationId="{F56370A7-00AB-6CCF-4D5E-CA358218D7A9}"/>
          </ac:spMkLst>
        </pc:spChg>
        <pc:spChg chg="mod">
          <ac:chgData name="Elisa Favro" userId="8cb3ccf0-b992-4298-a911-387fdbec305a" providerId="ADAL" clId="{3A1B0C32-9788-42D1-8A42-87B1C7A57A16}" dt="2023-04-07T13:02:38.286" v="1192" actId="20577"/>
          <ac:spMkLst>
            <pc:docMk/>
            <pc:sldMk cId="804154578" sldId="265"/>
            <ac:spMk id="3" creationId="{A61A9E77-0DE5-5604-BDD3-60712E65BBF4}"/>
          </ac:spMkLst>
        </pc:spChg>
      </pc:sldChg>
      <pc:sldChg chg="modSp add mod">
        <pc:chgData name="Elisa Favro" userId="8cb3ccf0-b992-4298-a911-387fdbec305a" providerId="ADAL" clId="{3A1B0C32-9788-42D1-8A42-87B1C7A57A16}" dt="2023-04-07T13:35:52.055" v="1722" actId="113"/>
        <pc:sldMkLst>
          <pc:docMk/>
          <pc:sldMk cId="2555227279" sldId="266"/>
        </pc:sldMkLst>
        <pc:spChg chg="mod">
          <ac:chgData name="Elisa Favro" userId="8cb3ccf0-b992-4298-a911-387fdbec305a" providerId="ADAL" clId="{3A1B0C32-9788-42D1-8A42-87B1C7A57A16}" dt="2023-04-07T13:30:59.395" v="1621" actId="20577"/>
          <ac:spMkLst>
            <pc:docMk/>
            <pc:sldMk cId="2555227279" sldId="266"/>
            <ac:spMk id="2" creationId="{F56370A7-00AB-6CCF-4D5E-CA358218D7A9}"/>
          </ac:spMkLst>
        </pc:spChg>
        <pc:spChg chg="mod">
          <ac:chgData name="Elisa Favro" userId="8cb3ccf0-b992-4298-a911-387fdbec305a" providerId="ADAL" clId="{3A1B0C32-9788-42D1-8A42-87B1C7A57A16}" dt="2023-04-07T13:35:52.055" v="1722" actId="113"/>
          <ac:spMkLst>
            <pc:docMk/>
            <pc:sldMk cId="2555227279" sldId="266"/>
            <ac:spMk id="3" creationId="{A61A9E77-0DE5-5604-BDD3-60712E65BB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E15A54A-9221-9DF2-EA26-9ACD6D4384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B2A9EBFF-6F8E-AE17-75EC-98AF48A451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F86324A9-356A-62F0-673D-38C52328ED27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B748FB61-83FA-DD67-438D-93CC08F2E044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AA1A0F09-DE39-CAE4-163E-222FEFA0F3E8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rda 11">
            <a:extLst>
              <a:ext uri="{FF2B5EF4-FFF2-40B4-BE49-F238E27FC236}">
                <a16:creationId xmlns:a16="http://schemas.microsoft.com/office/drawing/2014/main" id="{6C4F4DB5-F0F5-F5C5-A14D-31D92FCA2536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35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C58218-ED5B-7962-FF7E-E3B5DDA4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077DB2E-4241-A813-DEFE-5C100303A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DC06F7-CC5A-7E14-33A6-9BC2EDE61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45D8BF-A6A4-E30B-37A3-D035A8C2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25E738-0081-2706-414C-02A4BC46A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60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5D17A91-457E-6B7B-4AE6-13F7185315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9C74ED3-EB69-88E0-279A-0A7B9412E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8CC449-28B0-CE8F-1823-9DFE21E15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79B5A8-DEFE-A236-048A-DBD717B7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4BC8D9-07DE-6D5E-7F2A-C393B1A8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9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877E2E9A-3AA2-4C53-9165-04AFEBD1A5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666AE409-67C5-E4B4-0F72-14FA253746F2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52CF2F49-D81E-7256-7C71-0708CBA55575}"/>
              </a:ext>
            </a:extLst>
          </p:cNvPr>
          <p:cNvSpPr txBox="1">
            <a:spLocks/>
          </p:cNvSpPr>
          <p:nvPr userDrawn="1"/>
        </p:nvSpPr>
        <p:spPr>
          <a:xfrm>
            <a:off x="8660674" y="50270"/>
            <a:ext cx="2774447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ELEVAMENTO A POTENZA</a:t>
            </a:r>
          </a:p>
        </p:txBody>
      </p:sp>
      <p:pic>
        <p:nvPicPr>
          <p:cNvPr id="10" name="Immagine 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C8CE24E8-0307-FE24-D44D-7DDF1A8449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15336" y="135469"/>
            <a:ext cx="245338" cy="488872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CD4D4938-3741-836B-4F65-A4B868FD30DB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8316227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C1185D41-C5FB-1DC7-5164-0CDDE6C3B954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57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196A1E-F3B9-0DB5-D926-BB2CDEBF4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CBB461-35EE-95F7-CFB5-ACFA911FD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6792C7-14E2-13C6-C600-E1C32BC6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9693B7-A4F4-7EC7-23C4-D0704B666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3D4318-2CEC-58B8-B229-08E5800D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45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D4C336-34D9-2731-82AB-FCD140BB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75D400-C7AB-9CF0-3627-E53459D701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C9CFC00-6536-058C-5333-37E2F409F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C8C8D8-4C54-0E11-3178-DC67F388D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CD1377-1BF9-6C05-33B3-792BF619B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329A5E8-728A-CA2B-EE51-6A29A150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71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E3122C-190C-50C1-2B0E-D16A65F72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D689A5-742C-8CF8-B994-AF028BC7E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FE77808-2CAD-DF18-8873-E9EA3C7EF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690490B-2ADA-21C8-5813-26E83B1C7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B166B9-DCCD-2912-FFEC-C9FC95F55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CABBC7F-2FA0-BCE8-4419-A2869D108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D58DE30-B9D2-6CDC-3BDA-342F3D22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C09B7AA-A308-88DF-87C0-EAB5387C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115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EB1AED-2847-506E-B99E-C0827F0CB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7BF113E-8607-8F93-136B-0B19F2E22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D69FE59-EC94-E0E3-D95B-126EF5983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120BC0A-BFD2-C98D-1FE2-8FAFB25D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0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826F8BC-A701-2D4E-8052-8294F9696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4BD6076-5F4C-82E6-0292-597EE45D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7BD97EE-A321-C5BB-4E54-33CB48784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58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C44D0A-72EC-F5E1-9300-626E6673A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93A68D-DCBD-973A-051E-E98ECA628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0294CB-D7F5-21DB-9F1C-46B94F4F4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4E943A-6873-BF04-90A6-9B965D282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CEB72E-921C-D684-E861-792CA01E9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7A6733-B657-3152-86F7-3B543B348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814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014B0C-D422-4468-8C4D-87F7988E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7FEA36E-6EA6-6F8E-12D1-155F0BDE1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EE1466A-1EDE-AFBF-3D75-E407F2D8D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51D4EA-B2DF-A37E-9B1F-B942D574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32F523A-DFE1-8CE2-AA35-E049378E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53A855-5ECC-11E8-C4CC-B0FC8331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95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CF4C1DD-354F-58AF-B453-7653FA6B6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51C9749-A279-48C0-BE30-37E1B75A9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2D37F2-2DEE-DE32-3AAE-8B3476E6D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2417-ED91-47D8-8C83-DCEABCDE1221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63E5B2-2B0C-BC5C-34A9-A20FE4233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32B549-7389-5DD5-4B3B-2FDF0D65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5AE95-A6F0-45E1-BCCC-4E412CAD94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75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A21CC4D-4B9E-AD70-C930-FD81096AF6DF}"/>
              </a:ext>
            </a:extLst>
          </p:cNvPr>
          <p:cNvSpPr txBox="1"/>
          <p:nvPr/>
        </p:nvSpPr>
        <p:spPr>
          <a:xfrm>
            <a:off x="712728" y="4480846"/>
            <a:ext cx="702378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ELEVAMENTO A POTENZA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C5740FB-BFF9-AF36-7ECE-9A62B1875083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4</a:t>
            </a:r>
          </a:p>
        </p:txBody>
      </p:sp>
    </p:spTree>
    <p:extLst>
      <p:ext uri="{BB962C8B-B14F-4D97-AF65-F5344CB8AC3E}">
        <p14:creationId xmlns:p14="http://schemas.microsoft.com/office/powerpoint/2010/main" val="2857396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306878" cy="53040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confrontare due numeri molto grandi si possono scrivere in </a:t>
            </a:r>
            <a:r>
              <a:rPr lang="it-IT" sz="2000" b="1" dirty="0"/>
              <a:t>notazione scientifica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numero è in notazione scientifica quando è scritto come il prodotto di una potenza di 10 </a:t>
            </a:r>
            <a:br>
              <a:rPr lang="it-IT" sz="2000" dirty="0"/>
            </a:br>
            <a:r>
              <a:rPr lang="it-IT" sz="2000" dirty="0"/>
              <a:t>per un numero compreso tra 1 (incluso) e 10 (escluso), che prende il nome di parte significativa.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i="1" dirty="0"/>
              <a:t>a</a:t>
            </a:r>
            <a:r>
              <a:rPr lang="it-IT" sz="2000" b="1" dirty="0"/>
              <a:t> ⋅ 10</a:t>
            </a:r>
            <a:r>
              <a:rPr lang="it-IT" sz="2000" b="1" i="1" baseline="30000" dirty="0"/>
              <a:t>n          </a:t>
            </a:r>
            <a:r>
              <a:rPr lang="it-IT" sz="2000" b="1" dirty="0"/>
              <a:t>con          1 ⩽ </a:t>
            </a:r>
            <a:r>
              <a:rPr lang="it-IT" sz="2000" b="1" i="1" dirty="0"/>
              <a:t>a</a:t>
            </a:r>
            <a:r>
              <a:rPr lang="it-IT" sz="2000" b="1" dirty="0"/>
              <a:t> &lt; 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numero 395036 può essere scritto come </a:t>
            </a:r>
            <a:r>
              <a:rPr lang="it-IT" sz="2000" b="1" dirty="0"/>
              <a:t>3,95036 ∙ 10 000 </a:t>
            </a:r>
            <a:r>
              <a:rPr lang="it-IT" sz="2000" dirty="0"/>
              <a:t>oppure </a:t>
            </a:r>
            <a:r>
              <a:rPr lang="it-IT" sz="2000" b="1" dirty="0"/>
              <a:t>3,95036 ∙ 10</a:t>
            </a:r>
            <a:r>
              <a:rPr lang="it-IT" sz="2000" b="1" baseline="30000" dirty="0"/>
              <a:t>5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/>
              <a:t>Quando si scrive un numero in notazione scientifica si indica anche il suo </a:t>
            </a:r>
            <a:r>
              <a:rPr lang="it-IT" sz="2000" b="1" dirty="0"/>
              <a:t>ordine di grandezza</a:t>
            </a:r>
            <a:r>
              <a:rPr lang="it-IT" sz="2000" dirty="0"/>
              <a:t>, </a:t>
            </a:r>
            <a:br>
              <a:rPr lang="it-IT" sz="2000" dirty="0"/>
            </a:br>
            <a:r>
              <a:rPr lang="it-IT" sz="2000" dirty="0"/>
              <a:t>che è la potenza di 10 che più gli si avvicina: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it-IT" sz="2000" dirty="0"/>
              <a:t>se la parte significativa è minore di 5,5 l’ordine di grandezza è la potenza di 10;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it-IT" sz="2000" dirty="0"/>
              <a:t>se la parte significativa è maggiore o uguale a 5,5 l’ordine di grandezza è la potenza di 10 successiva.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3,786 ⋅ 10</a:t>
            </a:r>
            <a:r>
              <a:rPr lang="it-IT" sz="2000" b="1" baseline="30000" dirty="0"/>
              <a:t>5</a:t>
            </a:r>
            <a:r>
              <a:rPr lang="it-IT" sz="2000" b="1" dirty="0"/>
              <a:t> ha ordine di grandezza 10</a:t>
            </a:r>
            <a:r>
              <a:rPr lang="it-IT" sz="2000" b="1" baseline="30000" dirty="0"/>
              <a:t>5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7,94 ⋅ 10</a:t>
            </a:r>
            <a:r>
              <a:rPr lang="it-IT" sz="2000" b="1" baseline="30000" dirty="0"/>
              <a:t>6</a:t>
            </a:r>
            <a:r>
              <a:rPr lang="it-IT" sz="2000" b="1" dirty="0"/>
              <a:t> ha ordine di grandezza 10</a:t>
            </a:r>
            <a:r>
              <a:rPr lang="it-IT" sz="2000" b="1" baseline="30000" dirty="0"/>
              <a:t>7</a:t>
            </a:r>
            <a:endParaRPr lang="it-IT" sz="2000" b="1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2CA7B33B-E3E7-80AB-E905-7F8BD96981EC}"/>
              </a:ext>
            </a:extLst>
          </p:cNvPr>
          <p:cNvSpPr txBox="1">
            <a:spLocks/>
          </p:cNvSpPr>
          <p:nvPr/>
        </p:nvSpPr>
        <p:spPr>
          <a:xfrm>
            <a:off x="838199" y="994379"/>
            <a:ext cx="8040757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NOTAZIONE SCIENTIFICA E ORDINE DI GRANDEZZA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FE8EB7E-613A-43B7-5556-8A267561E0C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27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98426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potenze con base negativa sono definite come tutte le altre potenze.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Siccome si applica la regola dei segni, il segno del risultato dipende dall’esponente. </a:t>
            </a:r>
          </a:p>
          <a:p>
            <a:pPr>
              <a:lnSpc>
                <a:spcPct val="100000"/>
              </a:lnSpc>
              <a:spcBef>
                <a:spcPts val="1500"/>
              </a:spcBef>
              <a:spcAft>
                <a:spcPts val="600"/>
              </a:spcAft>
            </a:pPr>
            <a:r>
              <a:rPr lang="it-IT" sz="2000" dirty="0"/>
              <a:t>Se l’esponente è pari, la potenza è positiva: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 </a:t>
            </a:r>
            <a:r>
              <a:rPr lang="it-IT" sz="2000" b="1" dirty="0"/>
              <a:t>(−2)</a:t>
            </a:r>
            <a:r>
              <a:rPr lang="it-IT" sz="2000" b="1" baseline="30000" dirty="0"/>
              <a:t>2</a:t>
            </a:r>
            <a:r>
              <a:rPr lang="it-IT" sz="2000" b="1" dirty="0"/>
              <a:t> = (−2) · (−2) = +4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it-IT" sz="2000" dirty="0"/>
              <a:t>Se l’esponente è dispari, la potenza è negativa: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 </a:t>
            </a:r>
            <a:r>
              <a:rPr lang="it-IT" sz="2000" b="1" dirty="0"/>
              <a:t>(−2)</a:t>
            </a:r>
            <a:r>
              <a:rPr lang="it-IT" sz="2000" b="1" baseline="30000" dirty="0"/>
              <a:t>3</a:t>
            </a:r>
            <a:r>
              <a:rPr lang="it-IT" sz="2000" b="1" dirty="0"/>
              <a:t> = (−2) · (−2) · (−2) = −8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it-IT" sz="2000" dirty="0"/>
              <a:t>Se l’esponente è zero la potenza vale sempre 1: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(−2)</a:t>
            </a:r>
            <a:r>
              <a:rPr lang="it-IT" sz="2000" b="1" baseline="30000" dirty="0"/>
              <a:t>0</a:t>
            </a:r>
            <a:r>
              <a:rPr lang="it-IT" sz="2000" b="1" dirty="0"/>
              <a:t> = 1</a:t>
            </a:r>
            <a:endParaRPr lang="it-IT" sz="20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406DDA8-DD7A-632B-A4F7-ACF97E296B7C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15894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POTENZE CON BASE NEGATIVA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C3CA56D-625A-824A-6376-B4DBD6A7D00E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03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91973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Una moltiplicazione che ha i fattori tutti uguali è un </a:t>
            </a:r>
            <a:r>
              <a:rPr lang="it-IT" sz="2000" b="1" dirty="0"/>
              <a:t>elevamento a potenza</a:t>
            </a:r>
            <a:r>
              <a:rPr lang="it-IT" sz="2000" dirty="0"/>
              <a:t>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00B050"/>
                </a:solidFill>
              </a:rPr>
              <a:t>2 </a:t>
            </a:r>
            <a:r>
              <a:rPr lang="it-IT" sz="2000" b="1" dirty="0"/>
              <a:t>⋅</a:t>
            </a:r>
            <a:r>
              <a:rPr lang="it-IT" sz="2000" b="1" dirty="0">
                <a:solidFill>
                  <a:srgbClr val="00B050"/>
                </a:solidFill>
              </a:rPr>
              <a:t> 2 </a:t>
            </a:r>
            <a:r>
              <a:rPr lang="it-IT" sz="2000" b="1" dirty="0"/>
              <a:t>⋅</a:t>
            </a:r>
            <a:r>
              <a:rPr lang="it-IT" sz="2000" b="1" dirty="0">
                <a:solidFill>
                  <a:srgbClr val="00B050"/>
                </a:solidFill>
              </a:rPr>
              <a:t> 2 </a:t>
            </a:r>
            <a:r>
              <a:rPr lang="it-IT" sz="2000" b="1" dirty="0"/>
              <a:t>⋅</a:t>
            </a:r>
            <a:r>
              <a:rPr lang="it-IT" sz="2000" b="1" dirty="0">
                <a:solidFill>
                  <a:srgbClr val="00B050"/>
                </a:solidFill>
              </a:rPr>
              <a:t> 2 </a:t>
            </a:r>
            <a:r>
              <a:rPr lang="it-IT" sz="2000" dirty="0"/>
              <a:t>= </a:t>
            </a:r>
            <a:r>
              <a:rPr lang="it-IT" sz="2000" dirty="0">
                <a:solidFill>
                  <a:srgbClr val="00B050"/>
                </a:solidFill>
              </a:rPr>
              <a:t>2</a:t>
            </a:r>
            <a:r>
              <a:rPr lang="it-IT" sz="2000" b="1" baseline="30000" dirty="0">
                <a:solidFill>
                  <a:srgbClr val="FF0000"/>
                </a:solidFill>
              </a:rPr>
              <a:t>4</a:t>
            </a:r>
            <a:r>
              <a:rPr lang="it-IT" sz="20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effectLst/>
              </a:rPr>
              <a:t>I due termini dell’elevamento a potenza, in questo esempio il 2 e il 4, non hanno segno, </a:t>
            </a:r>
            <a:br>
              <a:rPr lang="it-IT" sz="2000" dirty="0">
                <a:effectLst/>
              </a:rPr>
            </a:br>
            <a:r>
              <a:rPr lang="it-IT" sz="2000" dirty="0">
                <a:effectLst/>
              </a:rPr>
              <a:t>ma si distinguono per la posizione che occupano.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>
                <a:effectLst/>
              </a:rPr>
              <a:t>Il fattore ripetuto è in basso (</a:t>
            </a:r>
            <a:r>
              <a:rPr lang="it-IT" sz="2000" b="1" dirty="0">
                <a:effectLst/>
              </a:rPr>
              <a:t>base</a:t>
            </a:r>
            <a:r>
              <a:rPr lang="it-IT" sz="2000" dirty="0">
                <a:effectLst/>
              </a:rPr>
              <a:t>), </a:t>
            </a:r>
            <a:br>
              <a:rPr lang="it-IT" sz="2000" dirty="0"/>
            </a:br>
            <a:r>
              <a:rPr lang="it-IT" sz="2000" dirty="0">
                <a:effectLst/>
              </a:rPr>
              <a:t>il numero di volte che si ripete è in alto (</a:t>
            </a:r>
            <a:r>
              <a:rPr lang="it-IT" sz="2000" b="1" dirty="0">
                <a:effectLst/>
              </a:rPr>
              <a:t>esponente</a:t>
            </a:r>
            <a:r>
              <a:rPr lang="it-IT" sz="2000" dirty="0">
                <a:effectLst/>
              </a:rPr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L’</a:t>
            </a:r>
            <a:r>
              <a:rPr lang="it-IT" sz="2000" b="1" dirty="0"/>
              <a:t>elevamento a potenza </a:t>
            </a:r>
            <a:r>
              <a:rPr lang="it-IT" sz="2000" dirty="0"/>
              <a:t>di un numero (</a:t>
            </a:r>
            <a:r>
              <a:rPr lang="it-IT" sz="2000" b="1" dirty="0"/>
              <a:t>base</a:t>
            </a:r>
            <a:r>
              <a:rPr lang="it-IT" sz="2000" dirty="0"/>
              <a:t>) a un altro numero (</a:t>
            </a:r>
            <a:r>
              <a:rPr lang="it-IT" sz="2000" b="1" dirty="0"/>
              <a:t>esponente</a:t>
            </a:r>
            <a:r>
              <a:rPr lang="it-IT" sz="2000" dirty="0"/>
              <a:t>) è un’operazione </a:t>
            </a:r>
            <a:br>
              <a:rPr lang="it-IT" sz="2000" dirty="0"/>
            </a:br>
            <a:r>
              <a:rPr lang="it-IT" sz="2000" dirty="0"/>
              <a:t>che moltiplica tanti fattori uguali alla base quanti ne indica l’esponente.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267F7D6-56CA-D32C-1198-EFDDEE2BBCE8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POTENZA DI UN NUMERO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115E1F2-0F39-3E3F-618F-A90184D235A2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Carattere, testo, design, tipografia&#10;&#10;Descrizione generata automaticamente">
            <a:extLst>
              <a:ext uri="{FF2B5EF4-FFF2-40B4-BE49-F238E27FC236}">
                <a16:creationId xmlns:a16="http://schemas.microsoft.com/office/drawing/2014/main" id="{45285D85-8EAF-E830-98F3-03D3132D2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922" y="3429000"/>
            <a:ext cx="2311400" cy="1028700"/>
          </a:xfrm>
          <a:prstGeom prst="rect">
            <a:avLst/>
          </a:prstGeom>
        </p:spPr>
      </p:pic>
      <p:pic>
        <p:nvPicPr>
          <p:cNvPr id="9" name="Immagine 8" descr="Immagine che contiene Carattere, testo, schermata, linea&#10;&#10;Descrizione generata automaticamente">
            <a:extLst>
              <a:ext uri="{FF2B5EF4-FFF2-40B4-BE49-F238E27FC236}">
                <a16:creationId xmlns:a16="http://schemas.microsoft.com/office/drawing/2014/main" id="{07ECDD26-D0EC-56F6-A759-2934A96930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0" y="5711686"/>
            <a:ext cx="17272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660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55558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I numeri 1 e 0 come esponenti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Una potenza che ha per base un numero </a:t>
            </a:r>
            <a:r>
              <a:rPr lang="it-IT" sz="2000" i="1" dirty="0"/>
              <a:t>a</a:t>
            </a:r>
            <a:r>
              <a:rPr lang="it-IT" sz="2000" dirty="0"/>
              <a:t> qualsiasi e per esponente il numero 1 è sempre uguale alla base </a:t>
            </a:r>
            <a:r>
              <a:rPr lang="it-IT" sz="2000" i="1" dirty="0"/>
              <a:t>a</a:t>
            </a:r>
            <a:r>
              <a:rPr lang="it-IT" sz="2000" dirty="0"/>
              <a:t>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i="1" dirty="0"/>
              <a:t>a</a:t>
            </a:r>
            <a:r>
              <a:rPr lang="it-IT" sz="2000" b="1" baseline="30000" dirty="0"/>
              <a:t>1</a:t>
            </a:r>
            <a:r>
              <a:rPr lang="it-IT" sz="2000" b="1" dirty="0"/>
              <a:t> = </a:t>
            </a:r>
            <a:r>
              <a:rPr lang="it-IT" sz="2000" b="1" i="1" dirty="0"/>
              <a:t>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Una potenza che ha per base un qualsiasi numero </a:t>
            </a:r>
            <a:r>
              <a:rPr lang="it-IT" sz="2000" i="1" dirty="0"/>
              <a:t>a</a:t>
            </a:r>
            <a:r>
              <a:rPr lang="it-IT" sz="2000" dirty="0"/>
              <a:t> diverso da zero e per esponente 0 è sempre uguale a 1.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i="1" dirty="0"/>
              <a:t>a</a:t>
            </a:r>
            <a:r>
              <a:rPr lang="it-IT" sz="2000" b="1" baseline="30000" dirty="0"/>
              <a:t>0</a:t>
            </a:r>
            <a:r>
              <a:rPr lang="it-IT" sz="2000" b="1" dirty="0"/>
              <a:t> =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I numeri 1 e 0 come basi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Le potenze di 1 sono tutte uguali a 1.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</a:t>
            </a:r>
            <a:r>
              <a:rPr lang="it-IT" sz="2000" b="1" i="1" baseline="30000" dirty="0"/>
              <a:t>n</a:t>
            </a:r>
            <a:r>
              <a:rPr lang="it-IT" sz="2000" b="1" dirty="0"/>
              <a:t> = 1</a:t>
            </a:r>
            <a:endParaRPr lang="it-IT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Le potenze di 0 (con esponente non zero) sono tutte uguali a 0.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0</a:t>
            </a:r>
            <a:r>
              <a:rPr lang="it-IT" sz="2000" b="1" i="1" baseline="30000" dirty="0"/>
              <a:t>n</a:t>
            </a:r>
            <a:r>
              <a:rPr lang="it-IT" sz="2000" b="1" dirty="0"/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potenza </a:t>
            </a:r>
            <a:r>
              <a:rPr lang="it-IT" sz="2000" b="1" dirty="0"/>
              <a:t>0</a:t>
            </a:r>
            <a:r>
              <a:rPr lang="it-IT" sz="2000" b="1" baseline="30000" dirty="0"/>
              <a:t>0</a:t>
            </a:r>
            <a:r>
              <a:rPr lang="it-IT" sz="2000" dirty="0"/>
              <a:t> non ha nessun valore, è </a:t>
            </a:r>
            <a:r>
              <a:rPr lang="it-IT" sz="2000" b="1" dirty="0"/>
              <a:t>indeterminata</a:t>
            </a:r>
            <a:r>
              <a:rPr lang="it-IT" sz="2000" dirty="0"/>
              <a:t>.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FDFC4D5D-B4F6-D2AB-4463-784A4FFFBB8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POTENZE PARTICOLARI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1F2793F-004B-CDFA-2CE9-A6649B1F4889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10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515600" cy="448241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Potenze di 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Una </a:t>
            </a:r>
            <a:r>
              <a:rPr lang="it-IT" sz="2000" b="1" dirty="0"/>
              <a:t>potenza di 10 </a:t>
            </a:r>
            <a:r>
              <a:rPr lang="it-IT" sz="2000" dirty="0"/>
              <a:t>è uguale al numero 1 seguito da tanti zeri quanti ne indica l’esponente.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10</a:t>
            </a:r>
            <a:r>
              <a:rPr lang="it-IT" sz="2000" baseline="30000" dirty="0"/>
              <a:t>0</a:t>
            </a:r>
            <a:r>
              <a:rPr lang="it-IT" sz="2000" dirty="0"/>
              <a:t> = 1 		ha 0 zeri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10</a:t>
            </a:r>
            <a:r>
              <a:rPr lang="it-IT" sz="2000" baseline="30000" dirty="0"/>
              <a:t>1</a:t>
            </a:r>
            <a:r>
              <a:rPr lang="it-IT" sz="2000" dirty="0"/>
              <a:t> = 10 		ha 1 zero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10</a:t>
            </a:r>
            <a:r>
              <a:rPr lang="it-IT" sz="2000" baseline="30000" dirty="0"/>
              <a:t>2</a:t>
            </a:r>
            <a:r>
              <a:rPr lang="it-IT" sz="2000" dirty="0"/>
              <a:t> = 100 	ha 2 zeri</a:t>
            </a:r>
            <a:endParaRPr lang="it-IT" sz="2000" b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50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Potenze di 0,1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Una </a:t>
            </a:r>
            <a:r>
              <a:rPr lang="it-IT" sz="2000" b="1" dirty="0"/>
              <a:t>potenza di 0,1 </a:t>
            </a:r>
            <a:r>
              <a:rPr lang="it-IT" sz="2000" dirty="0"/>
              <a:t>è uguale a un numero che dopo la virgola ha tante cifre quante ne indica l’esponente, compreso l’1 finale.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0,1</a:t>
            </a:r>
            <a:r>
              <a:rPr lang="it-IT" sz="2000" baseline="30000" dirty="0"/>
              <a:t>0</a:t>
            </a:r>
            <a:r>
              <a:rPr lang="it-IT" sz="2000" dirty="0"/>
              <a:t> = 1 		ha 0 cifre dopo la virgola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0,1</a:t>
            </a:r>
            <a:r>
              <a:rPr lang="it-IT" sz="2000" baseline="30000" dirty="0"/>
              <a:t>1</a:t>
            </a:r>
            <a:r>
              <a:rPr lang="it-IT" sz="2000" dirty="0"/>
              <a:t> = 0,1 	ha 1 cifra dopo la virgola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0,1</a:t>
            </a:r>
            <a:r>
              <a:rPr lang="it-IT" sz="2000" baseline="30000" dirty="0"/>
              <a:t>2</a:t>
            </a:r>
            <a:r>
              <a:rPr lang="it-IT" sz="2000" dirty="0"/>
              <a:t> = 0,01 	ha 2 cifre dopo la virgola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A2ECB98-3259-8C1C-47B3-568D103F81F7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POTENZE PARTICOLARI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248FF6D-DAF1-E227-32AC-EF14240EAC1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8ABCEE5C-EE28-C4FC-9FFC-787A11F9C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965" y="2961032"/>
            <a:ext cx="1638300" cy="723900"/>
          </a:xfrm>
          <a:prstGeom prst="rect">
            <a:avLst/>
          </a:prstGeom>
        </p:spPr>
      </p:pic>
      <p:pic>
        <p:nvPicPr>
          <p:cNvPr id="9" name="Immagine 8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02181D74-7F3B-3C97-3671-8D00D45D7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965" y="5380383"/>
            <a:ext cx="48006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04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280374" cy="204469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numeri naturali elevati alla seconda si chiamano </a:t>
            </a:r>
            <a:r>
              <a:rPr lang="it-IT" sz="2000" b="1" dirty="0"/>
              <a:t>quadrati perfetti </a:t>
            </a:r>
            <a:r>
              <a:rPr lang="it-IT" sz="2000" dirty="0"/>
              <a:t>o </a:t>
            </a:r>
            <a:r>
              <a:rPr lang="it-IT" sz="2000" b="1" dirty="0"/>
              <a:t>numeri quadrati</a:t>
            </a:r>
            <a:r>
              <a:rPr lang="it-IT" sz="2000" dirty="0"/>
              <a:t>.</a:t>
            </a:r>
            <a:br>
              <a:rPr lang="it-IT" sz="2000" dirty="0"/>
            </a:br>
            <a:r>
              <a:rPr lang="it-IT" sz="2000" dirty="0"/>
              <a:t>La potenza </a:t>
            </a:r>
            <a:r>
              <a:rPr lang="it-IT" sz="2000" b="1" dirty="0"/>
              <a:t>5</a:t>
            </a:r>
            <a:r>
              <a:rPr lang="it-IT" sz="2000" b="1" baseline="30000" dirty="0"/>
              <a:t>2</a:t>
            </a:r>
            <a:r>
              <a:rPr lang="it-IT" sz="2000" b="1" dirty="0"/>
              <a:t> = 25 </a:t>
            </a:r>
            <a:r>
              <a:rPr lang="it-IT" sz="2000" dirty="0"/>
              <a:t>si legge “cinque alla seconda”, </a:t>
            </a:r>
            <a:br>
              <a:rPr lang="it-IT" sz="2000" dirty="0"/>
            </a:br>
            <a:r>
              <a:rPr lang="it-IT" sz="2000" dirty="0"/>
              <a:t>ma anche “cinque al quadrato”, </a:t>
            </a:r>
            <a:br>
              <a:rPr lang="it-IT" sz="2000" dirty="0"/>
            </a:br>
            <a:r>
              <a:rPr lang="it-IT" sz="2000" dirty="0"/>
              <a:t>perché 5</a:t>
            </a:r>
            <a:r>
              <a:rPr lang="it-IT" sz="2000" baseline="30000" dirty="0"/>
              <a:t>2 </a:t>
            </a:r>
            <a:r>
              <a:rPr lang="it-IT" sz="2000" dirty="0"/>
              <a:t>è l’area del quadrato di lato 5.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693D688E-3584-236A-D898-50DA7D5AA14F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451567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QUADRATI E CUBI PERFETTI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333846A-E1D9-AC1A-C204-779FB9EBAC7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Immagine 10" descr="Immagine che contiene Rettangolo, linea, schermata, cubo&#10;&#10;Descrizione generata automaticamente">
            <a:extLst>
              <a:ext uri="{FF2B5EF4-FFF2-40B4-BE49-F238E27FC236}">
                <a16:creationId xmlns:a16="http://schemas.microsoft.com/office/drawing/2014/main" id="{FA2B934C-1DDF-FC59-9C45-2FE6AC5C7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192" y="4707284"/>
            <a:ext cx="6350000" cy="2044700"/>
          </a:xfrm>
          <a:prstGeom prst="rect">
            <a:avLst/>
          </a:prstGeom>
        </p:spPr>
      </p:pic>
      <p:pic>
        <p:nvPicPr>
          <p:cNvPr id="13" name="Immagine 12" descr="Immagine che contiene schermata, Rettangolo, linea, quadrato&#10;&#10;Descrizione generata automaticamente">
            <a:extLst>
              <a:ext uri="{FF2B5EF4-FFF2-40B4-BE49-F238E27FC236}">
                <a16:creationId xmlns:a16="http://schemas.microsoft.com/office/drawing/2014/main" id="{3AAA75DD-EA3F-82E6-B5C0-1DDD341FE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900" y="2381725"/>
            <a:ext cx="4914900" cy="1587500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4E780D3-02EC-9D7D-7C94-ACC4A493475C}"/>
              </a:ext>
            </a:extLst>
          </p:cNvPr>
          <p:cNvSpPr txBox="1"/>
          <p:nvPr/>
        </p:nvSpPr>
        <p:spPr>
          <a:xfrm>
            <a:off x="838199" y="4355018"/>
            <a:ext cx="63499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numeri naturali elevati alla terza si chiamano </a:t>
            </a:r>
            <a:r>
              <a:rPr lang="it-IT" sz="2000" b="1" dirty="0"/>
              <a:t>cubi perfetti</a:t>
            </a:r>
            <a:r>
              <a:rPr lang="it-IT" sz="2000" dirty="0"/>
              <a:t>.</a:t>
            </a:r>
            <a:br>
              <a:rPr lang="it-IT" sz="2000" dirty="0"/>
            </a:br>
            <a:r>
              <a:rPr lang="it-IT" sz="2000" dirty="0"/>
              <a:t>La potenza </a:t>
            </a:r>
            <a:r>
              <a:rPr lang="it-IT" sz="2000" b="1" dirty="0"/>
              <a:t>5</a:t>
            </a:r>
            <a:r>
              <a:rPr lang="it-IT" sz="2000" b="1" baseline="30000" dirty="0"/>
              <a:t>3 </a:t>
            </a:r>
            <a:r>
              <a:rPr lang="it-IT" sz="2000" b="1" dirty="0"/>
              <a:t>= 125 </a:t>
            </a:r>
            <a:r>
              <a:rPr lang="it-IT" sz="2000" dirty="0"/>
              <a:t>si legge “cinque alla terza”, </a:t>
            </a:r>
            <a:br>
              <a:rPr lang="it-IT" sz="2000" dirty="0"/>
            </a:br>
            <a:r>
              <a:rPr lang="it-IT" sz="2000" dirty="0"/>
              <a:t>ma anche “cinque al cubo”, </a:t>
            </a:r>
            <a:br>
              <a:rPr lang="it-IT" sz="2000" dirty="0"/>
            </a:br>
            <a:r>
              <a:rPr lang="it-IT" sz="2000" dirty="0"/>
              <a:t>perché 5</a:t>
            </a:r>
            <a:r>
              <a:rPr lang="it-IT" sz="2000" baseline="30000" dirty="0"/>
              <a:t>3 </a:t>
            </a:r>
            <a:r>
              <a:rPr lang="it-IT" sz="2000" dirty="0"/>
              <a:t>è il volume del cubo di spigolo 5.</a:t>
            </a:r>
            <a:endParaRPr lang="it-IT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8322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65468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Moltiplicazione di potenze con basi uguali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prodotto di due potenze </a:t>
            </a:r>
            <a:r>
              <a:rPr lang="it-IT" sz="2000" dirty="0"/>
              <a:t>con </a:t>
            </a:r>
            <a:r>
              <a:rPr lang="it-IT" sz="2000" b="1" dirty="0"/>
              <a:t>basi uguali </a:t>
            </a:r>
            <a:r>
              <a:rPr lang="it-IT" sz="2000" dirty="0"/>
              <a:t>è una potenza </a:t>
            </a:r>
            <a:br>
              <a:rPr lang="it-IT" sz="2000" dirty="0"/>
            </a:br>
            <a:r>
              <a:rPr lang="it-IT" sz="2000" dirty="0"/>
              <a:t>con la stessa base e con esponente la somma degli esponenti.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/>
              <a:t>3</a:t>
            </a:r>
            <a:r>
              <a:rPr lang="it-IT" sz="2000" b="1" baseline="30000" dirty="0"/>
              <a:t>2</a:t>
            </a:r>
            <a:r>
              <a:rPr lang="it-IT" sz="2000" b="1" dirty="0"/>
              <a:t> ∙ 3</a:t>
            </a:r>
            <a:r>
              <a:rPr lang="it-IT" sz="2000" b="1" baseline="30000" dirty="0"/>
              <a:t>5</a:t>
            </a:r>
            <a:r>
              <a:rPr lang="it-IT" sz="2000" b="1" dirty="0"/>
              <a:t> = 3</a:t>
            </a:r>
            <a:r>
              <a:rPr lang="it-IT" sz="2000" b="1" baseline="30000" dirty="0"/>
              <a:t>2+5</a:t>
            </a:r>
            <a:r>
              <a:rPr lang="it-IT" sz="2000" b="1" dirty="0"/>
              <a:t> = 3</a:t>
            </a:r>
            <a:r>
              <a:rPr lang="it-IT" sz="2000" b="1" baseline="30000" dirty="0"/>
              <a:t>7</a:t>
            </a:r>
          </a:p>
          <a:p>
            <a:pPr marL="0" indent="0">
              <a:lnSpc>
                <a:spcPct val="100000"/>
              </a:lnSpc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Divisione di potenze con basi uguali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divisione di due potenze </a:t>
            </a:r>
            <a:r>
              <a:rPr lang="it-IT" sz="2000" dirty="0"/>
              <a:t>con </a:t>
            </a:r>
            <a:r>
              <a:rPr lang="it-IT" sz="2000" b="1" dirty="0"/>
              <a:t>basi uguali </a:t>
            </a:r>
            <a:r>
              <a:rPr lang="it-IT" sz="2000" dirty="0"/>
              <a:t>è una potenza </a:t>
            </a:r>
            <a:br>
              <a:rPr lang="it-IT" sz="2000" dirty="0"/>
            </a:br>
            <a:r>
              <a:rPr lang="it-IT" sz="2000" dirty="0"/>
              <a:t>con la stessa base e con esponente la differenza degli esponenti. </a:t>
            </a: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/>
              <a:t>7</a:t>
            </a:r>
            <a:r>
              <a:rPr lang="it-IT" sz="2000" b="1" baseline="30000" dirty="0"/>
              <a:t>6</a:t>
            </a:r>
            <a:r>
              <a:rPr lang="it-IT" sz="2000" b="1" dirty="0"/>
              <a:t> : 7</a:t>
            </a:r>
            <a:r>
              <a:rPr lang="it-IT" sz="2000" b="1" baseline="30000" dirty="0"/>
              <a:t>3</a:t>
            </a:r>
            <a:r>
              <a:rPr lang="it-IT" sz="2000" b="1" dirty="0"/>
              <a:t> = 7</a:t>
            </a:r>
            <a:r>
              <a:rPr lang="it-IT" sz="2000" b="1" baseline="30000" dirty="0"/>
              <a:t>6-3</a:t>
            </a:r>
            <a:r>
              <a:rPr lang="it-IT" sz="2000" b="1" dirty="0"/>
              <a:t> = 7</a:t>
            </a:r>
            <a:r>
              <a:rPr lang="it-IT" sz="2000" b="1" baseline="30000" dirty="0"/>
              <a:t>3</a:t>
            </a:r>
          </a:p>
          <a:p>
            <a:pPr marL="0" indent="0">
              <a:lnSpc>
                <a:spcPct val="100000"/>
              </a:lnSpc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Potenze di potenze</a:t>
            </a:r>
            <a:endParaRPr lang="it-IT" sz="2000" b="1" baseline="30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potenza di una potenza </a:t>
            </a:r>
            <a:r>
              <a:rPr lang="it-IT" sz="2000" dirty="0"/>
              <a:t>è una potenza con la stessa base </a:t>
            </a:r>
            <a:br>
              <a:rPr lang="it-IT" sz="2000" dirty="0"/>
            </a:br>
            <a:r>
              <a:rPr lang="it-IT" sz="2000" dirty="0"/>
              <a:t>e con esponente il prodotto degli esponenti.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/>
              <a:t>(4</a:t>
            </a:r>
            <a:r>
              <a:rPr lang="it-IT" sz="2000" b="1" baseline="30000" dirty="0"/>
              <a:t>3</a:t>
            </a:r>
            <a:r>
              <a:rPr lang="it-IT" sz="2000" b="1" dirty="0"/>
              <a:t>)</a:t>
            </a:r>
            <a:r>
              <a:rPr lang="it-IT" sz="2000" b="1" baseline="30000" dirty="0"/>
              <a:t>5</a:t>
            </a:r>
            <a:r>
              <a:rPr lang="it-IT" sz="2000" b="1" dirty="0"/>
              <a:t> = 4</a:t>
            </a:r>
            <a:r>
              <a:rPr lang="it-IT" sz="2000" b="1" baseline="30000" dirty="0"/>
              <a:t>3∙5 </a:t>
            </a:r>
            <a:r>
              <a:rPr lang="it-IT" sz="2000" b="1" dirty="0"/>
              <a:t>= 4</a:t>
            </a:r>
            <a:r>
              <a:rPr lang="it-IT" sz="2000" b="1" baseline="30000" dirty="0"/>
              <a:t>15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7C20A688-AD2C-9B3F-83A5-727478BCE408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15894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PROPRIETÀ DELLE POTENZE CON BASI UGUALI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996D13F-FAF4-17EF-715B-0E65500BB094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Carattere, testo, linea, bianco&#10;&#10;Descrizione generata automaticamente">
            <a:extLst>
              <a:ext uri="{FF2B5EF4-FFF2-40B4-BE49-F238E27FC236}">
                <a16:creationId xmlns:a16="http://schemas.microsoft.com/office/drawing/2014/main" id="{DEAA8019-8B46-1B36-C3E0-78B4F2C32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566" y="1810854"/>
            <a:ext cx="3619500" cy="1181100"/>
          </a:xfrm>
          <a:prstGeom prst="rect">
            <a:avLst/>
          </a:prstGeom>
        </p:spPr>
      </p:pic>
      <p:pic>
        <p:nvPicPr>
          <p:cNvPr id="9" name="Immagine 8" descr="Immagine che contiene Carattere, testo, linea, bianco&#10;&#10;Descrizione generata automaticamente">
            <a:extLst>
              <a:ext uri="{FF2B5EF4-FFF2-40B4-BE49-F238E27FC236}">
                <a16:creationId xmlns:a16="http://schemas.microsoft.com/office/drawing/2014/main" id="{E623C574-14DC-7991-EDA5-935B79517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566" y="3334303"/>
            <a:ext cx="3683000" cy="1143000"/>
          </a:xfrm>
          <a:prstGeom prst="rect">
            <a:avLst/>
          </a:prstGeom>
        </p:spPr>
      </p:pic>
      <p:pic>
        <p:nvPicPr>
          <p:cNvPr id="13" name="Immagine 12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4555C130-83B9-FD64-1AC1-419EA51BD2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566" y="4842981"/>
            <a:ext cx="368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89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199" y="1825625"/>
            <a:ext cx="765644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Moltiplicazione di potenze con esponenti uguali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prodotto di potenze </a:t>
            </a:r>
            <a:r>
              <a:rPr lang="it-IT" sz="2000" dirty="0"/>
              <a:t>con </a:t>
            </a:r>
            <a:r>
              <a:rPr lang="it-IT" sz="2000" b="1" dirty="0"/>
              <a:t>esponenti uguali </a:t>
            </a:r>
            <a:r>
              <a:rPr lang="it-IT" sz="2000" dirty="0"/>
              <a:t>è la potenza del prodotto delle basi elevato allo stesso esponente.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/>
              <a:t>5</a:t>
            </a:r>
            <a:r>
              <a:rPr lang="it-IT" sz="2000" b="1" baseline="30000" dirty="0"/>
              <a:t>4</a:t>
            </a:r>
            <a:r>
              <a:rPr lang="it-IT" sz="2000" b="1" dirty="0"/>
              <a:t> ∙ 8</a:t>
            </a:r>
            <a:r>
              <a:rPr lang="it-IT" sz="2000" b="1" baseline="30000" dirty="0"/>
              <a:t>4</a:t>
            </a:r>
            <a:r>
              <a:rPr lang="it-IT" sz="2000" b="1" dirty="0"/>
              <a:t> = (5 ∙ 8)</a:t>
            </a:r>
            <a:r>
              <a:rPr lang="it-IT" sz="2000" b="1" baseline="30000" dirty="0"/>
              <a:t>4</a:t>
            </a:r>
            <a:r>
              <a:rPr lang="it-IT" sz="2000" b="1" dirty="0"/>
              <a:t> = 40</a:t>
            </a:r>
            <a:r>
              <a:rPr lang="it-IT" sz="2000" b="1" baseline="30000" dirty="0"/>
              <a:t>4</a:t>
            </a:r>
          </a:p>
          <a:p>
            <a:pPr marL="0" indent="0">
              <a:lnSpc>
                <a:spcPct val="100000"/>
              </a:lnSpc>
              <a:spcBef>
                <a:spcPts val="200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Divisione di potenze con esponenti uguali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quoziente di potenze </a:t>
            </a:r>
            <a:r>
              <a:rPr lang="it-IT" sz="2000" dirty="0"/>
              <a:t>con </a:t>
            </a:r>
            <a:r>
              <a:rPr lang="it-IT" sz="2000" b="1" dirty="0"/>
              <a:t>esponenti uguali </a:t>
            </a:r>
            <a:r>
              <a:rPr lang="it-IT" sz="2000" dirty="0"/>
              <a:t>è la potenza del quoziente tra le basi elevato allo stesso esponente.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/>
              <a:t>10</a:t>
            </a:r>
            <a:r>
              <a:rPr lang="it-IT" sz="2000" b="1" baseline="30000" dirty="0"/>
              <a:t>6</a:t>
            </a:r>
            <a:r>
              <a:rPr lang="it-IT" sz="2000" b="1" dirty="0"/>
              <a:t> : 2</a:t>
            </a:r>
            <a:r>
              <a:rPr lang="it-IT" sz="2000" b="1" baseline="30000" dirty="0"/>
              <a:t>6</a:t>
            </a:r>
            <a:r>
              <a:rPr lang="it-IT" sz="2000" b="1" dirty="0"/>
              <a:t> = (10 : 2)</a:t>
            </a:r>
            <a:r>
              <a:rPr lang="it-IT" sz="2000" b="1" baseline="30000" dirty="0"/>
              <a:t>6</a:t>
            </a:r>
            <a:r>
              <a:rPr lang="it-IT" sz="2000" b="1" dirty="0"/>
              <a:t> = 5</a:t>
            </a:r>
            <a:r>
              <a:rPr lang="it-IT" sz="2000" b="1" baseline="30000" dirty="0"/>
              <a:t>6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EF5FD2AA-F13A-4E46-2CF9-3A3A11EECCCE}"/>
              </a:ext>
            </a:extLst>
          </p:cNvPr>
          <p:cNvSpPr txBox="1">
            <a:spLocks/>
          </p:cNvSpPr>
          <p:nvPr/>
        </p:nvSpPr>
        <p:spPr>
          <a:xfrm>
            <a:off x="838199" y="994379"/>
            <a:ext cx="7139609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PROPRIETÀ DELLE POTENZE CON ESPONENTI UGUALI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1D02866-01EA-E0DC-6DD3-1952DE013804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Immagine 10" descr="Immagine che contiene Carattere, testo, bianco, design&#10;&#10;Descrizione generata automaticamente">
            <a:extLst>
              <a:ext uri="{FF2B5EF4-FFF2-40B4-BE49-F238E27FC236}">
                <a16:creationId xmlns:a16="http://schemas.microsoft.com/office/drawing/2014/main" id="{D5C1D126-EEA9-3FF3-7997-E86C5151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519" y="3601276"/>
            <a:ext cx="3086100" cy="647700"/>
          </a:xfrm>
          <a:prstGeom prst="rect">
            <a:avLst/>
          </a:prstGeom>
        </p:spPr>
      </p:pic>
      <p:pic>
        <p:nvPicPr>
          <p:cNvPr id="13" name="Immagine 12" descr="Immagine che contiene Carattere, testo, design, tipografia&#10;&#10;Descrizione generata automaticamente">
            <a:extLst>
              <a:ext uri="{FF2B5EF4-FFF2-40B4-BE49-F238E27FC236}">
                <a16:creationId xmlns:a16="http://schemas.microsoft.com/office/drawing/2014/main" id="{7A0EA2C8-6C9E-43D3-CF1B-4BF6877D5C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219" y="2050911"/>
            <a:ext cx="30734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28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7442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Quando in un’espressione ci sono elevamenti a potenza, prima si calcolano le potenze.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Poi si seguono le solite regole: le parentesi indicano le precedenze nei calcoli.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Dentro ciascuna parentesi, dopo aver calcolato le potenze, si svolgono le moltiplicazioni e le divisioni nell’ordine in cui sono scritte.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Infine si calcolano le addizioni e le sottrazioni nell’ordine in cui sono scritte.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5DC192E-2168-3338-6B43-B709F5B10FC7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15894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ESPRESSIONI CON LE POTENZE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A56788B-BA8C-B205-4C53-17BD771EA868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15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A9E77-0DE5-5604-BDD3-60712E65BB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6437243" cy="25343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numero è scritto in </a:t>
            </a:r>
            <a:r>
              <a:rPr lang="it-IT" sz="2000" b="1" dirty="0"/>
              <a:t>forma polinomiale </a:t>
            </a:r>
            <a:r>
              <a:rPr lang="it-IT" sz="2000" dirty="0"/>
              <a:t>quando è espresso come somma di alcuni termini, ciascuno dei quali </a:t>
            </a:r>
            <a:br>
              <a:rPr lang="it-IT" sz="2000" dirty="0"/>
            </a:br>
            <a:r>
              <a:rPr lang="it-IT" sz="2000" dirty="0"/>
              <a:t>è il prodotto di una cifra (0, 1, 2, ...,9) per una potenza di 10.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numero </a:t>
            </a:r>
            <a:r>
              <a:rPr lang="it-IT" sz="2000" b="1" dirty="0"/>
              <a:t>5371</a:t>
            </a:r>
            <a:r>
              <a:rPr lang="it-IT" sz="2000" dirty="0"/>
              <a:t> scritto in forma polinomiale diventa: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439E7469-93C6-65B5-4191-BA972321F9AD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15894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FORMA POLINOMIALE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918E45A-27F9-35E9-E8E1-0615B214D663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496F75CE-377C-2A80-76A1-616D0C0D82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509" y="1825624"/>
            <a:ext cx="4229100" cy="23749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98D47D9-F3CB-F22F-00A2-FD363186D1A6}"/>
              </a:ext>
            </a:extLst>
          </p:cNvPr>
          <p:cNvSpPr txBox="1"/>
          <p:nvPr/>
        </p:nvSpPr>
        <p:spPr>
          <a:xfrm>
            <a:off x="838200" y="4538183"/>
            <a:ext cx="9286461" cy="1579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Anche i numeri decimali si possono scrivere in forma polinomiale, scegliendo di usare </a:t>
            </a:r>
            <a:br>
              <a:rPr lang="it-IT" sz="2000" dirty="0"/>
            </a:br>
            <a:r>
              <a:rPr lang="it-IT" sz="2000" dirty="0"/>
              <a:t>gli “esponenti negativi”: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32,45 = 3 ⋅ 10</a:t>
            </a:r>
            <a:r>
              <a:rPr lang="it-IT" sz="2000" b="1" baseline="30000" dirty="0"/>
              <a:t>1</a:t>
            </a:r>
            <a:r>
              <a:rPr lang="it-IT" sz="2000" b="1" dirty="0"/>
              <a:t> + 2 ⋅ 10</a:t>
            </a:r>
            <a:r>
              <a:rPr lang="it-IT" sz="2000" b="1" baseline="30000" dirty="0"/>
              <a:t>0</a:t>
            </a:r>
            <a:r>
              <a:rPr lang="it-IT" sz="2000" b="1" dirty="0"/>
              <a:t> + 4 ⋅ 10</a:t>
            </a:r>
            <a:r>
              <a:rPr lang="it-IT" sz="2000" b="1" baseline="30000" dirty="0"/>
              <a:t>−1 </a:t>
            </a:r>
            <a:r>
              <a:rPr lang="it-IT" sz="2000" b="1" dirty="0"/>
              <a:t>+ 5 ⋅ 10</a:t>
            </a:r>
            <a:r>
              <a:rPr lang="it-IT" sz="2000" b="1" baseline="30000" dirty="0"/>
              <a:t>−2</a:t>
            </a: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None/>
            </a:pPr>
            <a:r>
              <a:rPr lang="it-IT" sz="2000" dirty="0"/>
              <a:t>Le cifre vanno sempre scritte tutte, anche se sono 0 o 1.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4EE003AA-5F7E-9377-A9C1-C5E9BA7496BC}"/>
              </a:ext>
            </a:extLst>
          </p:cNvPr>
          <p:cNvCxnSpPr>
            <a:cxnSpLocks/>
          </p:cNvCxnSpPr>
          <p:nvPr/>
        </p:nvCxnSpPr>
        <p:spPr>
          <a:xfrm>
            <a:off x="6400801" y="3039578"/>
            <a:ext cx="1041952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1729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1067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Elevamento a potenza</dc:title>
  <dc:creator>Elisa Favro</dc:creator>
  <cp:lastModifiedBy>Elisa Favro</cp:lastModifiedBy>
  <cp:revision>29</cp:revision>
  <dcterms:created xsi:type="dcterms:W3CDTF">2023-03-17T16:38:34Z</dcterms:created>
  <dcterms:modified xsi:type="dcterms:W3CDTF">2023-05-08T08:39:45Z</dcterms:modified>
</cp:coreProperties>
</file>