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EA8"/>
    <a:srgbClr val="E64214"/>
    <a:srgbClr val="E64414"/>
    <a:srgbClr val="E4A200"/>
    <a:srgbClr val="F04E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96"/>
    <p:restoredTop sz="94674"/>
  </p:normalViewPr>
  <p:slideViewPr>
    <p:cSldViewPr snapToGrid="0" snapToObjects="1">
      <p:cViewPr varScale="1">
        <p:scale>
          <a:sx n="138" d="100"/>
          <a:sy n="138" d="100"/>
        </p:scale>
        <p:origin x="208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 Favro" userId="8cb3ccf0-b992-4298-a911-387fdbec305a" providerId="ADAL" clId="{236F5428-E758-4A04-A3BD-FFC5C84E488F}"/>
    <pc:docChg chg="undo custSel modSld">
      <pc:chgData name="Elisa Favro" userId="8cb3ccf0-b992-4298-a911-387fdbec305a" providerId="ADAL" clId="{236F5428-E758-4A04-A3BD-FFC5C84E488F}" dt="2023-03-10T15:52:39.656" v="62" actId="20577"/>
      <pc:docMkLst>
        <pc:docMk/>
      </pc:docMkLst>
      <pc:sldChg chg="modSp mod">
        <pc:chgData name="Elisa Favro" userId="8cb3ccf0-b992-4298-a911-387fdbec305a" providerId="ADAL" clId="{236F5428-E758-4A04-A3BD-FFC5C84E488F}" dt="2023-03-10T15:49:03.172" v="56" actId="20577"/>
        <pc:sldMkLst>
          <pc:docMk/>
          <pc:sldMk cId="3154859762" sldId="259"/>
        </pc:sldMkLst>
        <pc:spChg chg="mod">
          <ac:chgData name="Elisa Favro" userId="8cb3ccf0-b992-4298-a911-387fdbec305a" providerId="ADAL" clId="{236F5428-E758-4A04-A3BD-FFC5C84E488F}" dt="2023-03-10T15:49:03.172" v="56" actId="20577"/>
          <ac:spMkLst>
            <pc:docMk/>
            <pc:sldMk cId="3154859762" sldId="259"/>
            <ac:spMk id="4" creationId="{652719CD-64E8-B85F-F85A-4F2A3682F99E}"/>
          </ac:spMkLst>
        </pc:spChg>
        <pc:spChg chg="mod">
          <ac:chgData name="Elisa Favro" userId="8cb3ccf0-b992-4298-a911-387fdbec305a" providerId="ADAL" clId="{236F5428-E758-4A04-A3BD-FFC5C84E488F}" dt="2023-03-10T15:46:52.858" v="3"/>
          <ac:spMkLst>
            <pc:docMk/>
            <pc:sldMk cId="3154859762" sldId="259"/>
            <ac:spMk id="5" creationId="{603E0EDD-F655-6114-4FB1-928B61EC7928}"/>
          </ac:spMkLst>
        </pc:spChg>
      </pc:sldChg>
      <pc:sldChg chg="modSp mod">
        <pc:chgData name="Elisa Favro" userId="8cb3ccf0-b992-4298-a911-387fdbec305a" providerId="ADAL" clId="{236F5428-E758-4A04-A3BD-FFC5C84E488F}" dt="2023-03-10T15:52:39.656" v="62" actId="20577"/>
        <pc:sldMkLst>
          <pc:docMk/>
          <pc:sldMk cId="1019460523" sldId="266"/>
        </pc:sldMkLst>
        <pc:spChg chg="mod">
          <ac:chgData name="Elisa Favro" userId="8cb3ccf0-b992-4298-a911-387fdbec305a" providerId="ADAL" clId="{236F5428-E758-4A04-A3BD-FFC5C84E488F}" dt="2023-03-10T15:52:39.656" v="62" actId="20577"/>
          <ac:spMkLst>
            <pc:docMk/>
            <pc:sldMk cId="1019460523" sldId="266"/>
            <ac:spMk id="2" creationId="{B379C33C-6516-52A9-1010-632196D31BC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>
            <a:extLst>
              <a:ext uri="{FF2B5EF4-FFF2-40B4-BE49-F238E27FC236}">
                <a16:creationId xmlns:a16="http://schemas.microsoft.com/office/drawing/2014/main" id="{CA209397-C5F3-AC48-BB1C-352B6A1C3F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40000"/>
          </a:blip>
          <a:srcRect t="30603" b="877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Immagine 16">
            <a:extLst>
              <a:ext uri="{FF2B5EF4-FFF2-40B4-BE49-F238E27FC236}">
                <a16:creationId xmlns:a16="http://schemas.microsoft.com/office/drawing/2014/main" id="{A1D81AF4-5062-1B41-AB93-E35C57B9F9B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b="12253"/>
          <a:stretch/>
        </p:blipFill>
        <p:spPr>
          <a:xfrm>
            <a:off x="2196516" y="616887"/>
            <a:ext cx="9628651" cy="6241114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D6FE12CD-B622-B749-BC48-FAE32A85D925}"/>
              </a:ext>
            </a:extLst>
          </p:cNvPr>
          <p:cNvSpPr/>
          <p:nvPr userDrawn="1"/>
        </p:nvSpPr>
        <p:spPr>
          <a:xfrm>
            <a:off x="0" y="4227509"/>
            <a:ext cx="12191999" cy="1363717"/>
          </a:xfrm>
          <a:prstGeom prst="rect">
            <a:avLst/>
          </a:prstGeom>
          <a:solidFill>
            <a:srgbClr val="E64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9" name="Corda 18">
            <a:extLst>
              <a:ext uri="{FF2B5EF4-FFF2-40B4-BE49-F238E27FC236}">
                <a16:creationId xmlns:a16="http://schemas.microsoft.com/office/drawing/2014/main" id="{F53E8DF4-23F3-3D43-9D18-AB2AE12AB778}"/>
              </a:ext>
            </a:extLst>
          </p:cNvPr>
          <p:cNvSpPr/>
          <p:nvPr userDrawn="1"/>
        </p:nvSpPr>
        <p:spPr>
          <a:xfrm rot="19334893" flipH="1">
            <a:off x="8859360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Corda 20">
            <a:extLst>
              <a:ext uri="{FF2B5EF4-FFF2-40B4-BE49-F238E27FC236}">
                <a16:creationId xmlns:a16="http://schemas.microsoft.com/office/drawing/2014/main" id="{9BFDDBAD-0666-054E-9664-0BB8D8C1B921}"/>
              </a:ext>
            </a:extLst>
          </p:cNvPr>
          <p:cNvSpPr/>
          <p:nvPr userDrawn="1"/>
        </p:nvSpPr>
        <p:spPr>
          <a:xfrm rot="19334893" flipH="1">
            <a:off x="9631872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Corda 21">
            <a:extLst>
              <a:ext uri="{FF2B5EF4-FFF2-40B4-BE49-F238E27FC236}">
                <a16:creationId xmlns:a16="http://schemas.microsoft.com/office/drawing/2014/main" id="{11E44A96-CA27-FD4D-A167-FDC203497D93}"/>
              </a:ext>
            </a:extLst>
          </p:cNvPr>
          <p:cNvSpPr/>
          <p:nvPr userDrawn="1"/>
        </p:nvSpPr>
        <p:spPr>
          <a:xfrm rot="19334893" flipH="1">
            <a:off x="10602026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9644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8E10BE-B177-2C4B-83A1-50EB72E3A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BA19879-C3EC-714B-A958-511511EB55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F33679-9FE0-BF4D-9FC0-5A99BEFBF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E27-51DE-324D-BE5E-F0281F3B8B60}" type="datetimeFigureOut">
              <a:rPr lang="it-IT" smtClean="0"/>
              <a:t>30/05/23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DBC1AD-70A4-9940-8D44-0DDD2920D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A82F7D9-3E02-554D-84A4-75749A4AA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9668-7AB5-C746-848F-2F464D57B9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5148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896AC90-12C6-114B-BF7A-5C4871411E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2BD34AD-E666-584E-AA3B-717AA8A23E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85E206-D3A7-2944-A7CB-E6C8EB296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E27-51DE-324D-BE5E-F0281F3B8B60}" type="datetimeFigureOut">
              <a:rPr lang="it-IT" smtClean="0"/>
              <a:t>30/05/23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8AF4BA1-0F20-2748-ADA6-40ADA3D92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1D88268-CB37-B14A-8610-64A55FBFA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9668-7AB5-C746-848F-2F464D57B9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8946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>
            <a:extLst>
              <a:ext uri="{FF2B5EF4-FFF2-40B4-BE49-F238E27FC236}">
                <a16:creationId xmlns:a16="http://schemas.microsoft.com/office/drawing/2014/main" id="{21058958-AC46-71FF-13D0-1F12ADBE6CF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0493596" y="5164937"/>
            <a:ext cx="3396807" cy="3386125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872878E6-F771-3647-B05A-B5AA2197B6C9}"/>
              </a:ext>
            </a:extLst>
          </p:cNvPr>
          <p:cNvSpPr txBox="1"/>
          <p:nvPr userDrawn="1"/>
        </p:nvSpPr>
        <p:spPr>
          <a:xfrm>
            <a:off x="11405937" y="6456764"/>
            <a:ext cx="7860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fld id="{97AB9668-7AB5-C746-848F-2F464D57B9A7}" type="slidenum">
              <a:rPr lang="it-IT" sz="1200" smtClean="0"/>
              <a:pPr algn="ctr"/>
              <a:t>‹N›</a:t>
            </a:fld>
            <a:endParaRPr lang="it-IT" sz="1200" dirty="0"/>
          </a:p>
        </p:txBody>
      </p:sp>
      <p:sp>
        <p:nvSpPr>
          <p:cNvPr id="12" name="Titolo 1">
            <a:extLst>
              <a:ext uri="{FF2B5EF4-FFF2-40B4-BE49-F238E27FC236}">
                <a16:creationId xmlns:a16="http://schemas.microsoft.com/office/drawing/2014/main" id="{E0330019-287A-0A63-160B-35B51E9305E2}"/>
              </a:ext>
            </a:extLst>
          </p:cNvPr>
          <p:cNvSpPr txBox="1">
            <a:spLocks/>
          </p:cNvSpPr>
          <p:nvPr userDrawn="1"/>
        </p:nvSpPr>
        <p:spPr>
          <a:xfrm>
            <a:off x="5111970" y="50270"/>
            <a:ext cx="6323151" cy="65927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000" b="1" dirty="0">
                <a:solidFill>
                  <a:srgbClr val="E642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ADDIZIONE, MOLTIPLICAZIONE E SOTTRAZIONE</a:t>
            </a:r>
          </a:p>
        </p:txBody>
      </p:sp>
      <p:pic>
        <p:nvPicPr>
          <p:cNvPr id="13" name="Immagine 12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17EDF899-DE36-7C96-658A-85DFFC63F11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44640" y="135469"/>
            <a:ext cx="245338" cy="488872"/>
          </a:xfrm>
          <a:prstGeom prst="rect">
            <a:avLst/>
          </a:prstGeom>
        </p:spPr>
      </p:pic>
      <p:cxnSp>
        <p:nvCxnSpPr>
          <p:cNvPr id="14" name="Connettore 1 13">
            <a:extLst>
              <a:ext uri="{FF2B5EF4-FFF2-40B4-BE49-F238E27FC236}">
                <a16:creationId xmlns:a16="http://schemas.microsoft.com/office/drawing/2014/main" id="{03A02DFC-4B01-2DE1-B4AF-7A5709B0864D}"/>
              </a:ext>
            </a:extLst>
          </p:cNvPr>
          <p:cNvCxnSpPr>
            <a:cxnSpLocks/>
          </p:cNvCxnSpPr>
          <p:nvPr userDrawn="1"/>
        </p:nvCxnSpPr>
        <p:spPr>
          <a:xfrm>
            <a:off x="0" y="379905"/>
            <a:ext cx="6096000" cy="0"/>
          </a:xfrm>
          <a:prstGeom prst="line">
            <a:avLst/>
          </a:prstGeom>
          <a:ln w="25400">
            <a:solidFill>
              <a:srgbClr val="E642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>
            <a:extLst>
              <a:ext uri="{FF2B5EF4-FFF2-40B4-BE49-F238E27FC236}">
                <a16:creationId xmlns:a16="http://schemas.microsoft.com/office/drawing/2014/main" id="{A87DE95E-B4B7-5C30-F17C-D32BA0256221}"/>
              </a:ext>
            </a:extLst>
          </p:cNvPr>
          <p:cNvCxnSpPr>
            <a:cxnSpLocks/>
          </p:cNvCxnSpPr>
          <p:nvPr userDrawn="1"/>
        </p:nvCxnSpPr>
        <p:spPr>
          <a:xfrm>
            <a:off x="11500460" y="379905"/>
            <a:ext cx="691540" cy="0"/>
          </a:xfrm>
          <a:prstGeom prst="line">
            <a:avLst/>
          </a:prstGeom>
          <a:ln w="25400">
            <a:solidFill>
              <a:srgbClr val="E642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5350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BD0EB5-BBAA-E544-B596-0D9EAB45B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2EF7D63-56E3-384B-8C96-97B351E290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CA0A9E-80E0-B942-A271-1CD65426E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E27-51DE-324D-BE5E-F0281F3B8B60}" type="datetimeFigureOut">
              <a:rPr lang="it-IT" smtClean="0"/>
              <a:t>30/05/23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98C65DE-CA4A-C049-92C2-21FEF2948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D17B151-4BE4-D840-ABE7-FD1450610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9668-7AB5-C746-848F-2F464D57B9A7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31770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913A8C-9B48-D349-B01A-192CA492C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54BF97-3DC0-C14C-8E8A-C96F8B9688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80940D9-AEAB-0940-8E27-C90BE133B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55E797A-D2FD-7C40-86FA-D3451148F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E27-51DE-324D-BE5E-F0281F3B8B60}" type="datetimeFigureOut">
              <a:rPr lang="it-IT" smtClean="0"/>
              <a:t>30/05/23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70F5728-C746-384C-81E7-AB25DB60F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0BACB60-D25E-F746-BA43-210056E31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9668-7AB5-C746-848F-2F464D57B9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4860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C71FE0-FC39-7147-B6A5-819995F2C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6703688-0873-5D42-ACEB-A5ED4F4C2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EC5F6D1-1567-9943-8F6C-91AEEEF6A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2D8843F-88D4-C94D-A4DC-1DE7EC0758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567F0EC-4E3D-1C47-8928-9D101EDB9D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296FC92-86B4-4148-A778-6AF0F977A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E27-51DE-324D-BE5E-F0281F3B8B60}" type="datetimeFigureOut">
              <a:rPr lang="it-IT" smtClean="0"/>
              <a:t>30/05/23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2DC288D-3C99-4E41-BFF1-42BBB22F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E71B244-095D-DD42-BBD7-724341487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9668-7AB5-C746-848F-2F464D57B9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9535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9C6FB8-CF5C-334C-B2B3-E5389CE41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616BD2B-0929-0544-BB47-18AECF400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E27-51DE-324D-BE5E-F0281F3B8B60}" type="datetimeFigureOut">
              <a:rPr lang="it-IT" smtClean="0"/>
              <a:t>30/05/23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F1D519F-ADDA-A047-96BF-DEBEA8A54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E7F7618-7522-E64E-95D9-EE2EC88E1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9668-7AB5-C746-848F-2F464D57B9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6244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3DFC121-9A86-0045-BDC9-F2B7E0010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E27-51DE-324D-BE5E-F0281F3B8B60}" type="datetimeFigureOut">
              <a:rPr lang="it-IT" smtClean="0"/>
              <a:t>30/05/23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4CBAE13-9194-9C4E-B63D-7A434B56B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A7A2409-9D48-C745-9F4E-918DC8A5B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9668-7AB5-C746-848F-2F464D57B9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9934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FEB943-46E7-0E45-A878-11ACBA694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3A10CC-4D00-7E4F-A086-4DAE3DD5B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66300E2-D033-3F40-9523-2BF5491C2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E7212F6-43E0-B148-AB39-AE0A4AD9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E27-51DE-324D-BE5E-F0281F3B8B60}" type="datetimeFigureOut">
              <a:rPr lang="it-IT" smtClean="0"/>
              <a:t>30/05/23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55CEA4A-7F8D-0946-9F62-9409AA741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111D08B-AB89-0348-A437-DAA85D9CD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9668-7AB5-C746-848F-2F464D57B9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3569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B5EE83C-24EF-E946-862B-5B6F9DE88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C785088-CCAB-D14E-9DE9-4E07455156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8B5969C-FA7D-3840-80C6-4AA8B0DC9E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D6A8E8F-B50D-174A-B49C-62E4CCBD7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E27-51DE-324D-BE5E-F0281F3B8B60}" type="datetimeFigureOut">
              <a:rPr lang="it-IT" smtClean="0"/>
              <a:t>30/05/23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1650B23-C36B-2145-B7C5-8E9FF860E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EE41C7-2743-2943-84F3-559812FAA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B9668-7AB5-C746-848F-2F464D57B9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854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A5B4BA1-9DB0-F844-80D5-1C9219EC0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0B83521-6DA7-4343-B3F7-79D3361123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211E65-5969-F845-A1B1-A297328E59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F2E27-51DE-324D-BE5E-F0281F3B8B60}" type="datetimeFigureOut">
              <a:rPr lang="it-IT" smtClean="0"/>
              <a:t>30/05/23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94CF85C-7716-644F-9308-BCBD44347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0567588-9B0F-C74E-A6C5-3FB133FC6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B9668-7AB5-C746-848F-2F464D57B9A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7538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87E2272F-47FC-0443-8949-29A3331D307C}"/>
              </a:ext>
            </a:extLst>
          </p:cNvPr>
          <p:cNvSpPr txBox="1"/>
          <p:nvPr/>
        </p:nvSpPr>
        <p:spPr>
          <a:xfrm>
            <a:off x="712728" y="4173197"/>
            <a:ext cx="851822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5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ADDIZIONE, MOLTIPLICAZIONE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57530B7-F071-1DE9-7AE9-4EBF795300BD}"/>
              </a:ext>
            </a:extLst>
          </p:cNvPr>
          <p:cNvSpPr txBox="1"/>
          <p:nvPr/>
        </p:nvSpPr>
        <p:spPr>
          <a:xfrm>
            <a:off x="712728" y="4798208"/>
            <a:ext cx="440229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5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 SOTTRAZIONE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1F0016A9-8A89-AC8F-E80B-38BC2C019990}"/>
              </a:ext>
            </a:extLst>
          </p:cNvPr>
          <p:cNvSpPr txBox="1"/>
          <p:nvPr/>
        </p:nvSpPr>
        <p:spPr>
          <a:xfrm>
            <a:off x="712728" y="3285566"/>
            <a:ext cx="2491901" cy="1015663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it-IT" sz="6000" b="1" dirty="0">
                <a:solidFill>
                  <a:srgbClr val="E64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Unità 2</a:t>
            </a:r>
          </a:p>
        </p:txBody>
      </p:sp>
    </p:spTree>
    <p:extLst>
      <p:ext uri="{BB962C8B-B14F-4D97-AF65-F5344CB8AC3E}">
        <p14:creationId xmlns:p14="http://schemas.microsoft.com/office/powerpoint/2010/main" val="599310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egnaposto contenuto 2">
                <a:extLst>
                  <a:ext uri="{FF2B5EF4-FFF2-40B4-BE49-F238E27FC236}">
                    <a16:creationId xmlns:a16="http://schemas.microsoft.com/office/drawing/2014/main" id="{1091E92D-CFC2-C9DD-C159-EF430A36AE2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8210" y="963557"/>
                <a:ext cx="10064015" cy="530105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2000"/>
                  </a:spcAft>
                  <a:buNone/>
                </a:pPr>
                <a:r>
                  <a:rPr lang="it-IT" sz="2500" b="1" dirty="0">
                    <a:solidFill>
                      <a:schemeClr val="accent1">
                        <a:lumMod val="75000"/>
                      </a:schemeClr>
                    </a:solidFill>
                  </a:rPr>
                  <a:t>SOTTRAZIONE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</a:pPr>
                <a:r>
                  <a:rPr lang="it-IT" sz="2000" dirty="0"/>
                  <a:t>La </a:t>
                </a:r>
                <a:r>
                  <a:rPr lang="it-IT" sz="2000" b="1" dirty="0"/>
                  <a:t>sottrazione</a:t>
                </a:r>
                <a:r>
                  <a:rPr lang="it-IT" sz="2000" dirty="0"/>
                  <a:t> è un’operazione tra due numeri.</a:t>
                </a:r>
                <a:br>
                  <a:rPr lang="it-IT" sz="2000" dirty="0"/>
                </a:br>
                <a:r>
                  <a:rPr lang="it-IT" sz="2000" dirty="0"/>
                  <a:t>La sottrazione trova un terzo numero (</a:t>
                </a:r>
                <a:r>
                  <a:rPr lang="it-IT" sz="2000" b="1" dirty="0"/>
                  <a:t>differenza</a:t>
                </a:r>
                <a:r>
                  <a:rPr lang="it-IT" sz="2000" dirty="0"/>
                  <a:t>) che sommato al secondo (</a:t>
                </a:r>
                <a:r>
                  <a:rPr lang="it-IT" sz="2000" b="1" dirty="0"/>
                  <a:t>sottraendo</a:t>
                </a:r>
                <a:r>
                  <a:rPr lang="it-IT" sz="2000" dirty="0"/>
                  <a:t>) dà come somma il primo (</a:t>
                </a:r>
                <a:r>
                  <a:rPr lang="it-IT" sz="2000" b="1" dirty="0"/>
                  <a:t>minuendo</a:t>
                </a:r>
                <a:r>
                  <a:rPr lang="it-IT" sz="2000" dirty="0"/>
                  <a:t>).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</a:pPr>
                <a:endParaRPr lang="it-IT" sz="2000" dirty="0">
                  <a:highlight>
                    <a:srgbClr val="FFFF00"/>
                  </a:highlight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</a:pPr>
                <a:endParaRPr lang="it-IT" sz="2000" dirty="0">
                  <a:highlight>
                    <a:srgbClr val="FFFF00"/>
                  </a:highlight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</a:pPr>
                <a:endParaRPr lang="it-IT" sz="2000" dirty="0"/>
              </a:p>
              <a:p>
                <a:pPr marL="0" indent="0">
                  <a:lnSpc>
                    <a:spcPct val="100000"/>
                  </a:lnSpc>
                  <a:spcBef>
                    <a:spcPts val="2000"/>
                  </a:spcBef>
                  <a:spcAft>
                    <a:spcPts val="500"/>
                  </a:spcAft>
                  <a:buNone/>
                </a:pPr>
                <a:r>
                  <a:rPr lang="it-IT" sz="2000" dirty="0"/>
                  <a:t>Il </a:t>
                </a:r>
                <a:r>
                  <a:rPr lang="it-IT" sz="2000" b="1" dirty="0"/>
                  <a:t>sottraendo</a:t>
                </a:r>
                <a:r>
                  <a:rPr lang="it-IT" sz="2000" dirty="0"/>
                  <a:t> è il numero che deve essere sottratto, cioè tolto.</a:t>
                </a:r>
                <a:br>
                  <a:rPr lang="it-IT" sz="2000" dirty="0"/>
                </a:br>
                <a:r>
                  <a:rPr lang="it-IT" sz="2000" dirty="0"/>
                  <a:t>Il </a:t>
                </a:r>
                <a:r>
                  <a:rPr lang="it-IT" sz="2000" b="1" dirty="0"/>
                  <a:t>minuendo</a:t>
                </a:r>
                <a:r>
                  <a:rPr lang="it-IT" sz="2000" dirty="0"/>
                  <a:t> è il numero che deve essere diminuito.</a:t>
                </a:r>
                <a:br>
                  <a:rPr lang="it-IT" sz="2000" dirty="0"/>
                </a:br>
                <a:r>
                  <a:rPr lang="it-IT" sz="2000" dirty="0"/>
                  <a:t>Il segno della sottrazione è il </a:t>
                </a:r>
                <a14:m>
                  <m:oMath xmlns:m="http://schemas.openxmlformats.org/officeDocument/2006/math">
                    <m:r>
                      <a:rPr lang="it-IT" sz="2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it-IT" sz="2000" dirty="0"/>
                  <a:t> (</a:t>
                </a:r>
                <a:r>
                  <a:rPr lang="it-IT" sz="2000" b="1" dirty="0"/>
                  <a:t>meno</a:t>
                </a:r>
                <a:r>
                  <a:rPr lang="it-IT" sz="2000" dirty="0"/>
                  <a:t>).</a:t>
                </a:r>
                <a:br>
                  <a:rPr lang="it-IT" sz="2000" dirty="0"/>
                </a:br>
                <a:r>
                  <a:rPr lang="it-IT" sz="2000" dirty="0"/>
                  <a:t>Calcolare una sottrazione si dice </a:t>
                </a:r>
                <a:r>
                  <a:rPr lang="it-IT" sz="2000" b="1" dirty="0"/>
                  <a:t>sottrarre</a:t>
                </a:r>
                <a:r>
                  <a:rPr lang="it-IT" sz="2000" dirty="0"/>
                  <a:t>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</a:pPr>
                <a:r>
                  <a:rPr lang="it-IT" sz="2000" dirty="0"/>
                  <a:t>Le sottrazioni si possono rappresentare sulla retta numerica:</a:t>
                </a:r>
              </a:p>
            </p:txBody>
          </p:sp>
        </mc:Choice>
        <mc:Fallback xmlns="">
          <p:sp>
            <p:nvSpPr>
              <p:cNvPr id="2" name="Segnaposto contenuto 2">
                <a:extLst>
                  <a:ext uri="{FF2B5EF4-FFF2-40B4-BE49-F238E27FC236}">
                    <a16:creationId xmlns:a16="http://schemas.microsoft.com/office/drawing/2014/main" id="{1091E92D-CFC2-C9DD-C159-EF430A36AE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10" y="963557"/>
                <a:ext cx="10064015" cy="5301056"/>
              </a:xfrm>
              <a:prstGeom prst="rect">
                <a:avLst/>
              </a:prstGeom>
              <a:blipFill>
                <a:blip r:embed="rId2"/>
                <a:stretch>
                  <a:fillRect l="-1135" t="-95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ttangolo 2">
            <a:extLst>
              <a:ext uri="{FF2B5EF4-FFF2-40B4-BE49-F238E27FC236}">
                <a16:creationId xmlns:a16="http://schemas.microsoft.com/office/drawing/2014/main" id="{DD304B23-F87C-5D0A-B4BB-6887B0D026C2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42F351E-AFF3-BD8C-7DC6-AB2466DFD3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9280" y="2737778"/>
            <a:ext cx="3393440" cy="105664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06082852-5C6B-4DDF-D4A5-1DC5E38661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5701" y="5640557"/>
            <a:ext cx="4185920" cy="90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520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egnaposto contenuto 2">
                <a:extLst>
                  <a:ext uri="{FF2B5EF4-FFF2-40B4-BE49-F238E27FC236}">
                    <a16:creationId xmlns:a16="http://schemas.microsoft.com/office/drawing/2014/main" id="{B379C33C-6516-52A9-1010-632196D31BC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8210" y="963557"/>
                <a:ext cx="10064015" cy="530105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2000"/>
                  </a:spcAft>
                  <a:buNone/>
                </a:pPr>
                <a:r>
                  <a:rPr lang="it-IT" sz="2500" b="1" dirty="0">
                    <a:solidFill>
                      <a:schemeClr val="accent1">
                        <a:lumMod val="75000"/>
                      </a:schemeClr>
                    </a:solidFill>
                  </a:rPr>
                  <a:t>SOTTRAZIONE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</a:pPr>
                <a:r>
                  <a:rPr lang="it-IT" sz="2000" b="1" dirty="0">
                    <a:solidFill>
                      <a:srgbClr val="E64214"/>
                    </a:solidFill>
                  </a:rPr>
                  <a:t>L’operazione inversa dell’addizione</a:t>
                </a:r>
              </a:p>
              <a:p>
                <a:pPr marL="0" indent="0">
                  <a:lnSpc>
                    <a:spcPct val="100000"/>
                  </a:lnSpc>
                  <a:spcAft>
                    <a:spcPts val="500"/>
                  </a:spcAft>
                  <a:buNone/>
                </a:pPr>
                <a:r>
                  <a:rPr lang="it-IT" sz="2000" dirty="0"/>
                  <a:t>Ogni addizione corrisponde a due sottrazioni.</a:t>
                </a:r>
              </a:p>
              <a:p>
                <a:pPr marL="0" indent="0">
                  <a:lnSpc>
                    <a:spcPct val="100000"/>
                  </a:lnSpc>
                  <a:spcAft>
                    <a:spcPts val="500"/>
                  </a:spcAft>
                  <a:buNone/>
                </a:pPr>
                <a:endParaRPr lang="it-IT" sz="2000" dirty="0"/>
              </a:p>
              <a:p>
                <a:pPr marL="0" indent="0">
                  <a:lnSpc>
                    <a:spcPct val="100000"/>
                  </a:lnSpc>
                  <a:spcAft>
                    <a:spcPts val="500"/>
                  </a:spcAft>
                  <a:buNone/>
                </a:pPr>
                <a:r>
                  <a:rPr lang="it-IT" sz="2000" b="1" dirty="0">
                    <a:solidFill>
                      <a:srgbClr val="E64214"/>
                    </a:solidFill>
                  </a:rPr>
                  <a:t>Lo zero nella sottrazione</a:t>
                </a:r>
              </a:p>
              <a:p>
                <a:pPr marL="0" indent="0">
                  <a:lnSpc>
                    <a:spcPct val="100000"/>
                  </a:lnSpc>
                  <a:spcAft>
                    <a:spcPts val="500"/>
                  </a:spcAft>
                  <a:buNone/>
                </a:pPr>
                <a:r>
                  <a:rPr lang="it-IT" sz="2000" dirty="0"/>
                  <a:t>Se il sottraendo è zero, la differenza è uguale al minuendo.</a:t>
                </a:r>
              </a:p>
              <a:p>
                <a:pPr marL="0" indent="0" algn="ctr">
                  <a:lnSpc>
                    <a:spcPct val="100000"/>
                  </a:lnSpc>
                  <a:spcAft>
                    <a:spcPts val="500"/>
                  </a:spcAft>
                  <a:buNone/>
                </a:pPr>
                <a:r>
                  <a:rPr lang="it-IT" sz="2000" b="1" dirty="0"/>
                  <a:t>9 </a:t>
                </a:r>
                <a14:m>
                  <m:oMath xmlns:m="http://schemas.openxmlformats.org/officeDocument/2006/math">
                    <m:r>
                      <a:rPr lang="it-IT" sz="2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it-IT" sz="2000" b="1" dirty="0"/>
                  <a:t> 0 = 9</a:t>
                </a:r>
              </a:p>
              <a:p>
                <a:pPr marL="0" indent="0">
                  <a:lnSpc>
                    <a:spcPct val="100000"/>
                  </a:lnSpc>
                  <a:spcAft>
                    <a:spcPts val="500"/>
                  </a:spcAft>
                  <a:buNone/>
                </a:pPr>
                <a:r>
                  <a:rPr lang="it-IT" sz="2000" dirty="0"/>
                  <a:t>Se il minuendo è zero, ci sono </a:t>
                </a:r>
                <a:r>
                  <a:rPr lang="it-IT" sz="2000"/>
                  <a:t>due casi:</a:t>
                </a:r>
                <a:endParaRPr lang="it-IT" sz="2000" dirty="0"/>
              </a:p>
              <a:p>
                <a:pPr>
                  <a:lnSpc>
                    <a:spcPct val="100000"/>
                  </a:lnSpc>
                  <a:spcAft>
                    <a:spcPts val="500"/>
                  </a:spcAft>
                </a:pPr>
                <a:r>
                  <a:rPr lang="it-IT" sz="2000" dirty="0"/>
                  <a:t>Se il sottraendo è zero, la differenza è zero: </a:t>
                </a:r>
                <a:r>
                  <a:rPr lang="it-IT" sz="2000" b="1" dirty="0"/>
                  <a:t>0 </a:t>
                </a:r>
                <a14:m>
                  <m:oMath xmlns:m="http://schemas.openxmlformats.org/officeDocument/2006/math">
                    <m:r>
                      <a:rPr lang="it-IT" sz="2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it-IT" sz="2000" b="1" dirty="0"/>
                  <a:t> 0 = 0</a:t>
                </a:r>
              </a:p>
              <a:p>
                <a:pPr>
                  <a:lnSpc>
                    <a:spcPct val="100000"/>
                  </a:lnSpc>
                  <a:spcAft>
                    <a:spcPts val="500"/>
                  </a:spcAft>
                </a:pPr>
                <a:r>
                  <a:rPr lang="it-IT" sz="2000" dirty="0"/>
                  <a:t>Se il sottraendo è diverso da zero, la differenza non è un numero naturale: </a:t>
                </a:r>
                <a:r>
                  <a:rPr lang="it-IT" sz="2000" b="1" dirty="0"/>
                  <a:t>0 </a:t>
                </a:r>
                <a14:m>
                  <m:oMath xmlns:m="http://schemas.openxmlformats.org/officeDocument/2006/math">
                    <m:r>
                      <a:rPr lang="it-IT" sz="2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it-IT" sz="2000" b="1" dirty="0"/>
                  <a:t> 6 = </a:t>
                </a:r>
                <a14:m>
                  <m:oMath xmlns:m="http://schemas.openxmlformats.org/officeDocument/2006/math">
                    <m:r>
                      <a:rPr lang="it-IT" sz="20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it-IT" sz="2000" b="1" dirty="0"/>
                  <a:t>6</a:t>
                </a:r>
              </a:p>
              <a:p>
                <a:pPr marL="0" indent="0">
                  <a:lnSpc>
                    <a:spcPct val="100000"/>
                  </a:lnSpc>
                  <a:spcAft>
                    <a:spcPts val="500"/>
                  </a:spcAft>
                  <a:buNone/>
                </a:pPr>
                <a:endParaRPr lang="it-IT" sz="2000" b="1" dirty="0">
                  <a:solidFill>
                    <a:srgbClr val="E64214"/>
                  </a:solidFill>
                </a:endParaRPr>
              </a:p>
              <a:p>
                <a:pPr marL="0" indent="0">
                  <a:buNone/>
                </a:pPr>
                <a:endParaRPr lang="it-IT" sz="2000" dirty="0"/>
              </a:p>
            </p:txBody>
          </p:sp>
        </mc:Choice>
        <mc:Fallback xmlns="">
          <p:sp>
            <p:nvSpPr>
              <p:cNvPr id="2" name="Segnaposto contenuto 2">
                <a:extLst>
                  <a:ext uri="{FF2B5EF4-FFF2-40B4-BE49-F238E27FC236}">
                    <a16:creationId xmlns:a16="http://schemas.microsoft.com/office/drawing/2014/main" id="{B379C33C-6516-52A9-1010-632196D31B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10" y="963557"/>
                <a:ext cx="10064015" cy="5301056"/>
              </a:xfrm>
              <a:prstGeom prst="rect">
                <a:avLst/>
              </a:prstGeom>
              <a:blipFill>
                <a:blip r:embed="rId2"/>
                <a:stretch>
                  <a:fillRect l="-1030" t="-80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ttangolo 2">
            <a:extLst>
              <a:ext uri="{FF2B5EF4-FFF2-40B4-BE49-F238E27FC236}">
                <a16:creationId xmlns:a16="http://schemas.microsoft.com/office/drawing/2014/main" id="{0E77BE61-0299-3A23-C8FD-C39F3ED015ED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id="{BD15DBAB-6DB0-2197-E48E-FA048DFB68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7984" y="1724560"/>
            <a:ext cx="32004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460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Segnaposto contenuto 2">
                <a:extLst>
                  <a:ext uri="{FF2B5EF4-FFF2-40B4-BE49-F238E27FC236}">
                    <a16:creationId xmlns:a16="http://schemas.microsoft.com/office/drawing/2014/main" id="{FB084D8B-122B-2330-31EA-FDB18FF5825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8210" y="963557"/>
                <a:ext cx="10779394" cy="530105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2000"/>
                  </a:spcAft>
                  <a:buNone/>
                </a:pPr>
                <a:r>
                  <a:rPr lang="it-IT" sz="2500" b="1" dirty="0">
                    <a:solidFill>
                      <a:schemeClr val="accent1">
                        <a:lumMod val="75000"/>
                      </a:schemeClr>
                    </a:solidFill>
                  </a:rPr>
                  <a:t>PROPRIETÀ DELLA SOTTRAZIONE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</a:pPr>
                <a:r>
                  <a:rPr lang="it-IT" sz="2000" b="1" dirty="0">
                    <a:solidFill>
                      <a:srgbClr val="E64214"/>
                    </a:solidFill>
                  </a:rPr>
                  <a:t>Proprietà invariantiva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</a:pPr>
                <a:r>
                  <a:rPr lang="it-IT" sz="2000" dirty="0"/>
                  <a:t>Il risultato non cambia se si somma o si sottrae uno stesso numero sia al minuendo sia al sottraendo.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</a:pPr>
                <a:endParaRPr lang="it-IT" sz="2000" dirty="0">
                  <a:highlight>
                    <a:srgbClr val="FFFF00"/>
                  </a:highlight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</a:pPr>
                <a:endParaRPr lang="it-IT" sz="2000" dirty="0">
                  <a:highlight>
                    <a:srgbClr val="FFFF00"/>
                  </a:highlight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</a:pPr>
                <a:endParaRPr lang="it-IT" sz="2000" dirty="0"/>
              </a:p>
              <a:p>
                <a:pPr marL="0" indent="0">
                  <a:lnSpc>
                    <a:spcPct val="100000"/>
                  </a:lnSpc>
                  <a:spcAft>
                    <a:spcPts val="500"/>
                  </a:spcAft>
                  <a:buNone/>
                </a:pPr>
                <a:endParaRPr lang="it-IT" sz="2000" dirty="0"/>
              </a:p>
              <a:p>
                <a:pPr marL="0" indent="0">
                  <a:lnSpc>
                    <a:spcPct val="100000"/>
                  </a:lnSpc>
                  <a:spcAft>
                    <a:spcPts val="500"/>
                  </a:spcAft>
                  <a:buNone/>
                </a:pPr>
                <a:r>
                  <a:rPr lang="it-IT" sz="2000" dirty="0"/>
                  <a:t>Le operazioni:                     </a:t>
                </a:r>
                <a:r>
                  <a:rPr lang="it-IT" sz="2000" b="1" dirty="0"/>
                  <a:t>13 </a:t>
                </a:r>
                <a14:m>
                  <m:oMath xmlns:m="http://schemas.openxmlformats.org/officeDocument/2006/math">
                    <m:r>
                      <a:rPr lang="it-IT" sz="2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it-IT" sz="2000" b="1" dirty="0"/>
                  <a:t> 6 = 7	17 </a:t>
                </a:r>
                <a14:m>
                  <m:oMath xmlns:m="http://schemas.openxmlformats.org/officeDocument/2006/math">
                    <m:r>
                      <a:rPr lang="it-IT" sz="20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it-IT" sz="2000" b="1" dirty="0"/>
                  <a:t>10 = 7 	10 </a:t>
                </a:r>
                <a14:m>
                  <m:oMath xmlns:m="http://schemas.openxmlformats.org/officeDocument/2006/math">
                    <m:r>
                      <a:rPr lang="it-IT" sz="20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it-IT" sz="2000" b="1" dirty="0"/>
                  <a:t> 3 = 7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500"/>
                  </a:spcBef>
                  <a:spcAft>
                    <a:spcPts val="500"/>
                  </a:spcAft>
                  <a:buNone/>
                </a:pPr>
                <a:r>
                  <a:rPr lang="it-IT" sz="2000" dirty="0"/>
                  <a:t>hanno tutte lo stesso risultato, infatti si può passare da una all’altra:</a:t>
                </a:r>
                <a:endParaRPr lang="it-IT" sz="2000" dirty="0">
                  <a:highlight>
                    <a:srgbClr val="FFFF00"/>
                  </a:highlight>
                </a:endParaRPr>
              </a:p>
            </p:txBody>
          </p:sp>
        </mc:Choice>
        <mc:Fallback xmlns="">
          <p:sp>
            <p:nvSpPr>
              <p:cNvPr id="2" name="Segnaposto contenuto 2">
                <a:extLst>
                  <a:ext uri="{FF2B5EF4-FFF2-40B4-BE49-F238E27FC236}">
                    <a16:creationId xmlns:a16="http://schemas.microsoft.com/office/drawing/2014/main" id="{FB084D8B-122B-2330-31EA-FDB18FF582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10" y="963557"/>
                <a:ext cx="10779394" cy="5301056"/>
              </a:xfrm>
              <a:prstGeom prst="rect">
                <a:avLst/>
              </a:prstGeom>
              <a:blipFill>
                <a:blip r:embed="rId2"/>
                <a:stretch>
                  <a:fillRect l="-1060" t="-95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ttangolo 2">
            <a:extLst>
              <a:ext uri="{FF2B5EF4-FFF2-40B4-BE49-F238E27FC236}">
                <a16:creationId xmlns:a16="http://schemas.microsoft.com/office/drawing/2014/main" id="{DD07ACBE-03A6-A5A1-B72D-E04690C4304D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48641BF-A57B-3E0D-3445-EDF12A66EC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6712" y="2728260"/>
            <a:ext cx="5353050" cy="904875"/>
          </a:xfrm>
          <a:prstGeom prst="rect">
            <a:avLst/>
          </a:prstGeom>
        </p:spPr>
      </p:pic>
      <p:pic>
        <p:nvPicPr>
          <p:cNvPr id="6" name="Immagine 5" descr="Immagine che contiene testo, oggetto, orologio, calibro&#10;&#10;Descrizione generata automaticamente">
            <a:extLst>
              <a:ext uri="{FF2B5EF4-FFF2-40B4-BE49-F238E27FC236}">
                <a16:creationId xmlns:a16="http://schemas.microsoft.com/office/drawing/2014/main" id="{6405EF13-CB38-6540-692D-3907B5F5FB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0562" y="5397838"/>
            <a:ext cx="4705350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946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55FB26AA-0690-A6E1-EA84-F76A732FB44C}"/>
              </a:ext>
            </a:extLst>
          </p:cNvPr>
          <p:cNvSpPr txBox="1">
            <a:spLocks/>
          </p:cNvSpPr>
          <p:nvPr/>
        </p:nvSpPr>
        <p:spPr>
          <a:xfrm>
            <a:off x="748210" y="963557"/>
            <a:ext cx="8714289" cy="52996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None/>
            </a:pPr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OPERAZIONI CON I NUMERI POSITIVI E NEGATIVI</a:t>
            </a:r>
            <a:endParaRPr lang="it-IT" sz="2000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E56DC80F-6012-77F2-14E1-5BCB69A152F6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74C97AF-6BA2-33F3-6CA3-2372B032F6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42" r="1811" b="951"/>
          <a:stretch/>
        </p:blipFill>
        <p:spPr>
          <a:xfrm>
            <a:off x="6995617" y="1756880"/>
            <a:ext cx="4367602" cy="352403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Segnaposto contenuto 2">
                <a:extLst>
                  <a:ext uri="{FF2B5EF4-FFF2-40B4-BE49-F238E27FC236}">
                    <a16:creationId xmlns:a16="http://schemas.microsoft.com/office/drawing/2014/main" id="{BEE42E8A-5CDC-BC73-21DE-60A74242329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8209" y="1610832"/>
                <a:ext cx="6084105" cy="4779694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</a:pPr>
                <a:r>
                  <a:rPr lang="it-IT" sz="2000" b="1" dirty="0">
                    <a:solidFill>
                      <a:srgbClr val="E64214"/>
                    </a:solidFill>
                  </a:rPr>
                  <a:t>Somma algebrica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</a:pPr>
                <a:r>
                  <a:rPr lang="it-IT" sz="2000" dirty="0"/>
                  <a:t>Come si </a:t>
                </a:r>
                <a:r>
                  <a:rPr lang="it-IT" sz="2000" b="1" dirty="0"/>
                  <a:t>sommano</a:t>
                </a:r>
                <a:r>
                  <a:rPr lang="it-IT" sz="2000" dirty="0"/>
                  <a:t> e si </a:t>
                </a:r>
                <a:r>
                  <a:rPr lang="it-IT" sz="2000" b="1" dirty="0"/>
                  <a:t>sottraggono</a:t>
                </a:r>
                <a:r>
                  <a:rPr lang="it-IT" sz="2000" dirty="0"/>
                  <a:t> i numeri positivi e negativi?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</a:pPr>
                <a:r>
                  <a:rPr lang="it-IT" sz="2000" dirty="0"/>
                  <a:t>Su una retta numerica, partendo da 0, con il </a:t>
                </a:r>
                <a:r>
                  <a:rPr lang="it-IT" sz="2000" b="1" dirty="0"/>
                  <a:t>segno</a:t>
                </a:r>
                <a:r>
                  <a:rPr lang="it-IT" sz="2000" dirty="0"/>
                  <a:t> </a:t>
                </a:r>
                <a:r>
                  <a:rPr lang="it-IT" sz="2000" b="1" dirty="0"/>
                  <a:t>(+)</a:t>
                </a:r>
                <a:r>
                  <a:rPr lang="it-IT" sz="2000" dirty="0"/>
                  <a:t> ci si muove verso destra, con il </a:t>
                </a:r>
                <a:r>
                  <a:rPr lang="it-IT" sz="2000" b="1" dirty="0"/>
                  <a:t>segno (</a:t>
                </a:r>
                <a14:m>
                  <m:oMath xmlns:m="http://schemas.openxmlformats.org/officeDocument/2006/math">
                    <m:r>
                      <a:rPr lang="it-IT" sz="2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it-IT" sz="2000" b="1" dirty="0"/>
                  <a:t>)</a:t>
                </a:r>
                <a:r>
                  <a:rPr lang="it-IT" sz="2000" dirty="0"/>
                  <a:t> ci si muove verso sinistra. Il punto di arrivo è il risultato.</a:t>
                </a:r>
                <a:endParaRPr lang="it-IT" sz="2000" dirty="0">
                  <a:highlight>
                    <a:srgbClr val="FFFF00"/>
                  </a:highlight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</a:pPr>
                <a:endParaRPr lang="it-IT" sz="2000" dirty="0">
                  <a:highlight>
                    <a:srgbClr val="FFFF00"/>
                  </a:highlight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</a:pPr>
                <a:r>
                  <a:rPr lang="it-IT" sz="2000" dirty="0"/>
                  <a:t>Se qualche numero è scritto con la parentesi si può togliere, ricordando che il segno + lascia il numero invariato, mentre il segno − cambia il numero nel suo opposto.</a:t>
                </a:r>
              </a:p>
            </p:txBody>
          </p:sp>
        </mc:Choice>
        <mc:Fallback xmlns="">
          <p:sp>
            <p:nvSpPr>
              <p:cNvPr id="7" name="Segnaposto contenuto 2">
                <a:extLst>
                  <a:ext uri="{FF2B5EF4-FFF2-40B4-BE49-F238E27FC236}">
                    <a16:creationId xmlns:a16="http://schemas.microsoft.com/office/drawing/2014/main" id="{BEE42E8A-5CDC-BC73-21DE-60A7424232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09" y="1610832"/>
                <a:ext cx="6084105" cy="4779694"/>
              </a:xfrm>
              <a:prstGeom prst="rect">
                <a:avLst/>
              </a:prstGeom>
              <a:blipFill>
                <a:blip r:embed="rId3"/>
                <a:stretch>
                  <a:fillRect l="-1250" t="-529" r="-41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7392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55FB26AA-0690-A6E1-EA84-F76A732FB44C}"/>
              </a:ext>
            </a:extLst>
          </p:cNvPr>
          <p:cNvSpPr txBox="1">
            <a:spLocks/>
          </p:cNvSpPr>
          <p:nvPr/>
        </p:nvSpPr>
        <p:spPr>
          <a:xfrm>
            <a:off x="748210" y="963557"/>
            <a:ext cx="8714289" cy="52996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None/>
            </a:pPr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OPERAZIONI CON I NUMERI POSITIVI E NEGATIVI</a:t>
            </a:r>
            <a:endParaRPr lang="it-IT" sz="2000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E56DC80F-6012-77F2-14E1-5BCB69A152F6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BEE42E8A-5CDC-BC73-21DE-60A74242329B}"/>
              </a:ext>
            </a:extLst>
          </p:cNvPr>
          <p:cNvSpPr txBox="1">
            <a:spLocks/>
          </p:cNvSpPr>
          <p:nvPr/>
        </p:nvSpPr>
        <p:spPr>
          <a:xfrm>
            <a:off x="748209" y="1610832"/>
            <a:ext cx="10830766" cy="477969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b="1" dirty="0">
                <a:solidFill>
                  <a:srgbClr val="E64214"/>
                </a:solidFill>
              </a:rPr>
              <a:t>Moltiplicazione</a:t>
            </a:r>
          </a:p>
          <a:p>
            <a:pPr marL="0" indent="0">
              <a:buNone/>
            </a:pPr>
            <a:r>
              <a:rPr lang="it-IT" sz="2000" dirty="0"/>
              <a:t>Come si </a:t>
            </a:r>
            <a:r>
              <a:rPr lang="it-IT" sz="2000" b="1" dirty="0"/>
              <a:t>moltiplicano </a:t>
            </a:r>
            <a:r>
              <a:rPr lang="it-IT" sz="2000" dirty="0"/>
              <a:t>i numeri positivi e negativi?</a:t>
            </a:r>
          </a:p>
          <a:p>
            <a:pPr marL="0" indent="0">
              <a:buNone/>
            </a:pPr>
            <a:r>
              <a:rPr lang="it-IT" sz="2000" dirty="0"/>
              <a:t>Si moltiplica il valore dei numeri con le tabelline e si determina il segno con la </a:t>
            </a:r>
            <a:r>
              <a:rPr lang="it-IT" sz="2000" b="1" dirty="0"/>
              <a:t>regola dei segni</a:t>
            </a:r>
            <a:r>
              <a:rPr lang="it-IT" sz="2000" dirty="0"/>
              <a:t>.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C9C3684-0041-3810-2BDF-B757BCFAC5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000" y="3343027"/>
            <a:ext cx="3556000" cy="176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106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8BA6DE3C-4259-0DDD-0EA9-837C8FB3B458}"/>
              </a:ext>
            </a:extLst>
          </p:cNvPr>
          <p:cNvSpPr txBox="1">
            <a:spLocks/>
          </p:cNvSpPr>
          <p:nvPr/>
        </p:nvSpPr>
        <p:spPr>
          <a:xfrm>
            <a:off x="748210" y="963557"/>
            <a:ext cx="10064015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Font typeface="Arial" panose="020B0604020202020204" pitchFamily="34" charset="0"/>
              <a:buNone/>
            </a:pPr>
            <a:r>
              <a:rPr lang="it-IT" sz="2500" b="1" dirty="0">
                <a:solidFill>
                  <a:srgbClr val="006EA8"/>
                </a:solidFill>
              </a:rPr>
              <a:t>ADDIZIONE</a:t>
            </a:r>
            <a:endParaRPr lang="it-IT" sz="2500" b="1" dirty="0">
              <a:solidFill>
                <a:srgbClr val="E64214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2000" dirty="0"/>
              <a:t>L’</a:t>
            </a:r>
            <a:r>
              <a:rPr lang="it-IT" sz="2000" b="1" dirty="0"/>
              <a:t>addizione</a:t>
            </a:r>
            <a:r>
              <a:rPr lang="it-IT" sz="2000" dirty="0"/>
              <a:t> è un’operazione tra due numeri che si chiamano </a:t>
            </a:r>
            <a:r>
              <a:rPr lang="it-IT" sz="2000" b="1" dirty="0"/>
              <a:t>addendi</a:t>
            </a:r>
            <a:r>
              <a:rPr lang="it-IT" sz="2000" dirty="0"/>
              <a:t>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2000" dirty="0"/>
              <a:t>L’addizione produce un terzo numero (</a:t>
            </a:r>
            <a:r>
              <a:rPr lang="it-IT" sz="2000" b="1" dirty="0"/>
              <a:t>somma</a:t>
            </a:r>
            <a:r>
              <a:rPr lang="it-IT" sz="2000" dirty="0"/>
              <a:t> o </a:t>
            </a:r>
            <a:r>
              <a:rPr lang="it-IT" sz="2000" b="1" dirty="0"/>
              <a:t>totale</a:t>
            </a:r>
            <a:r>
              <a:rPr lang="it-IT" sz="2000" dirty="0"/>
              <a:t>) che si ottiene contando dopo il primo addendo tante unità quante ne indica il secondo.</a:t>
            </a:r>
          </a:p>
        </p:txBody>
      </p:sp>
      <p:pic>
        <p:nvPicPr>
          <p:cNvPr id="26" name="Immagine 25">
            <a:extLst>
              <a:ext uri="{FF2B5EF4-FFF2-40B4-BE49-F238E27FC236}">
                <a16:creationId xmlns:a16="http://schemas.microsoft.com/office/drawing/2014/main" id="{C55886D2-CB7C-1CA6-1CE2-9E9F463570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493" b="9527"/>
          <a:stretch/>
        </p:blipFill>
        <p:spPr>
          <a:xfrm>
            <a:off x="4191000" y="2890391"/>
            <a:ext cx="3810000" cy="1077218"/>
          </a:xfrm>
          <a:prstGeom prst="rect">
            <a:avLst/>
          </a:prstGeom>
        </p:spPr>
      </p:pic>
      <p:pic>
        <p:nvPicPr>
          <p:cNvPr id="28" name="Immagine 27">
            <a:extLst>
              <a:ext uri="{FF2B5EF4-FFF2-40B4-BE49-F238E27FC236}">
                <a16:creationId xmlns:a16="http://schemas.microsoft.com/office/drawing/2014/main" id="{4733A509-71D6-B424-1F64-66DEC2C717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8050" y="5314895"/>
            <a:ext cx="5295900" cy="1143000"/>
          </a:xfrm>
          <a:prstGeom prst="rect">
            <a:avLst/>
          </a:prstGeom>
        </p:spPr>
      </p:pic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C0A86356-0BE3-4335-82AA-35DDA4482E0C}"/>
              </a:ext>
            </a:extLst>
          </p:cNvPr>
          <p:cNvSpPr txBox="1"/>
          <p:nvPr/>
        </p:nvSpPr>
        <p:spPr>
          <a:xfrm>
            <a:off x="748210" y="4163107"/>
            <a:ext cx="694068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1800" dirty="0"/>
              <a:t>Il segno dell’addizione è il </a:t>
            </a:r>
            <a:r>
              <a:rPr lang="it-IT" sz="1800" b="1" dirty="0"/>
              <a:t>+</a:t>
            </a:r>
            <a:r>
              <a:rPr lang="it-IT" sz="1800" dirty="0"/>
              <a:t> (</a:t>
            </a:r>
            <a:r>
              <a:rPr lang="it-IT" sz="1800" b="1" dirty="0"/>
              <a:t>più</a:t>
            </a:r>
            <a:r>
              <a:rPr lang="it-IT" sz="1800" dirty="0"/>
              <a:t>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1800" dirty="0"/>
              <a:t>Calcolare un’addizione si dice </a:t>
            </a:r>
            <a:r>
              <a:rPr lang="it-IT" sz="1800" b="1" dirty="0"/>
              <a:t>addizionare</a:t>
            </a:r>
            <a:r>
              <a:rPr lang="it-IT" sz="1800" dirty="0"/>
              <a:t> o </a:t>
            </a:r>
            <a:r>
              <a:rPr lang="it-IT" sz="1800" b="1" dirty="0"/>
              <a:t>sommare</a:t>
            </a:r>
            <a:r>
              <a:rPr lang="it-IT" sz="18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1800" dirty="0"/>
              <a:t>Le addizioni si possono rappresentare sulla retta numerica: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BDA830B1-8D06-3C9E-C88E-F9BE30069605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174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D6817420-4CC8-0603-7372-C00D5E87773A}"/>
              </a:ext>
            </a:extLst>
          </p:cNvPr>
          <p:cNvSpPr txBox="1">
            <a:spLocks/>
          </p:cNvSpPr>
          <p:nvPr/>
        </p:nvSpPr>
        <p:spPr>
          <a:xfrm>
            <a:off x="748210" y="963557"/>
            <a:ext cx="10064015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None/>
            </a:pPr>
            <a:r>
              <a:rPr lang="it-IT" sz="2500" b="1" dirty="0">
                <a:solidFill>
                  <a:srgbClr val="006EA8"/>
                </a:solidFill>
              </a:rPr>
              <a:t>ADDIZIONE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b="1" dirty="0">
                <a:solidFill>
                  <a:srgbClr val="E64214"/>
                </a:solidFill>
              </a:rPr>
              <a:t>Addizione in colonna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Si scrivono una sotto l’altra le unità con le unità, le decine con le decine, ...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8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32C7B855-1F7D-2325-3C66-652D587738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1855" y="2371975"/>
            <a:ext cx="3225800" cy="1231900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1DA50FCA-9452-A7F5-E095-85A9A056E95E}"/>
              </a:ext>
            </a:extLst>
          </p:cNvPr>
          <p:cNvSpPr txBox="1"/>
          <p:nvPr/>
        </p:nvSpPr>
        <p:spPr>
          <a:xfrm>
            <a:off x="748209" y="3870075"/>
            <a:ext cx="986466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Se si sommano i numeri con la virgola, anche le virgole vanno scritte una sotto l’altra. E dopo si scrivono uno sotto l’altro i decimi con i decimi, i centesimi con i centesimi, ...</a:t>
            </a:r>
          </a:p>
        </p:txBody>
      </p: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AE183733-994B-18CE-11E5-16225712EB11}"/>
              </a:ext>
            </a:extLst>
          </p:cNvPr>
          <p:cNvGrpSpPr/>
          <p:nvPr/>
        </p:nvGrpSpPr>
        <p:grpSpPr>
          <a:xfrm>
            <a:off x="3771855" y="4756094"/>
            <a:ext cx="4016723" cy="1117602"/>
            <a:chOff x="3488977" y="4843260"/>
            <a:chExt cx="4016723" cy="1117602"/>
          </a:xfrm>
        </p:grpSpPr>
        <p:pic>
          <p:nvPicPr>
            <p:cNvPr id="10" name="Immagine 9" descr="Immagine che contiene testo&#10;&#10;Descrizione generata automaticamente">
              <a:extLst>
                <a:ext uri="{FF2B5EF4-FFF2-40B4-BE49-F238E27FC236}">
                  <a16:creationId xmlns:a16="http://schemas.microsoft.com/office/drawing/2014/main" id="{B7BA0144-3315-44F1-BE3A-16DC5FB9906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86300" y="4843262"/>
              <a:ext cx="2819400" cy="1117600"/>
            </a:xfrm>
            <a:prstGeom prst="rect">
              <a:avLst/>
            </a:prstGeom>
          </p:spPr>
        </p:pic>
        <p:pic>
          <p:nvPicPr>
            <p:cNvPr id="11" name="Immagine 10">
              <a:extLst>
                <a:ext uri="{FF2B5EF4-FFF2-40B4-BE49-F238E27FC236}">
                  <a16:creationId xmlns:a16="http://schemas.microsoft.com/office/drawing/2014/main" id="{B9E51CDA-998A-03F7-C354-05E2D96F740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t="9279" r="62883"/>
            <a:stretch/>
          </p:blipFill>
          <p:spPr>
            <a:xfrm>
              <a:off x="3488977" y="4843260"/>
              <a:ext cx="1197323" cy="1117601"/>
            </a:xfrm>
            <a:prstGeom prst="rect">
              <a:avLst/>
            </a:prstGeom>
          </p:spPr>
        </p:pic>
      </p:grpSp>
      <p:sp>
        <p:nvSpPr>
          <p:cNvPr id="3" name="Rettangolo 2">
            <a:extLst>
              <a:ext uri="{FF2B5EF4-FFF2-40B4-BE49-F238E27FC236}">
                <a16:creationId xmlns:a16="http://schemas.microsoft.com/office/drawing/2014/main" id="{F8D29B22-9097-79C2-2F7A-9C59E8F64E47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576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652719CD-64E8-B85F-F85A-4F2A3682F99E}"/>
              </a:ext>
            </a:extLst>
          </p:cNvPr>
          <p:cNvSpPr txBox="1"/>
          <p:nvPr/>
        </p:nvSpPr>
        <p:spPr>
          <a:xfrm>
            <a:off x="748209" y="3892691"/>
            <a:ext cx="9845211" cy="19569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b="1" dirty="0">
                <a:solidFill>
                  <a:srgbClr val="E64214"/>
                </a:solidFill>
              </a:rPr>
              <a:t>Proprietà associativa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it-IT" sz="1800" dirty="0"/>
              <a:t>Il risultato non cambia se in un’addizione di tre o più addendi si inizia dall’addizione dei primi due oppure dall’addizione del secondo e del terzo.</a:t>
            </a:r>
            <a:endParaRPr lang="it-IT" b="1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it-IT" sz="1800" b="1" dirty="0"/>
              <a:t>(</a:t>
            </a:r>
            <a:r>
              <a:rPr lang="it-IT" sz="1800" b="1" i="1" dirty="0"/>
              <a:t>a</a:t>
            </a:r>
            <a:r>
              <a:rPr lang="it-IT" sz="1800" b="1" dirty="0"/>
              <a:t> + </a:t>
            </a:r>
            <a:r>
              <a:rPr lang="it-IT" sz="1800" b="1" i="1" dirty="0"/>
              <a:t>b</a:t>
            </a:r>
            <a:r>
              <a:rPr lang="it-IT" sz="1800" b="1" dirty="0"/>
              <a:t>) + </a:t>
            </a:r>
            <a:r>
              <a:rPr lang="it-IT" sz="1800" b="1" i="1" dirty="0"/>
              <a:t>c</a:t>
            </a:r>
            <a:r>
              <a:rPr lang="it-IT" sz="1800" b="1" dirty="0"/>
              <a:t> = </a:t>
            </a:r>
            <a:r>
              <a:rPr lang="it-IT" sz="1800" b="1" i="1" dirty="0"/>
              <a:t>a</a:t>
            </a:r>
            <a:r>
              <a:rPr lang="it-IT" sz="1800" b="1" dirty="0"/>
              <a:t> + (</a:t>
            </a:r>
            <a:r>
              <a:rPr lang="it-IT" sz="1800" b="1" i="1" dirty="0"/>
              <a:t>b</a:t>
            </a:r>
            <a:r>
              <a:rPr lang="it-IT" sz="1800" b="1" dirty="0"/>
              <a:t> + </a:t>
            </a:r>
            <a:r>
              <a:rPr lang="it-IT" sz="1800" b="1" i="1" dirty="0"/>
              <a:t>c</a:t>
            </a:r>
            <a:r>
              <a:rPr lang="it-IT" sz="1800" b="1" dirty="0"/>
              <a:t>)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1800" b="1" dirty="0"/>
              <a:t>(</a:t>
            </a:r>
            <a:r>
              <a:rPr lang="it-IT" sz="1800" b="1" dirty="0">
                <a:solidFill>
                  <a:srgbClr val="FF0000"/>
                </a:solidFill>
              </a:rPr>
              <a:t>5</a:t>
            </a:r>
            <a:r>
              <a:rPr lang="it-IT" sz="1800" b="1" dirty="0"/>
              <a:t> + </a:t>
            </a:r>
            <a:r>
              <a:rPr lang="it-IT" sz="1800" b="1" dirty="0">
                <a:solidFill>
                  <a:srgbClr val="00B050"/>
                </a:solidFill>
              </a:rPr>
              <a:t>7</a:t>
            </a:r>
            <a:r>
              <a:rPr lang="it-IT" sz="1800" b="1" dirty="0"/>
              <a:t>) + </a:t>
            </a:r>
            <a:r>
              <a:rPr lang="it-IT" sz="1800" b="1" dirty="0">
                <a:solidFill>
                  <a:srgbClr val="0070C0"/>
                </a:solidFill>
              </a:rPr>
              <a:t>8</a:t>
            </a:r>
            <a:r>
              <a:rPr lang="it-IT" sz="1800" b="1" dirty="0"/>
              <a:t> = 12 + </a:t>
            </a:r>
            <a:r>
              <a:rPr lang="it-IT" sz="1800" b="1" dirty="0">
                <a:solidFill>
                  <a:srgbClr val="0070C0"/>
                </a:solidFill>
              </a:rPr>
              <a:t>8</a:t>
            </a:r>
            <a:r>
              <a:rPr lang="it-IT" sz="1800" b="1" dirty="0"/>
              <a:t> = 20           e         </a:t>
            </a:r>
            <a:r>
              <a:rPr lang="it-IT" sz="1800" b="1" dirty="0">
                <a:solidFill>
                  <a:srgbClr val="FF0000"/>
                </a:solidFill>
              </a:rPr>
              <a:t>5</a:t>
            </a:r>
            <a:r>
              <a:rPr lang="it-IT" sz="1800" b="1" dirty="0"/>
              <a:t> + (</a:t>
            </a:r>
            <a:r>
              <a:rPr lang="it-IT" sz="1800" b="1" dirty="0">
                <a:solidFill>
                  <a:srgbClr val="00B050"/>
                </a:solidFill>
              </a:rPr>
              <a:t>7</a:t>
            </a:r>
            <a:r>
              <a:rPr lang="it-IT" sz="1800" b="1" dirty="0"/>
              <a:t> + </a:t>
            </a:r>
            <a:r>
              <a:rPr lang="it-IT" sz="1800" b="1" dirty="0">
                <a:solidFill>
                  <a:srgbClr val="0070C0"/>
                </a:solidFill>
              </a:rPr>
              <a:t>8</a:t>
            </a:r>
            <a:r>
              <a:rPr lang="it-IT" sz="1800" b="1" dirty="0"/>
              <a:t>) = </a:t>
            </a:r>
            <a:r>
              <a:rPr lang="it-IT" sz="1800" b="1" dirty="0">
                <a:solidFill>
                  <a:srgbClr val="FF0000"/>
                </a:solidFill>
              </a:rPr>
              <a:t>5</a:t>
            </a:r>
            <a:r>
              <a:rPr lang="it-IT" sz="1800" b="1" dirty="0"/>
              <a:t> + 15 = 20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FDCBEF8F-6CBB-E4F0-B75C-5B3D16594D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267" y="3166008"/>
            <a:ext cx="6311900" cy="5588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40D5FED7-4EB1-8AE4-8794-F12ED41B2E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4614" y="6185403"/>
            <a:ext cx="7772400" cy="344989"/>
          </a:xfrm>
          <a:prstGeom prst="rect">
            <a:avLst/>
          </a:prstGeom>
        </p:spPr>
      </p:pic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603E0EDD-F655-6114-4FB1-928B61EC7928}"/>
              </a:ext>
            </a:extLst>
          </p:cNvPr>
          <p:cNvSpPr txBox="1">
            <a:spLocks/>
          </p:cNvSpPr>
          <p:nvPr/>
        </p:nvSpPr>
        <p:spPr>
          <a:xfrm>
            <a:off x="748208" y="963557"/>
            <a:ext cx="10064015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None/>
            </a:pPr>
            <a:r>
              <a:rPr lang="it-IT" sz="2500" b="1" dirty="0">
                <a:solidFill>
                  <a:srgbClr val="006EA8"/>
                </a:solidFill>
              </a:rPr>
              <a:t>PROPRIETÀ DELL’ADDIZIONE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b="1" dirty="0">
                <a:solidFill>
                  <a:srgbClr val="E64214"/>
                </a:solidFill>
              </a:rPr>
              <a:t>Proprietà commutativa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risultato non cambia se in un’addizione si scambiano tra di loro i due addendi. </a:t>
            </a:r>
            <a:endParaRPr lang="it-IT" sz="2000" b="1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i="1" dirty="0"/>
              <a:t>a</a:t>
            </a:r>
            <a:r>
              <a:rPr lang="it-IT" sz="2000" b="1" dirty="0"/>
              <a:t> + </a:t>
            </a:r>
            <a:r>
              <a:rPr lang="it-IT" sz="2000" b="1" i="1" dirty="0"/>
              <a:t>b</a:t>
            </a:r>
            <a:r>
              <a:rPr lang="it-IT" sz="2000" b="1" dirty="0"/>
              <a:t> = </a:t>
            </a:r>
            <a:r>
              <a:rPr lang="it-IT" sz="2000" b="1" i="1" dirty="0"/>
              <a:t>b</a:t>
            </a:r>
            <a:r>
              <a:rPr lang="it-IT" sz="2000" b="1" dirty="0"/>
              <a:t> + </a:t>
            </a:r>
            <a:r>
              <a:rPr lang="it-IT" sz="2000" b="1" i="1" dirty="0"/>
              <a:t>a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3</a:t>
            </a:r>
            <a:r>
              <a:rPr lang="it-IT" sz="2000" dirty="0"/>
              <a:t> + </a:t>
            </a:r>
            <a:r>
              <a:rPr lang="it-IT" sz="2000" b="1" dirty="0">
                <a:solidFill>
                  <a:srgbClr val="0070C0"/>
                </a:solidFill>
              </a:rPr>
              <a:t>5</a:t>
            </a:r>
            <a:r>
              <a:rPr lang="it-IT" sz="2000" dirty="0"/>
              <a:t> = </a:t>
            </a:r>
            <a:r>
              <a:rPr lang="it-IT" sz="2000" b="1" dirty="0">
                <a:solidFill>
                  <a:srgbClr val="0070C0"/>
                </a:solidFill>
              </a:rPr>
              <a:t>5</a:t>
            </a:r>
            <a:r>
              <a:rPr lang="it-IT" sz="2000" dirty="0"/>
              <a:t> + </a:t>
            </a:r>
            <a:r>
              <a:rPr lang="it-IT" sz="2000" b="1" dirty="0">
                <a:solidFill>
                  <a:srgbClr val="FF0000"/>
                </a:solidFill>
              </a:rPr>
              <a:t>3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b="1" i="1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107E4034-AE00-2B98-0B3E-FC7A62CC0A51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859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7F9FE113-AC52-B1EA-5DBE-128BCD12DF01}"/>
              </a:ext>
            </a:extLst>
          </p:cNvPr>
          <p:cNvSpPr txBox="1">
            <a:spLocks/>
          </p:cNvSpPr>
          <p:nvPr/>
        </p:nvSpPr>
        <p:spPr>
          <a:xfrm>
            <a:off x="748210" y="963557"/>
            <a:ext cx="10064015" cy="530105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None/>
            </a:pPr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MOLTIPLICAZIONE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La </a:t>
            </a:r>
            <a:r>
              <a:rPr lang="it-IT" sz="2000" b="1" dirty="0"/>
              <a:t>moltiplicazione</a:t>
            </a:r>
            <a:r>
              <a:rPr lang="it-IT" sz="2000" dirty="0"/>
              <a:t> è un’operazione tra due numeri, che si chiamano </a:t>
            </a:r>
            <a:r>
              <a:rPr lang="it-IT" sz="2000" b="1" dirty="0"/>
              <a:t>fattori</a:t>
            </a:r>
            <a:r>
              <a:rPr lang="it-IT" sz="20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La moltiplicazione produce un terzo numero, il </a:t>
            </a:r>
            <a:r>
              <a:rPr lang="it-IT" sz="2000" b="1" dirty="0"/>
              <a:t>prodotto</a:t>
            </a:r>
            <a:r>
              <a:rPr lang="it-IT" sz="2000" dirty="0"/>
              <a:t>, che si ottiene sommando tra loro tanti addendi uguali al primo fattore quanti ne indica il secondo fattore.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2E85E96-21F3-ABC6-120E-61408912369E}"/>
              </a:ext>
            </a:extLst>
          </p:cNvPr>
          <p:cNvSpPr txBox="1"/>
          <p:nvPr/>
        </p:nvSpPr>
        <p:spPr>
          <a:xfrm>
            <a:off x="748209" y="4645235"/>
            <a:ext cx="1091525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it-IT" sz="2000" dirty="0"/>
              <a:t>Il segno dell’addizione è il </a:t>
            </a:r>
            <a:r>
              <a:rPr lang="it-IT" sz="2000" b="1" dirty="0"/>
              <a:t>×</a:t>
            </a:r>
            <a:r>
              <a:rPr lang="it-IT" sz="2000" dirty="0"/>
              <a:t> (</a:t>
            </a:r>
            <a:r>
              <a:rPr lang="it-IT" sz="2000" b="1" dirty="0"/>
              <a:t>per</a:t>
            </a:r>
            <a:r>
              <a:rPr lang="it-IT" sz="2000" dirty="0"/>
              <a:t>). Spesso al posto del × si trova un puntino </a:t>
            </a:r>
            <a:r>
              <a:rPr lang="it-IT" sz="2800" b="1" dirty="0"/>
              <a:t>⋅</a:t>
            </a:r>
            <a:r>
              <a:rPr lang="it-IT" sz="2000" dirty="0"/>
              <a:t> (che si legge sempre </a:t>
            </a:r>
            <a:r>
              <a:rPr lang="it-IT" sz="2000" b="1" dirty="0"/>
              <a:t>per</a:t>
            </a:r>
            <a:r>
              <a:rPr lang="it-IT" sz="2000" dirty="0"/>
              <a:t>).</a:t>
            </a:r>
            <a:br>
              <a:rPr lang="it-IT" sz="2000" dirty="0"/>
            </a:br>
            <a:r>
              <a:rPr lang="it-IT" sz="2000" dirty="0"/>
              <a:t>Calcolare una moltiplicazione si dice </a:t>
            </a:r>
            <a:r>
              <a:rPr lang="it-IT" sz="2000" b="1" dirty="0"/>
              <a:t>moltiplicare</a:t>
            </a:r>
            <a:r>
              <a:rPr lang="it-IT" sz="2000" dirty="0"/>
              <a:t>.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B2DBE53-D9CC-F02F-238C-4E7018CBAA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25" r="2403"/>
          <a:stretch/>
        </p:blipFill>
        <p:spPr>
          <a:xfrm>
            <a:off x="4134255" y="2981129"/>
            <a:ext cx="3920248" cy="1460500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B35D7562-79C4-26EF-B3B4-BA2760EB6608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7617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48435E5A-1770-4544-21EA-3EBDBBB41AEA}"/>
              </a:ext>
            </a:extLst>
          </p:cNvPr>
          <p:cNvSpPr txBox="1">
            <a:spLocks/>
          </p:cNvSpPr>
          <p:nvPr/>
        </p:nvSpPr>
        <p:spPr>
          <a:xfrm>
            <a:off x="748210" y="963557"/>
            <a:ext cx="10064015" cy="530105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None/>
            </a:pPr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MOLTIPLICAZIONE</a:t>
            </a:r>
            <a:endParaRPr lang="it-IT" sz="2500" b="1" dirty="0">
              <a:solidFill>
                <a:srgbClr val="E64214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500"/>
              </a:spcAft>
              <a:buNone/>
            </a:pPr>
            <a:r>
              <a:rPr lang="it-IT" sz="2000" b="1" dirty="0">
                <a:solidFill>
                  <a:srgbClr val="E64214"/>
                </a:solidFill>
              </a:rPr>
              <a:t>Moltiplicazione in colonna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75CB924-C64C-936C-6D61-2062BFBB82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108" y="2074631"/>
            <a:ext cx="4185920" cy="203200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69F2A4B8-E1F9-517E-B68E-2B72BD4FCB57}"/>
              </a:ext>
            </a:extLst>
          </p:cNvPr>
          <p:cNvSpPr txBox="1"/>
          <p:nvPr/>
        </p:nvSpPr>
        <p:spPr>
          <a:xfrm>
            <a:off x="748210" y="4296958"/>
            <a:ext cx="1027322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Se la moltiplicazione ha cifre decimali, si deve eseguire la moltiplicazione senza tenere conto della virgola. Si sommano le cifre che ci sono dopo la virgola nei due fattori e si mette la virgola prima di quel numero di cifre.</a:t>
            </a:r>
          </a:p>
        </p:txBody>
      </p:sp>
      <p:pic>
        <p:nvPicPr>
          <p:cNvPr id="8" name="Immagine 7" descr="Immagine che contiene tavolo&#10;&#10;Descrizione generata automaticamente">
            <a:extLst>
              <a:ext uri="{FF2B5EF4-FFF2-40B4-BE49-F238E27FC236}">
                <a16:creationId xmlns:a16="http://schemas.microsoft.com/office/drawing/2014/main" id="{42261AB1-4ED7-1BAB-D5DF-D6488DC4A0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1420" y="5122918"/>
            <a:ext cx="1463040" cy="1371600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9A52D8A5-8AC6-7672-14BA-0E9FEA88695C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8950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04AA3285-9FB3-7469-E7FF-1506653CB244}"/>
              </a:ext>
            </a:extLst>
          </p:cNvPr>
          <p:cNvSpPr txBox="1">
            <a:spLocks/>
          </p:cNvSpPr>
          <p:nvPr/>
        </p:nvSpPr>
        <p:spPr>
          <a:xfrm>
            <a:off x="748210" y="963556"/>
            <a:ext cx="10064015" cy="544241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None/>
            </a:pPr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PROPRIETÀ DELLA MOLTIPLICAZIONE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b="1" dirty="0">
                <a:solidFill>
                  <a:srgbClr val="E64214"/>
                </a:solidFill>
              </a:rPr>
              <a:t>Proprietà commutativa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it-IT" sz="2000" dirty="0"/>
              <a:t>Il risultato non cambia se in una moltiplicazione si scambiano tra di loro i due fattori. </a:t>
            </a:r>
            <a:endParaRPr lang="it-IT" sz="2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it-IT" sz="2000" b="1" i="1" dirty="0"/>
              <a:t>         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it-IT" sz="2000" b="1" i="1" dirty="0"/>
              <a:t>                            a</a:t>
            </a:r>
            <a:r>
              <a:rPr lang="it-IT" sz="2000" b="1" dirty="0"/>
              <a:t> ∙ </a:t>
            </a:r>
            <a:r>
              <a:rPr lang="it-IT" sz="2000" b="1" i="1" dirty="0"/>
              <a:t>b</a:t>
            </a:r>
            <a:r>
              <a:rPr lang="it-IT" sz="2000" b="1" dirty="0"/>
              <a:t> = </a:t>
            </a:r>
            <a:r>
              <a:rPr lang="it-IT" sz="2000" b="1" i="1" dirty="0"/>
              <a:t>b</a:t>
            </a:r>
            <a:r>
              <a:rPr lang="it-IT" sz="2000" b="1" dirty="0"/>
              <a:t> ∙ </a:t>
            </a:r>
            <a:r>
              <a:rPr lang="it-IT" sz="2000" b="1" i="1" dirty="0"/>
              <a:t>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it-IT" sz="2000" b="1" i="1" dirty="0"/>
              <a:t>                            </a:t>
            </a:r>
            <a:r>
              <a:rPr lang="it-IT" sz="2000" b="1" dirty="0"/>
              <a:t>4</a:t>
            </a:r>
            <a:r>
              <a:rPr lang="it-IT" sz="2000" dirty="0"/>
              <a:t> </a:t>
            </a:r>
            <a:r>
              <a:rPr lang="it-IT" sz="2000" b="1" dirty="0"/>
              <a:t>∙</a:t>
            </a:r>
            <a:r>
              <a:rPr lang="it-IT" sz="2000" dirty="0"/>
              <a:t> </a:t>
            </a:r>
            <a:r>
              <a:rPr lang="it-IT" sz="2000" b="1" dirty="0">
                <a:solidFill>
                  <a:srgbClr val="0070C0"/>
                </a:solidFill>
              </a:rPr>
              <a:t>5</a:t>
            </a:r>
            <a:r>
              <a:rPr lang="it-IT" sz="2000" dirty="0"/>
              <a:t> = </a:t>
            </a:r>
            <a:r>
              <a:rPr lang="it-IT" sz="2000" b="1" dirty="0">
                <a:solidFill>
                  <a:srgbClr val="FFC000"/>
                </a:solidFill>
              </a:rPr>
              <a:t>5</a:t>
            </a:r>
            <a:r>
              <a:rPr lang="it-IT" sz="2000" dirty="0"/>
              <a:t> </a:t>
            </a:r>
            <a:r>
              <a:rPr lang="it-IT" sz="2000" b="1" dirty="0"/>
              <a:t>∙</a:t>
            </a:r>
            <a:r>
              <a:rPr lang="it-IT" sz="2000" dirty="0"/>
              <a:t> </a:t>
            </a:r>
            <a:r>
              <a:rPr lang="it-IT" sz="2000" b="1" dirty="0"/>
              <a:t>4</a:t>
            </a:r>
            <a:endParaRPr lang="it-IT" sz="2000" b="1" dirty="0">
              <a:solidFill>
                <a:srgbClr val="FF0000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997CCB8-4F84-C529-61F6-8B210C1DB2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2232" y="2464874"/>
            <a:ext cx="3315970" cy="182245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3031B043-856A-D8A3-9EA1-D69558C9AB27}"/>
              </a:ext>
            </a:extLst>
          </p:cNvPr>
          <p:cNvSpPr txBox="1"/>
          <p:nvPr/>
        </p:nvSpPr>
        <p:spPr>
          <a:xfrm>
            <a:off x="748211" y="4500320"/>
            <a:ext cx="10064014" cy="1905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b="1" dirty="0">
                <a:solidFill>
                  <a:srgbClr val="E64214"/>
                </a:solidFill>
              </a:rPr>
              <a:t>Proprietà associativa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None/>
            </a:pPr>
            <a:r>
              <a:rPr lang="it-IT" sz="1800" dirty="0"/>
              <a:t>Il risultato non cambia se in una moltiplicazione di tre o più fattori si inizia dalla moltiplicazione dei primi due oppure dalla moltiplicazione del secondo e del terzo.</a:t>
            </a:r>
            <a:r>
              <a:rPr lang="it-IT" sz="1800" b="1" dirty="0"/>
              <a:t>	</a:t>
            </a:r>
          </a:p>
          <a:p>
            <a:pPr marL="0" indent="0" algn="ctr">
              <a:lnSpc>
                <a:spcPct val="100000"/>
              </a:lnSpc>
              <a:spcAft>
                <a:spcPts val="600"/>
              </a:spcAft>
              <a:buNone/>
            </a:pPr>
            <a:r>
              <a:rPr lang="it-IT" sz="1800" b="1" dirty="0"/>
              <a:t>(</a:t>
            </a:r>
            <a:r>
              <a:rPr lang="it-IT" sz="1800" b="1" i="1" dirty="0"/>
              <a:t>a</a:t>
            </a:r>
            <a:r>
              <a:rPr lang="it-IT" sz="1800" b="1" dirty="0"/>
              <a:t> ∙ </a:t>
            </a:r>
            <a:r>
              <a:rPr lang="it-IT" sz="1800" b="1" i="1" dirty="0"/>
              <a:t>b</a:t>
            </a:r>
            <a:r>
              <a:rPr lang="it-IT" sz="1800" b="1" dirty="0"/>
              <a:t>) ∙ </a:t>
            </a:r>
            <a:r>
              <a:rPr lang="it-IT" sz="1800" b="1" i="1" dirty="0"/>
              <a:t>c</a:t>
            </a:r>
            <a:r>
              <a:rPr lang="it-IT" sz="1800" b="1" dirty="0"/>
              <a:t> = </a:t>
            </a:r>
            <a:r>
              <a:rPr lang="it-IT" sz="1800" b="1" i="1" dirty="0"/>
              <a:t>a</a:t>
            </a:r>
            <a:r>
              <a:rPr lang="it-IT" sz="1800" b="1" dirty="0"/>
              <a:t> ∙ (</a:t>
            </a:r>
            <a:r>
              <a:rPr lang="it-IT" sz="1800" b="1" i="1" dirty="0"/>
              <a:t>b</a:t>
            </a:r>
            <a:r>
              <a:rPr lang="it-IT" sz="1800" b="1" dirty="0"/>
              <a:t> ∙ </a:t>
            </a:r>
            <a:r>
              <a:rPr lang="it-IT" sz="1800" b="1" i="1" dirty="0"/>
              <a:t>c</a:t>
            </a:r>
            <a:r>
              <a:rPr lang="it-IT" sz="1800" b="1" dirty="0"/>
              <a:t>)</a:t>
            </a:r>
          </a:p>
          <a:p>
            <a:pPr marL="0" indent="0" algn="ctr">
              <a:lnSpc>
                <a:spcPct val="100000"/>
              </a:lnSpc>
              <a:spcAft>
                <a:spcPts val="600"/>
              </a:spcAft>
              <a:buNone/>
            </a:pPr>
            <a:r>
              <a:rPr lang="it-IT" sz="1800" b="1" dirty="0"/>
              <a:t>(</a:t>
            </a:r>
            <a:r>
              <a:rPr lang="it-IT" sz="1800" b="1" dirty="0">
                <a:solidFill>
                  <a:srgbClr val="FF0000"/>
                </a:solidFill>
              </a:rPr>
              <a:t>5</a:t>
            </a:r>
            <a:r>
              <a:rPr lang="it-IT" sz="1800" b="1" dirty="0"/>
              <a:t> ⋅ </a:t>
            </a:r>
            <a:r>
              <a:rPr lang="it-IT" sz="1800" b="1" dirty="0">
                <a:solidFill>
                  <a:srgbClr val="00B050"/>
                </a:solidFill>
              </a:rPr>
              <a:t>7</a:t>
            </a:r>
            <a:r>
              <a:rPr lang="it-IT" sz="1800" b="1" dirty="0"/>
              <a:t>) ⋅ </a:t>
            </a:r>
            <a:r>
              <a:rPr lang="it-IT" sz="1800" b="1" dirty="0">
                <a:solidFill>
                  <a:srgbClr val="0070C0"/>
                </a:solidFill>
              </a:rPr>
              <a:t>2</a:t>
            </a:r>
            <a:r>
              <a:rPr lang="it-IT" sz="1800" b="1" dirty="0"/>
              <a:t> = 35 ⋅ </a:t>
            </a:r>
            <a:r>
              <a:rPr lang="it-IT" sz="1800" b="1" dirty="0">
                <a:solidFill>
                  <a:srgbClr val="0070C0"/>
                </a:solidFill>
              </a:rPr>
              <a:t>2</a:t>
            </a:r>
            <a:r>
              <a:rPr lang="it-IT" sz="1800" b="1" dirty="0"/>
              <a:t> = 70            e           </a:t>
            </a:r>
            <a:r>
              <a:rPr lang="it-IT" sz="1800" b="1" dirty="0">
                <a:solidFill>
                  <a:srgbClr val="FF0000"/>
                </a:solidFill>
              </a:rPr>
              <a:t>5</a:t>
            </a:r>
            <a:r>
              <a:rPr lang="it-IT" sz="1800" b="1" dirty="0"/>
              <a:t> ⋅ (</a:t>
            </a:r>
            <a:r>
              <a:rPr lang="it-IT" sz="1800" b="1" dirty="0">
                <a:solidFill>
                  <a:srgbClr val="00B050"/>
                </a:solidFill>
              </a:rPr>
              <a:t>7</a:t>
            </a:r>
            <a:r>
              <a:rPr lang="it-IT" sz="1800" b="1" dirty="0"/>
              <a:t> ⋅ </a:t>
            </a:r>
            <a:r>
              <a:rPr lang="it-IT" sz="1800" b="1" dirty="0">
                <a:solidFill>
                  <a:srgbClr val="0070C0"/>
                </a:solidFill>
              </a:rPr>
              <a:t>2</a:t>
            </a:r>
            <a:r>
              <a:rPr lang="it-IT" sz="1800" b="1" dirty="0"/>
              <a:t>) = </a:t>
            </a:r>
            <a:r>
              <a:rPr lang="it-IT" sz="1800" b="1" dirty="0">
                <a:solidFill>
                  <a:srgbClr val="FF0000"/>
                </a:solidFill>
              </a:rPr>
              <a:t>5</a:t>
            </a:r>
            <a:r>
              <a:rPr lang="it-IT" sz="1800" b="1" dirty="0"/>
              <a:t> ⋅ 14 = 70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5E3559D5-3531-804F-7825-B837D5435D12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7457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F918B337-3786-3CF8-1744-5EA21AFFCB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9883" y="2526418"/>
            <a:ext cx="2743200" cy="673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203EFB07-46BA-D3CC-1021-4C3DFAEB9D3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8210" y="963557"/>
                <a:ext cx="10064015" cy="530105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2000"/>
                  </a:spcAft>
                  <a:buNone/>
                </a:pPr>
                <a:r>
                  <a:rPr lang="it-IT" sz="2500" b="1" dirty="0">
                    <a:solidFill>
                      <a:schemeClr val="accent1">
                        <a:lumMod val="75000"/>
                      </a:schemeClr>
                    </a:solidFill>
                  </a:rPr>
                  <a:t>PROPRIETÀ DISTRIBUTIVA DELLA MOLTIPLICAZIONE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</a:pPr>
                <a:r>
                  <a:rPr lang="it-IT" sz="2000" b="1" dirty="0">
                    <a:solidFill>
                      <a:srgbClr val="E64214"/>
                    </a:solidFill>
                  </a:rPr>
                  <a:t>Proprietà distributiva rispetto all’addizione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</a:pPr>
                <a:r>
                  <a:rPr lang="it-IT" sz="2000" dirty="0"/>
                  <a:t>Il risultato non cambia se si moltiplica un numero per la somma di due addendi, oppure si moltiplica il numero separatamente per ciascuno degli addendi e dopo si sommano i risultati.</a:t>
                </a:r>
              </a:p>
              <a:p>
                <a:pPr marL="0" indent="0" algn="ctr">
                  <a:buNone/>
                </a:pPr>
                <a:endParaRPr lang="it-IT" sz="2000" dirty="0"/>
              </a:p>
              <a:p>
                <a:pPr marL="0" indent="0" algn="ctr">
                  <a:buNone/>
                </a:pPr>
                <a:r>
                  <a:rPr lang="it-IT" sz="2000" dirty="0"/>
                  <a:t> </a:t>
                </a:r>
                <a:r>
                  <a:rPr lang="it-IT" sz="2000" b="1" dirty="0"/>
                  <a:t>4 ⋅ (6 + 5) = 4 ⋅ 6 + 4 ⋅ 5</a:t>
                </a:r>
              </a:p>
              <a:p>
                <a:pPr marL="0" indent="0">
                  <a:spcBef>
                    <a:spcPts val="2200"/>
                  </a:spcBef>
                  <a:buNone/>
                </a:pPr>
                <a:r>
                  <a:rPr lang="it-IT" sz="2000" b="1" dirty="0">
                    <a:solidFill>
                      <a:srgbClr val="E64214"/>
                    </a:solidFill>
                  </a:rPr>
                  <a:t>Proprietà distributiva rispetto alla sottrazione</a:t>
                </a:r>
                <a:endParaRPr lang="it-IT" sz="2000" b="1" dirty="0">
                  <a:solidFill>
                    <a:srgbClr val="FF0000"/>
                  </a:solidFill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</a:pPr>
                <a:r>
                  <a:rPr lang="it-IT" sz="2000" dirty="0"/>
                  <a:t>Il risultato non cambia se si moltiplica un numero per la differenza di due termini, </a:t>
                </a:r>
                <a:r>
                  <a:rPr lang="it-IT" sz="2000"/>
                  <a:t>oppure </a:t>
                </a:r>
                <a:br>
                  <a:rPr lang="it-IT" sz="2000"/>
                </a:br>
                <a:r>
                  <a:rPr lang="it-IT" sz="2000"/>
                  <a:t>si </a:t>
                </a:r>
                <a:r>
                  <a:rPr lang="it-IT" sz="2000" dirty="0"/>
                  <a:t>moltiplica il numero separatamente per ciascuno dei due termini e dopo si </a:t>
                </a:r>
                <a:r>
                  <a:rPr lang="it-IT" sz="2000"/>
                  <a:t>sottraggono </a:t>
                </a:r>
                <a:br>
                  <a:rPr lang="it-IT" sz="2000"/>
                </a:br>
                <a:r>
                  <a:rPr lang="it-IT" sz="2000"/>
                  <a:t>i </a:t>
                </a:r>
                <a:r>
                  <a:rPr lang="it-IT" sz="2000" dirty="0"/>
                  <a:t>risultati.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</a:pPr>
                <a:endParaRPr lang="it-IT" sz="2000" b="1" dirty="0"/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</a:pPr>
                <a:endParaRPr lang="it-IT" sz="2000" b="1" dirty="0"/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500"/>
                  </a:spcAft>
                  <a:buNone/>
                </a:pPr>
                <a:r>
                  <a:rPr lang="it-IT" sz="2000" b="1" dirty="0"/>
                  <a:t>4 ⋅ (6 </a:t>
                </a:r>
                <a14:m>
                  <m:oMath xmlns:m="http://schemas.openxmlformats.org/officeDocument/2006/math">
                    <m:r>
                      <a:rPr lang="it-IT" sz="20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it-IT" sz="2000" b="1" dirty="0"/>
                  <a:t> 5) = 4 ⋅ 6 </a:t>
                </a:r>
                <a14:m>
                  <m:oMath xmlns:m="http://schemas.openxmlformats.org/officeDocument/2006/math">
                    <m:r>
                      <a:rPr lang="it-IT" sz="20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it-IT" sz="2000" b="1" dirty="0"/>
                  <a:t> 4 ⋅ 5</a:t>
                </a:r>
              </a:p>
              <a:p>
                <a:pPr marL="0" indent="0">
                  <a:lnSpc>
                    <a:spcPct val="100000"/>
                  </a:lnSpc>
                  <a:spcBef>
                    <a:spcPts val="0"/>
                  </a:spcBef>
                  <a:spcAft>
                    <a:spcPts val="1000"/>
                  </a:spcAft>
                  <a:buNone/>
                </a:pPr>
                <a:endParaRPr lang="it-IT" sz="2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203EFB07-46BA-D3CC-1021-4C3DFAEB9D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10" y="963557"/>
                <a:ext cx="10064015" cy="5301056"/>
              </a:xfrm>
              <a:prstGeom prst="rect">
                <a:avLst/>
              </a:prstGeom>
              <a:blipFill>
                <a:blip r:embed="rId3"/>
                <a:stretch>
                  <a:fillRect l="-1135" t="-95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ttangolo 3">
            <a:extLst>
              <a:ext uri="{FF2B5EF4-FFF2-40B4-BE49-F238E27FC236}">
                <a16:creationId xmlns:a16="http://schemas.microsoft.com/office/drawing/2014/main" id="{A4DD5A39-02C1-7A36-0BB0-D77CC0107C01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 descr="Immagine che contiene testo, dispositivo, calibro&#10;&#10;Descrizione generata automaticamente">
            <a:extLst>
              <a:ext uri="{FF2B5EF4-FFF2-40B4-BE49-F238E27FC236}">
                <a16:creationId xmlns:a16="http://schemas.microsoft.com/office/drawing/2014/main" id="{F28500F3-68B0-D730-C850-A819D19D8D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0407" y="5043596"/>
            <a:ext cx="2743200" cy="67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531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62C44BD3-9A79-6E0D-7673-13F78A9B0F8D}"/>
              </a:ext>
            </a:extLst>
          </p:cNvPr>
          <p:cNvSpPr txBox="1">
            <a:spLocks/>
          </p:cNvSpPr>
          <p:nvPr/>
        </p:nvSpPr>
        <p:spPr>
          <a:xfrm>
            <a:off x="748210" y="963557"/>
            <a:ext cx="10064015" cy="530105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0"/>
              </a:spcAft>
              <a:buNone/>
            </a:pPr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ZERO E UNO NELL’ADDIZIONE E NELLA MOLTIPLICAZIONE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dirty="0"/>
              <a:t>Il </a:t>
            </a:r>
            <a:r>
              <a:rPr lang="it-IT" sz="2000" b="1" dirty="0"/>
              <a:t>numero 0 </a:t>
            </a:r>
            <a:r>
              <a:rPr lang="it-IT" sz="2000" dirty="0"/>
              <a:t>è l’</a:t>
            </a:r>
            <a:r>
              <a:rPr lang="it-IT" sz="2000" b="1" dirty="0"/>
              <a:t>elemento neutro dell’addizione</a:t>
            </a:r>
            <a:r>
              <a:rPr lang="it-IT" sz="2000" dirty="0"/>
              <a:t>, perché se si somma 0 a un qualunque numero si ottiene il numero stesso.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b="1" i="1" dirty="0"/>
              <a:t>a</a:t>
            </a:r>
            <a:r>
              <a:rPr lang="it-IT" sz="2000" b="1" dirty="0"/>
              <a:t> + 0 = </a:t>
            </a:r>
            <a:r>
              <a:rPr lang="it-IT" sz="2000" b="1" i="1" dirty="0"/>
              <a:t>a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b="1" dirty="0"/>
              <a:t>8 + 0 = 8</a:t>
            </a:r>
          </a:p>
          <a:p>
            <a:pPr marL="0" indent="0">
              <a:lnSpc>
                <a:spcPct val="100000"/>
              </a:lnSpc>
              <a:spcAft>
                <a:spcPts val="500"/>
              </a:spcAft>
              <a:buNone/>
            </a:pPr>
            <a:r>
              <a:rPr lang="it-IT" sz="2000" dirty="0"/>
              <a:t>Il </a:t>
            </a:r>
            <a:r>
              <a:rPr lang="it-IT" sz="2000" b="1" dirty="0"/>
              <a:t>numero 1 </a:t>
            </a:r>
            <a:r>
              <a:rPr lang="it-IT" sz="2000" dirty="0"/>
              <a:t>è l’</a:t>
            </a:r>
            <a:r>
              <a:rPr lang="it-IT" sz="2000" b="1" dirty="0"/>
              <a:t>elemento neutro della moltiplicazione</a:t>
            </a:r>
            <a:r>
              <a:rPr lang="it-IT" sz="2000" dirty="0"/>
              <a:t>, perché il prodotto tra un qualunque numero e 1 è il numero stesso.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b="1" i="1" dirty="0"/>
              <a:t>a</a:t>
            </a:r>
            <a:r>
              <a:rPr lang="it-IT" sz="2000" b="1" dirty="0"/>
              <a:t> ⋅ 1 = </a:t>
            </a:r>
            <a:r>
              <a:rPr lang="it-IT" sz="2000" b="1" i="1" dirty="0"/>
              <a:t>a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b="1" dirty="0"/>
              <a:t>7 ⋅ 1 = 7</a:t>
            </a:r>
          </a:p>
          <a:p>
            <a:pPr marL="0" indent="0">
              <a:lnSpc>
                <a:spcPct val="100000"/>
              </a:lnSpc>
              <a:spcAft>
                <a:spcPts val="500"/>
              </a:spcAft>
              <a:buNone/>
            </a:pPr>
            <a:r>
              <a:rPr lang="it-IT" sz="2000" dirty="0"/>
              <a:t>Il </a:t>
            </a:r>
            <a:r>
              <a:rPr lang="it-IT" sz="2000" b="1" dirty="0"/>
              <a:t>numero 0 </a:t>
            </a:r>
            <a:r>
              <a:rPr lang="it-IT" sz="2000" dirty="0"/>
              <a:t>è l’</a:t>
            </a:r>
            <a:r>
              <a:rPr lang="it-IT" sz="2000" b="1" dirty="0"/>
              <a:t>elemento assorbente della moltiplicazione</a:t>
            </a:r>
            <a:r>
              <a:rPr lang="it-IT" sz="2000" dirty="0"/>
              <a:t>, perché il prodotto tra un qualunque numero e 0 è sempre 0.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b="1" i="1" dirty="0"/>
              <a:t>a</a:t>
            </a:r>
            <a:r>
              <a:rPr lang="it-IT" sz="2000" b="1" dirty="0"/>
              <a:t> ⋅ 0 = 0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it-IT" sz="2000" b="1" dirty="0"/>
              <a:t>9 ⋅ 0 = 0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D2D36A3F-26FB-D933-E9EA-8574F94A52F8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75489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1047</Words>
  <Application>Microsoft Macintosh PowerPoint</Application>
  <PresentationFormat>Widescreen</PresentationFormat>
  <Paragraphs>95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Martina Beccherle</dc:creator>
  <cp:lastModifiedBy>Martina Beccherle</cp:lastModifiedBy>
  <cp:revision>59</cp:revision>
  <dcterms:created xsi:type="dcterms:W3CDTF">2023-01-04T13:10:28Z</dcterms:created>
  <dcterms:modified xsi:type="dcterms:W3CDTF">2023-05-30T15:10:52Z</dcterms:modified>
</cp:coreProperties>
</file>