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5" r:id="rId10"/>
    <p:sldId id="262" r:id="rId11"/>
    <p:sldId id="266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Favro" userId="8cb3ccf0-b992-4298-a911-387fdbec305a" providerId="ADAL" clId="{FBDDE37D-2691-486B-A995-AEA43EAE79DC}"/>
    <pc:docChg chg="undo redo custSel addSld modSld">
      <pc:chgData name="Elisa Favro" userId="8cb3ccf0-b992-4298-a911-387fdbec305a" providerId="ADAL" clId="{FBDDE37D-2691-486B-A995-AEA43EAE79DC}" dt="2023-03-14T11:17:12.615" v="1894" actId="20577"/>
      <pc:docMkLst>
        <pc:docMk/>
      </pc:docMkLst>
      <pc:sldChg chg="modSp mod">
        <pc:chgData name="Elisa Favro" userId="8cb3ccf0-b992-4298-a911-387fdbec305a" providerId="ADAL" clId="{FBDDE37D-2691-486B-A995-AEA43EAE79DC}" dt="2023-03-14T09:56:43.706" v="465" actId="20577"/>
        <pc:sldMkLst>
          <pc:docMk/>
          <pc:sldMk cId="2363214689" sldId="257"/>
        </pc:sldMkLst>
        <pc:spChg chg="mod">
          <ac:chgData name="Elisa Favro" userId="8cb3ccf0-b992-4298-a911-387fdbec305a" providerId="ADAL" clId="{FBDDE37D-2691-486B-A995-AEA43EAE79DC}" dt="2023-03-14T09:56:43.706" v="465" actId="20577"/>
          <ac:spMkLst>
            <pc:docMk/>
            <pc:sldMk cId="2363214689" sldId="257"/>
            <ac:spMk id="3" creationId="{C3FA7C6F-B1CE-4BC8-81B3-9E6E904BECAD}"/>
          </ac:spMkLst>
        </pc:spChg>
      </pc:sldChg>
      <pc:sldChg chg="modSp mod">
        <pc:chgData name="Elisa Favro" userId="8cb3ccf0-b992-4298-a911-387fdbec305a" providerId="ADAL" clId="{FBDDE37D-2691-486B-A995-AEA43EAE79DC}" dt="2023-03-14T09:56:46.994" v="466" actId="20577"/>
        <pc:sldMkLst>
          <pc:docMk/>
          <pc:sldMk cId="799288846" sldId="258"/>
        </pc:sldMkLst>
        <pc:spChg chg="mod">
          <ac:chgData name="Elisa Favro" userId="8cb3ccf0-b992-4298-a911-387fdbec305a" providerId="ADAL" clId="{FBDDE37D-2691-486B-A995-AEA43EAE79DC}" dt="2023-03-14T09:56:46.994" v="466" actId="20577"/>
          <ac:spMkLst>
            <pc:docMk/>
            <pc:sldMk cId="799288846" sldId="258"/>
            <ac:spMk id="3" creationId="{C3FA7C6F-B1CE-4BC8-81B3-9E6E904BECAD}"/>
          </ac:spMkLst>
        </pc:spChg>
      </pc:sldChg>
      <pc:sldChg chg="modSp mod">
        <pc:chgData name="Elisa Favro" userId="8cb3ccf0-b992-4298-a911-387fdbec305a" providerId="ADAL" clId="{FBDDE37D-2691-486B-A995-AEA43EAE79DC}" dt="2023-03-14T10:11:56.889" v="491" actId="113"/>
        <pc:sldMkLst>
          <pc:docMk/>
          <pc:sldMk cId="2021561438" sldId="259"/>
        </pc:sldMkLst>
        <pc:spChg chg="mod">
          <ac:chgData name="Elisa Favro" userId="8cb3ccf0-b992-4298-a911-387fdbec305a" providerId="ADAL" clId="{FBDDE37D-2691-486B-A995-AEA43EAE79DC}" dt="2023-03-14T10:11:56.889" v="491" actId="113"/>
          <ac:spMkLst>
            <pc:docMk/>
            <pc:sldMk cId="2021561438" sldId="259"/>
            <ac:spMk id="3" creationId="{C3FA7C6F-B1CE-4BC8-81B3-9E6E904BECAD}"/>
          </ac:spMkLst>
        </pc:spChg>
      </pc:sldChg>
      <pc:sldChg chg="modSp mod">
        <pc:chgData name="Elisa Favro" userId="8cb3ccf0-b992-4298-a911-387fdbec305a" providerId="ADAL" clId="{FBDDE37D-2691-486B-A995-AEA43EAE79DC}" dt="2023-03-14T10:21:52.054" v="720" actId="207"/>
        <pc:sldMkLst>
          <pc:docMk/>
          <pc:sldMk cId="3459836855" sldId="260"/>
        </pc:sldMkLst>
        <pc:spChg chg="mod">
          <ac:chgData name="Elisa Favro" userId="8cb3ccf0-b992-4298-a911-387fdbec305a" providerId="ADAL" clId="{FBDDE37D-2691-486B-A995-AEA43EAE79DC}" dt="2023-03-14T10:21:52.054" v="720" actId="207"/>
          <ac:spMkLst>
            <pc:docMk/>
            <pc:sldMk cId="3459836855" sldId="260"/>
            <ac:spMk id="3" creationId="{C3FA7C6F-B1CE-4BC8-81B3-9E6E904BECAD}"/>
          </ac:spMkLst>
        </pc:spChg>
      </pc:sldChg>
      <pc:sldChg chg="modSp mod">
        <pc:chgData name="Elisa Favro" userId="8cb3ccf0-b992-4298-a911-387fdbec305a" providerId="ADAL" clId="{FBDDE37D-2691-486B-A995-AEA43EAE79DC}" dt="2023-03-14T10:33:32.095" v="1055" actId="13926"/>
        <pc:sldMkLst>
          <pc:docMk/>
          <pc:sldMk cId="2931944131" sldId="261"/>
        </pc:sldMkLst>
        <pc:spChg chg="mod">
          <ac:chgData name="Elisa Favro" userId="8cb3ccf0-b992-4298-a911-387fdbec305a" providerId="ADAL" clId="{FBDDE37D-2691-486B-A995-AEA43EAE79DC}" dt="2023-03-14T10:33:32.095" v="1055" actId="13926"/>
          <ac:spMkLst>
            <pc:docMk/>
            <pc:sldMk cId="2931944131" sldId="261"/>
            <ac:spMk id="3" creationId="{C3FA7C6F-B1CE-4BC8-81B3-9E6E904BECAD}"/>
          </ac:spMkLst>
        </pc:spChg>
      </pc:sldChg>
      <pc:sldChg chg="modSp mod">
        <pc:chgData name="Elisa Favro" userId="8cb3ccf0-b992-4298-a911-387fdbec305a" providerId="ADAL" clId="{FBDDE37D-2691-486B-A995-AEA43EAE79DC}" dt="2023-03-14T11:11:58.431" v="1758" actId="20577"/>
        <pc:sldMkLst>
          <pc:docMk/>
          <pc:sldMk cId="2662351161" sldId="262"/>
        </pc:sldMkLst>
        <pc:spChg chg="mod">
          <ac:chgData name="Elisa Favro" userId="8cb3ccf0-b992-4298-a911-387fdbec305a" providerId="ADAL" clId="{FBDDE37D-2691-486B-A995-AEA43EAE79DC}" dt="2023-03-14T11:11:58.431" v="1758" actId="20577"/>
          <ac:spMkLst>
            <pc:docMk/>
            <pc:sldMk cId="2662351161" sldId="262"/>
            <ac:spMk id="3" creationId="{C3FA7C6F-B1CE-4BC8-81B3-9E6E904BECAD}"/>
          </ac:spMkLst>
        </pc:spChg>
      </pc:sldChg>
      <pc:sldChg chg="modSp add mod">
        <pc:chgData name="Elisa Favro" userId="8cb3ccf0-b992-4298-a911-387fdbec305a" providerId="ADAL" clId="{FBDDE37D-2691-486B-A995-AEA43EAE79DC}" dt="2023-03-14T10:25:01.679" v="867" actId="20577"/>
        <pc:sldMkLst>
          <pc:docMk/>
          <pc:sldMk cId="3976575286" sldId="263"/>
        </pc:sldMkLst>
        <pc:spChg chg="mod">
          <ac:chgData name="Elisa Favro" userId="8cb3ccf0-b992-4298-a911-387fdbec305a" providerId="ADAL" clId="{FBDDE37D-2691-486B-A995-AEA43EAE79DC}" dt="2023-03-14T10:25:01.679" v="867" actId="20577"/>
          <ac:spMkLst>
            <pc:docMk/>
            <pc:sldMk cId="3976575286" sldId="263"/>
            <ac:spMk id="3" creationId="{C3FA7C6F-B1CE-4BC8-81B3-9E6E904BECAD}"/>
          </ac:spMkLst>
        </pc:spChg>
      </pc:sldChg>
      <pc:sldChg chg="modSp add mod">
        <pc:chgData name="Elisa Favro" userId="8cb3ccf0-b992-4298-a911-387fdbec305a" providerId="ADAL" clId="{FBDDE37D-2691-486B-A995-AEA43EAE79DC}" dt="2023-03-14T10:58:06.419" v="1469" actId="20577"/>
        <pc:sldMkLst>
          <pc:docMk/>
          <pc:sldMk cId="935174475" sldId="264"/>
        </pc:sldMkLst>
        <pc:spChg chg="mod">
          <ac:chgData name="Elisa Favro" userId="8cb3ccf0-b992-4298-a911-387fdbec305a" providerId="ADAL" clId="{FBDDE37D-2691-486B-A995-AEA43EAE79DC}" dt="2023-03-14T10:58:06.419" v="1469" actId="20577"/>
          <ac:spMkLst>
            <pc:docMk/>
            <pc:sldMk cId="935174475" sldId="264"/>
            <ac:spMk id="3" creationId="{C3FA7C6F-B1CE-4BC8-81B3-9E6E904BECAD}"/>
          </ac:spMkLst>
        </pc:spChg>
      </pc:sldChg>
      <pc:sldChg chg="modSp add mod">
        <pc:chgData name="Elisa Favro" userId="8cb3ccf0-b992-4298-a911-387fdbec305a" providerId="ADAL" clId="{FBDDE37D-2691-486B-A995-AEA43EAE79DC}" dt="2023-03-14T10:42:57.807" v="1270" actId="20577"/>
        <pc:sldMkLst>
          <pc:docMk/>
          <pc:sldMk cId="2732404095" sldId="265"/>
        </pc:sldMkLst>
        <pc:spChg chg="mod">
          <ac:chgData name="Elisa Favro" userId="8cb3ccf0-b992-4298-a911-387fdbec305a" providerId="ADAL" clId="{FBDDE37D-2691-486B-A995-AEA43EAE79DC}" dt="2023-03-14T10:42:57.807" v="1270" actId="20577"/>
          <ac:spMkLst>
            <pc:docMk/>
            <pc:sldMk cId="2732404095" sldId="265"/>
            <ac:spMk id="3" creationId="{C3FA7C6F-B1CE-4BC8-81B3-9E6E904BECAD}"/>
          </ac:spMkLst>
        </pc:spChg>
      </pc:sldChg>
      <pc:sldChg chg="modSp add mod">
        <pc:chgData name="Elisa Favro" userId="8cb3ccf0-b992-4298-a911-387fdbec305a" providerId="ADAL" clId="{FBDDE37D-2691-486B-A995-AEA43EAE79DC}" dt="2023-03-14T11:17:12.615" v="1894" actId="20577"/>
        <pc:sldMkLst>
          <pc:docMk/>
          <pc:sldMk cId="332613697" sldId="266"/>
        </pc:sldMkLst>
        <pc:spChg chg="mod">
          <ac:chgData name="Elisa Favro" userId="8cb3ccf0-b992-4298-a911-387fdbec305a" providerId="ADAL" clId="{FBDDE37D-2691-486B-A995-AEA43EAE79DC}" dt="2023-03-14T11:17:12.615" v="1894" actId="20577"/>
          <ac:spMkLst>
            <pc:docMk/>
            <pc:sldMk cId="332613697" sldId="266"/>
            <ac:spMk id="3" creationId="{C3FA7C6F-B1CE-4BC8-81B3-9E6E904BECAD}"/>
          </ac:spMkLst>
        </pc:spChg>
      </pc:sldChg>
    </pc:docChg>
  </pc:docChgLst>
  <pc:docChgLst>
    <pc:chgData name="Elisa Favro" userId="8cb3ccf0-b992-4298-a911-387fdbec305a" providerId="ADAL" clId="{8ADD5B95-3D1C-48C2-9E9C-07F3DF3D1E95}"/>
    <pc:docChg chg="custSel modSld">
      <pc:chgData name="Elisa Favro" userId="8cb3ccf0-b992-4298-a911-387fdbec305a" providerId="ADAL" clId="{8ADD5B95-3D1C-48C2-9E9C-07F3DF3D1E95}" dt="2023-06-15T14:02:24.388" v="49" actId="20577"/>
      <pc:docMkLst>
        <pc:docMk/>
      </pc:docMkLst>
      <pc:sldChg chg="modSp mod">
        <pc:chgData name="Elisa Favro" userId="8cb3ccf0-b992-4298-a911-387fdbec305a" providerId="ADAL" clId="{8ADD5B95-3D1C-48C2-9E9C-07F3DF3D1E95}" dt="2023-06-15T14:02:24.388" v="49" actId="20577"/>
        <pc:sldMkLst>
          <pc:docMk/>
          <pc:sldMk cId="2662351161" sldId="262"/>
        </pc:sldMkLst>
        <pc:spChg chg="mod">
          <ac:chgData name="Elisa Favro" userId="8cb3ccf0-b992-4298-a911-387fdbec305a" providerId="ADAL" clId="{8ADD5B95-3D1C-48C2-9E9C-07F3DF3D1E95}" dt="2023-06-15T14:02:24.388" v="49" actId="20577"/>
          <ac:spMkLst>
            <pc:docMk/>
            <pc:sldMk cId="2662351161" sldId="262"/>
            <ac:spMk id="7" creationId="{F31D6B86-D48A-9EE1-4DC6-8137FE94CF5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>
            <a:extLst>
              <a:ext uri="{FF2B5EF4-FFF2-40B4-BE49-F238E27FC236}">
                <a16:creationId xmlns:a16="http://schemas.microsoft.com/office/drawing/2014/main" id="{FDE7DB0C-E91C-083C-B7D0-A2F77C3A5B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44675936-7E4B-ED31-96AD-2B540B61E3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b="12253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B5FC9A76-9484-C90A-FDA5-68CB68914BC4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orda 8">
            <a:extLst>
              <a:ext uri="{FF2B5EF4-FFF2-40B4-BE49-F238E27FC236}">
                <a16:creationId xmlns:a16="http://schemas.microsoft.com/office/drawing/2014/main" id="{C236E2C8-63E1-7EC4-2860-2EEC88AE75AB}"/>
              </a:ext>
            </a:extLst>
          </p:cNvPr>
          <p:cNvSpPr/>
          <p:nvPr userDrawn="1"/>
        </p:nvSpPr>
        <p:spPr>
          <a:xfrm rot="19334893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orda 9">
            <a:extLst>
              <a:ext uri="{FF2B5EF4-FFF2-40B4-BE49-F238E27FC236}">
                <a16:creationId xmlns:a16="http://schemas.microsoft.com/office/drawing/2014/main" id="{6076810E-4B24-3DE0-0DD0-0CE05420ACE9}"/>
              </a:ext>
            </a:extLst>
          </p:cNvPr>
          <p:cNvSpPr/>
          <p:nvPr userDrawn="1"/>
        </p:nvSpPr>
        <p:spPr>
          <a:xfrm rot="19334893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rda 10">
            <a:extLst>
              <a:ext uri="{FF2B5EF4-FFF2-40B4-BE49-F238E27FC236}">
                <a16:creationId xmlns:a16="http://schemas.microsoft.com/office/drawing/2014/main" id="{B925571E-7869-4428-6C84-CBAF5610845D}"/>
              </a:ext>
            </a:extLst>
          </p:cNvPr>
          <p:cNvSpPr/>
          <p:nvPr userDrawn="1"/>
        </p:nvSpPr>
        <p:spPr>
          <a:xfrm rot="19334893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029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F472CD-F599-8D58-8C63-6C825778F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7A2671A-8999-3DE6-EE3D-F9505F354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568E76-8BD8-9631-A69D-54A2BB80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7A56-7598-4287-9A01-BF6E38BCD62A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70F3CD-847B-A2AC-4E61-09A385350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6C0B1A-02BF-9671-B31A-AF653A4D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0E9F-4E53-415C-96C0-0AB1C1F9E7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25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3E573B2-221F-A548-54FB-1CD4CC2494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D65C2D5-6938-C3F8-31C6-C1FDD4470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118F6B-1381-85D9-4A22-EADE09CB5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7A56-7598-4287-9A01-BF6E38BCD62A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4CC232-5A93-4969-64C8-2EFFA4E84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B0EAF8-28DB-E17C-FCFA-E6124F910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0E9F-4E53-415C-96C0-0AB1C1F9E7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51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>
            <a:extLst>
              <a:ext uri="{FF2B5EF4-FFF2-40B4-BE49-F238E27FC236}">
                <a16:creationId xmlns:a16="http://schemas.microsoft.com/office/drawing/2014/main" id="{287B21EA-6EF6-181C-6CBA-21C66003B45A}"/>
              </a:ext>
            </a:extLst>
          </p:cNvPr>
          <p:cNvSpPr txBox="1">
            <a:spLocks/>
          </p:cNvSpPr>
          <p:nvPr userDrawn="1"/>
        </p:nvSpPr>
        <p:spPr>
          <a:xfrm>
            <a:off x="5111970" y="50270"/>
            <a:ext cx="6323151" cy="65927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000" b="1" dirty="0">
                <a:solidFill>
                  <a:srgbClr val="E642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NUMERI NATURALI E NUMERI DECIMALI</a:t>
            </a:r>
          </a:p>
        </p:txBody>
      </p:sp>
      <p:pic>
        <p:nvPicPr>
          <p:cNvPr id="9" name="Immagine 8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D8AE1359-096D-219A-38F1-4A62CE6EA3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96480" y="135469"/>
            <a:ext cx="245338" cy="488872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8C4CBA17-151C-62AF-EBE7-E98C3E731D36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681736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BB287380-86E6-F999-E69F-EA91012AD648}"/>
              </a:ext>
            </a:extLst>
          </p:cNvPr>
          <p:cNvCxnSpPr>
            <a:cxnSpLocks/>
          </p:cNvCxnSpPr>
          <p:nvPr userDrawn="1"/>
        </p:nvCxnSpPr>
        <p:spPr>
          <a:xfrm>
            <a:off x="11500460" y="379905"/>
            <a:ext cx="69154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>
            <a:extLst>
              <a:ext uri="{FF2B5EF4-FFF2-40B4-BE49-F238E27FC236}">
                <a16:creationId xmlns:a16="http://schemas.microsoft.com/office/drawing/2014/main" id="{2A6F516D-F0FE-5CE2-F7D2-EA8BE1D1E4C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10493596" y="5164937"/>
            <a:ext cx="3396807" cy="3386125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FD839AB-ECB6-29F4-A1DC-85E902B75D9F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97AB9668-7AB5-C746-848F-2F464D57B9A7}" type="slidenum">
              <a:rPr lang="it-IT" sz="1200" smtClean="0"/>
              <a:pPr algn="ctr"/>
              <a:t>‹N›</a:t>
            </a:fld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46600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7A2050-42B1-2447-8E0F-B5098B83E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FF35E75-3AA7-8D95-C324-A98F3E1B7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B47CB1-9174-56B7-BACC-0F5B8F2B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7A56-7598-4287-9A01-BF6E38BCD62A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8159D3-7876-FFB6-7230-F8D908FA5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1B9D0A-D9EE-9911-49FD-DD9CAA307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0E9F-4E53-415C-96C0-0AB1C1F9E7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693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093B31-48A2-6519-011E-DAA6B5A1B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0E85CA-8E83-6572-B103-08B776495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566EE6-9DD3-2D22-40AB-20AB40E3C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D8FA25-BB3E-6CA3-6931-E55BEC5B3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7A56-7598-4287-9A01-BF6E38BCD62A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AFA53EA-0BAF-26FE-AF46-1DA470C6B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76339EE-1CF8-4589-438D-085457A6E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0E9F-4E53-415C-96C0-0AB1C1F9E7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256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23DB4A-B7D9-1378-9D52-79D7A5AC3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7F410A-A4FA-9BFE-E316-F4AACCAD6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F409B15-B29B-BD4D-3D8E-ED609019D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69B196B-1275-D1A4-BA4C-D8E20F710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9E319CE-9CD4-74F7-7714-EDE8840B80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AC1CBD1-82F3-EEAD-B508-B4B3F23E7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7A56-7598-4287-9A01-BF6E38BCD62A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C5B551D-4014-6BBA-64C1-2E7A1CA0F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C0A1290-7BDE-3A3A-F492-44A2EB6F3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0E9F-4E53-415C-96C0-0AB1C1F9E7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2822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768177-4B45-AA5B-CA32-BD9AB1CD5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BCBCB50-BE5D-0860-651B-1697289A4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7A56-7598-4287-9A01-BF6E38BCD62A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3136231-9CD9-58D2-16BA-3A7D6BFFA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481AD7E-7404-3CEE-BF9D-6CC4A492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0E9F-4E53-415C-96C0-0AB1C1F9E7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817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4E6E879-04D6-8B16-7BA5-DBA8AEA56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7A56-7598-4287-9A01-BF6E38BCD62A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22C65D9-3060-36C0-3A7F-5310B7DBC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84A6F0D-7DD5-B429-0796-41CE004F4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0E9F-4E53-415C-96C0-0AB1C1F9E7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0566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0A23C-1D7E-A0D5-EF2C-DBEBC4AB2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384073-475E-F48C-9834-AF7573FFE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739DE43-7B9C-0C9C-8C80-B9AD1A249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F5B94BF-C949-25D9-BA98-3BA5E5D6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7A56-7598-4287-9A01-BF6E38BCD62A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4CFA3B6-963A-4D64-EC0A-87A02747A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138C14D-88DE-7727-E400-3883EF8F6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0E9F-4E53-415C-96C0-0AB1C1F9E7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50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45B6FF-C0B4-3F9E-44E1-886B1541C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C56842-ACD9-9A2A-C1CC-A22B1DA5E6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39AC82F-482D-72B9-B75B-1991462A2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0B81DFB-83D3-D289-EA94-685832CF7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7A56-7598-4287-9A01-BF6E38BCD62A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9CFFAD-BBBE-1845-2614-AC95E8428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417DE2-2629-50A8-D8A5-FABA50CD8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0E9F-4E53-415C-96C0-0AB1C1F9E7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04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2FD3E20-4977-DE1A-1A52-0B0FD8DEF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ABC4E4D-B012-9D98-1060-2C11FE00C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8FC850-FD4F-21C6-EE76-A29384B996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D7A56-7598-4287-9A01-BF6E38BCD62A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0C3D57-3DB1-F638-094B-DD64B3760E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31B42A-4A72-B125-31B5-5ADC248077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10E9F-4E53-415C-96C0-0AB1C1F9E7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114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AE2E4EA-C7E8-525F-4853-0B47D4930AE0}"/>
              </a:ext>
            </a:extLst>
          </p:cNvPr>
          <p:cNvSpPr txBox="1"/>
          <p:nvPr/>
        </p:nvSpPr>
        <p:spPr>
          <a:xfrm>
            <a:off x="712728" y="4173197"/>
            <a:ext cx="52609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NUMERI NATURALI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0D52755-7328-3D08-69A8-AC913C616C6D}"/>
              </a:ext>
            </a:extLst>
          </p:cNvPr>
          <p:cNvSpPr txBox="1"/>
          <p:nvPr/>
        </p:nvSpPr>
        <p:spPr>
          <a:xfrm>
            <a:off x="712728" y="4798208"/>
            <a:ext cx="564154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NUMERI DECIMALI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08E9D5C-56E0-81D9-15C9-7722342BB1A5}"/>
              </a:ext>
            </a:extLst>
          </p:cNvPr>
          <p:cNvSpPr txBox="1"/>
          <p:nvPr/>
        </p:nvSpPr>
        <p:spPr>
          <a:xfrm>
            <a:off x="712728" y="3285566"/>
            <a:ext cx="2491901" cy="1015663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it-IT" sz="6000" b="1" dirty="0">
                <a:solidFill>
                  <a:srgbClr val="E64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Unità 1</a:t>
            </a:r>
          </a:p>
        </p:txBody>
      </p:sp>
    </p:spTree>
    <p:extLst>
      <p:ext uri="{BB962C8B-B14F-4D97-AF65-F5344CB8AC3E}">
        <p14:creationId xmlns:p14="http://schemas.microsoft.com/office/powerpoint/2010/main" val="2771136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FA7C6F-B1CE-4BC8-81B3-9E6E904BEC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199" y="1825625"/>
            <a:ext cx="10515600" cy="235283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</a:t>
            </a:r>
            <a:r>
              <a:rPr lang="it-IT" sz="2000" b="1" dirty="0"/>
              <a:t>numeri</a:t>
            </a:r>
            <a:r>
              <a:rPr lang="it-IT" sz="2000" dirty="0"/>
              <a:t> </a:t>
            </a:r>
            <a:r>
              <a:rPr lang="it-IT" sz="2000" b="1" dirty="0"/>
              <a:t>positivi</a:t>
            </a:r>
            <a:r>
              <a:rPr lang="it-IT" sz="2000" dirty="0"/>
              <a:t> sono tutti maggiori di zero e si scrivono con il segno </a:t>
            </a:r>
            <a:r>
              <a:rPr lang="it-IT" sz="2000" b="1" dirty="0"/>
              <a:t>più</a:t>
            </a:r>
            <a:r>
              <a:rPr lang="it-IT" sz="2000" dirty="0"/>
              <a:t> (</a:t>
            </a:r>
            <a:r>
              <a:rPr lang="it-IT" sz="2000" b="1" dirty="0"/>
              <a:t>+</a:t>
            </a:r>
            <a:r>
              <a:rPr lang="it-IT" sz="2000" dirty="0"/>
              <a:t>), che però si può anche non scrivere.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</a:t>
            </a:r>
            <a:r>
              <a:rPr lang="it-IT" sz="2000" b="1" dirty="0"/>
              <a:t> numeri</a:t>
            </a:r>
            <a:r>
              <a:rPr lang="it-IT" sz="2000" dirty="0"/>
              <a:t> </a:t>
            </a:r>
            <a:r>
              <a:rPr lang="it-IT" sz="2000" b="1" dirty="0"/>
              <a:t>negativi </a:t>
            </a:r>
            <a:r>
              <a:rPr lang="it-IT" sz="2000" dirty="0"/>
              <a:t>sono tutti minori di zero e si scrivono con il segno </a:t>
            </a:r>
            <a:r>
              <a:rPr lang="it-IT" sz="2000" b="1" dirty="0"/>
              <a:t>meno</a:t>
            </a:r>
            <a:r>
              <a:rPr lang="it-IT" sz="2000" dirty="0"/>
              <a:t> (</a:t>
            </a:r>
            <a:r>
              <a:rPr lang="it-IT" sz="2000" b="1" dirty="0"/>
              <a:t>−</a:t>
            </a:r>
            <a:r>
              <a:rPr lang="it-IT" sz="2000" dirty="0"/>
              <a:t>).</a:t>
            </a:r>
            <a:r>
              <a:rPr lang="it-IT" sz="2000" b="1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Lo </a:t>
            </a:r>
            <a:r>
              <a:rPr lang="it-IT" sz="2000" b="1" dirty="0"/>
              <a:t>zero</a:t>
            </a:r>
            <a:r>
              <a:rPr lang="it-IT" sz="2000" dirty="0"/>
              <a:t> non è né negativo né positivo e per questo non si scrive con il segno.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Sulla retta numerica, i numeri negativi si trovano a sinistra dello zero, proprio perché sono minori </a:t>
            </a:r>
            <a:br>
              <a:rPr lang="it-IT" sz="2000" dirty="0"/>
            </a:br>
            <a:r>
              <a:rPr lang="it-IT" sz="2000" dirty="0"/>
              <a:t>di zero.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6FFF79B-884B-0347-D21B-320A5C2BDFA3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309DA67-38B8-5177-1220-50A5A4D8760F}"/>
              </a:ext>
            </a:extLst>
          </p:cNvPr>
          <p:cNvSpPr txBox="1">
            <a:spLocks/>
          </p:cNvSpPr>
          <p:nvPr/>
        </p:nvSpPr>
        <p:spPr>
          <a:xfrm>
            <a:off x="838200" y="1026725"/>
            <a:ext cx="10515600" cy="37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NUMERI NEGATIVI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31D6B86-D48A-9EE1-4DC6-8137FE94CF54}"/>
              </a:ext>
            </a:extLst>
          </p:cNvPr>
          <p:cNvSpPr txBox="1"/>
          <p:nvPr/>
        </p:nvSpPr>
        <p:spPr>
          <a:xfrm>
            <a:off x="838199" y="5215716"/>
            <a:ext cx="984523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numeri positivi e negativi si chiamano </a:t>
            </a:r>
            <a:r>
              <a:rPr lang="it-IT" sz="2000" b="1" dirty="0"/>
              <a:t>numeri relativi</a:t>
            </a:r>
            <a:r>
              <a:rPr lang="it-IT" sz="2000" dirty="0"/>
              <a:t>, una parola che deriva dal fatto che il valore dei numeri è relativo al segno. L’insieme dei numeri interi positivi </a:t>
            </a:r>
            <a:r>
              <a:rPr lang="it-IT" sz="2000"/>
              <a:t>e negativi si </a:t>
            </a:r>
            <a:r>
              <a:rPr lang="it-IT" sz="2000" dirty="0"/>
              <a:t>indica con la lettera </a:t>
            </a:r>
            <a:r>
              <a:rPr lang="it-IT" sz="2000" b="1" dirty="0"/>
              <a:t>Z</a:t>
            </a:r>
            <a:r>
              <a:rPr lang="it-IT" sz="2000" dirty="0"/>
              <a:t>.</a:t>
            </a:r>
          </a:p>
        </p:txBody>
      </p:sp>
      <p:pic>
        <p:nvPicPr>
          <p:cNvPr id="9" name="Immagine 8" descr="Immagine che contiene linea, Diagramma&#10;&#10;Descrizione generata automaticamente">
            <a:extLst>
              <a:ext uri="{FF2B5EF4-FFF2-40B4-BE49-F238E27FC236}">
                <a16:creationId xmlns:a16="http://schemas.microsoft.com/office/drawing/2014/main" id="{52AB6209-B3D9-EF52-CB11-6D944EFD6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799" y="4123210"/>
            <a:ext cx="7772400" cy="91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351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FA7C6F-B1CE-4BC8-81B3-9E6E904BEC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Come confrontare numeri positivi e numeri negativi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Per confrontare due numeri relativi si utilizza la retta numerica, dove la freccia indica che i numeri crescono verso destra.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numeri che si trovano più a sinistra sono minori di quelli situati più a destra.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Tutti i numeri negativi sono minori di 0.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Ogni numero negativo è minore di ogni numero positivo.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EFD2AD7-B191-EFF9-EC0B-FCB55C2A5D92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A815EE22-42E2-62CD-429F-9A95D6B0983C}"/>
              </a:ext>
            </a:extLst>
          </p:cNvPr>
          <p:cNvSpPr txBox="1">
            <a:spLocks/>
          </p:cNvSpPr>
          <p:nvPr/>
        </p:nvSpPr>
        <p:spPr>
          <a:xfrm>
            <a:off x="838200" y="1026725"/>
            <a:ext cx="10515600" cy="37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NUMERI NEGATIVI</a:t>
            </a:r>
          </a:p>
        </p:txBody>
      </p:sp>
      <p:pic>
        <p:nvPicPr>
          <p:cNvPr id="9" name="Immagine 8" descr="Immagine che contiene linea, testo, Carattere, Diagramma&#10;&#10;Descrizione generata automaticamente">
            <a:extLst>
              <a:ext uri="{FF2B5EF4-FFF2-40B4-BE49-F238E27FC236}">
                <a16:creationId xmlns:a16="http://schemas.microsoft.com/office/drawing/2014/main" id="{9A6D28F0-D3EC-383C-0689-A0820F5405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122" y="4610532"/>
            <a:ext cx="7023100" cy="173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13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E62AEE8-2919-7832-AB30-19B16FF814C0}"/>
              </a:ext>
            </a:extLst>
          </p:cNvPr>
          <p:cNvSpPr txBox="1"/>
          <p:nvPr/>
        </p:nvSpPr>
        <p:spPr>
          <a:xfrm>
            <a:off x="838200" y="1825625"/>
            <a:ext cx="10342944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Gli opposti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Due numeri sono </a:t>
            </a:r>
            <a:r>
              <a:rPr lang="it-IT" sz="2000" b="1" dirty="0"/>
              <a:t>opposti</a:t>
            </a:r>
            <a:r>
              <a:rPr lang="it-IT" sz="2000" dirty="0"/>
              <a:t> se sulla retta numerica si trovano da parti opposte, alla stessa distanza dallo zero.</a:t>
            </a:r>
            <a:endParaRPr lang="it-IT" sz="2000" dirty="0">
              <a:highlight>
                <a:srgbClr val="FFFF00"/>
              </a:highlight>
            </a:endParaRPr>
          </a:p>
        </p:txBody>
      </p:sp>
      <p:pic>
        <p:nvPicPr>
          <p:cNvPr id="5" name="Immagine 4" descr="Immagine che contiene linea, Diagramma&#10;&#10;Descrizione generata automaticamente">
            <a:extLst>
              <a:ext uri="{FF2B5EF4-FFF2-40B4-BE49-F238E27FC236}">
                <a16:creationId xmlns:a16="http://schemas.microsoft.com/office/drawing/2014/main" id="{442BB3CA-B522-2B96-93A2-5D792466C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0" y="3076169"/>
            <a:ext cx="64135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85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6132DE-88AF-2DD7-6C80-67FC3C31DBF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994379"/>
            <a:ext cx="3692703" cy="467082"/>
          </a:xfrm>
        </p:spPr>
        <p:txBody>
          <a:bodyPr anchor="ctr">
            <a:normAutofit/>
          </a:bodyPr>
          <a:lstStyle/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NUMERI PER CONTARE</a:t>
            </a:r>
            <a:endParaRPr lang="it-IT" sz="20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FA7C6F-B1CE-4BC8-81B3-9E6E904BEC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3759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I </a:t>
            </a:r>
            <a:r>
              <a:rPr lang="it-IT" sz="2000" b="1" dirty="0"/>
              <a:t>numeri naturali </a:t>
            </a:r>
            <a:r>
              <a:rPr lang="it-IT" sz="2000" dirty="0"/>
              <a:t>sono i numeri che si usano per contare, compreso lo zero. </a:t>
            </a:r>
            <a:br>
              <a:rPr lang="it-IT" sz="2000" dirty="0"/>
            </a:br>
            <a:r>
              <a:rPr lang="it-IT" sz="2000" dirty="0"/>
              <a:t>L’insieme dei numeri naturali si indica con la lettera </a:t>
            </a:r>
            <a:r>
              <a:rPr lang="it-IT" sz="2000" b="1" dirty="0"/>
              <a:t>N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2500"/>
              </a:spcBef>
              <a:spcAft>
                <a:spcPts val="500"/>
              </a:spcAft>
              <a:buNone/>
            </a:pPr>
            <a:r>
              <a:rPr lang="it-IT" sz="2000" dirty="0"/>
              <a:t>Dopo ogni numero naturale ne viene un altro, il suo </a:t>
            </a:r>
            <a:r>
              <a:rPr lang="it-IT" sz="2000" b="1" dirty="0"/>
              <a:t>successivo</a:t>
            </a:r>
            <a:r>
              <a:rPr lang="it-IT" sz="2000" dirty="0"/>
              <a:t>.</a:t>
            </a:r>
            <a:endParaRPr lang="it-I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Prima di ogni numero naturale ne viene un altro, il suo </a:t>
            </a:r>
            <a:r>
              <a:rPr lang="it-IT" sz="2000" b="1" dirty="0"/>
              <a:t>precedente</a:t>
            </a:r>
            <a:r>
              <a:rPr lang="it-IT" sz="2000" dirty="0"/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I numeri naturali partono da zero e non finiscono mai: sono infiniti.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3C82CF7-08D0-8614-71D3-C0A53624C55A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magine 5" descr="Immagine che contiene schizzo&#10;&#10;Descrizione generata automaticamente">
            <a:extLst>
              <a:ext uri="{FF2B5EF4-FFF2-40B4-BE49-F238E27FC236}">
                <a16:creationId xmlns:a16="http://schemas.microsoft.com/office/drawing/2014/main" id="{6E7298FF-BBB8-F724-A448-C2B1311EB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90" b="17081"/>
          <a:stretch/>
        </p:blipFill>
        <p:spPr>
          <a:xfrm>
            <a:off x="8109267" y="3002730"/>
            <a:ext cx="2673829" cy="803494"/>
          </a:xfrm>
          <a:prstGeom prst="rect">
            <a:avLst/>
          </a:prstGeom>
        </p:spPr>
      </p:pic>
      <p:pic>
        <p:nvPicPr>
          <p:cNvPr id="8" name="Immagine 7" descr="Immagine che contiene diagramma, modello&#10;&#10;Descrizione generata automaticamente">
            <a:extLst>
              <a:ext uri="{FF2B5EF4-FFF2-40B4-BE49-F238E27FC236}">
                <a16:creationId xmlns:a16="http://schemas.microsoft.com/office/drawing/2014/main" id="{7A0E8701-C7D2-9F8A-AC06-3E02915DC9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267" y="4057457"/>
            <a:ext cx="2684780" cy="897890"/>
          </a:xfrm>
          <a:prstGeom prst="rect">
            <a:avLst/>
          </a:prstGeom>
        </p:spPr>
      </p:pic>
      <p:pic>
        <p:nvPicPr>
          <p:cNvPr id="10" name="Immagine 9" descr="Immagine che contiene testo, Carattere, schermata, linea&#10;&#10;Descrizione generata automaticamente">
            <a:extLst>
              <a:ext uri="{FF2B5EF4-FFF2-40B4-BE49-F238E27FC236}">
                <a16:creationId xmlns:a16="http://schemas.microsoft.com/office/drawing/2014/main" id="{B4964E9C-DAD8-FE2B-7E29-10C0DA9962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267" y="5206580"/>
            <a:ext cx="4026535" cy="712470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EED204E-89F4-F3E2-275D-010B9E4C29BB}"/>
              </a:ext>
            </a:extLst>
          </p:cNvPr>
          <p:cNvSpPr txBox="1"/>
          <p:nvPr/>
        </p:nvSpPr>
        <p:spPr>
          <a:xfrm>
            <a:off x="4854574" y="2646320"/>
            <a:ext cx="24828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1800" b="1" dirty="0" err="1"/>
              <a:t>N</a:t>
            </a:r>
            <a:r>
              <a:rPr lang="it-IT" sz="1800" dirty="0"/>
              <a:t> = {0, 1, 2, 3, 4, ...} </a:t>
            </a:r>
          </a:p>
        </p:txBody>
      </p:sp>
    </p:spTree>
    <p:extLst>
      <p:ext uri="{BB962C8B-B14F-4D97-AF65-F5344CB8AC3E}">
        <p14:creationId xmlns:p14="http://schemas.microsoft.com/office/powerpoint/2010/main" val="2363214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6132DE-88AF-2DD7-6C80-67FC3C31DBF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787078"/>
            <a:ext cx="10515600" cy="903610"/>
          </a:xfrm>
        </p:spPr>
        <p:txBody>
          <a:bodyPr>
            <a:normAutofit/>
          </a:bodyPr>
          <a:lstStyle/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NOTAZIONE POSIZIONALE DECIMALE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FA7C6F-B1CE-4BC8-81B3-9E6E904BEC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dirty="0"/>
              <a:t>Per scrivere tutti i numeri sono sufficienti dieci </a:t>
            </a:r>
            <a:r>
              <a:rPr lang="it-IT" sz="2000" b="1" dirty="0"/>
              <a:t>cifre</a:t>
            </a:r>
            <a:r>
              <a:rPr lang="it-IT" sz="2000" dirty="0"/>
              <a:t>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b="1" dirty="0"/>
              <a:t>0     1     2     3     4     5     6     7     8     9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it-IT" sz="2000" dirty="0"/>
              <a:t>In un numero la cifra vale a seconda della posizione che occupa.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2000" dirty="0"/>
              <a:t>Nel numero </a:t>
            </a:r>
            <a:r>
              <a:rPr lang="it-IT" sz="2000" b="1" dirty="0">
                <a:solidFill>
                  <a:srgbClr val="FF0000"/>
                </a:solidFill>
              </a:rPr>
              <a:t>2</a:t>
            </a:r>
            <a:r>
              <a:rPr lang="it-IT" sz="2000" b="1" dirty="0">
                <a:solidFill>
                  <a:srgbClr val="0070C0"/>
                </a:solidFill>
              </a:rPr>
              <a:t>5</a:t>
            </a:r>
            <a:r>
              <a:rPr lang="it-IT" sz="2000" dirty="0"/>
              <a:t> ci sono </a:t>
            </a:r>
            <a:r>
              <a:rPr lang="it-IT" sz="2000" b="1" dirty="0">
                <a:solidFill>
                  <a:srgbClr val="FF0000"/>
                </a:solidFill>
              </a:rPr>
              <a:t>2 decine </a:t>
            </a:r>
            <a:r>
              <a:rPr lang="it-IT" sz="2000" dirty="0"/>
              <a:t>e </a:t>
            </a:r>
            <a:r>
              <a:rPr lang="it-IT" sz="2000" b="1" dirty="0">
                <a:solidFill>
                  <a:srgbClr val="0070C0"/>
                </a:solidFill>
              </a:rPr>
              <a:t>5 unità</a:t>
            </a:r>
            <a:r>
              <a:rPr lang="it-IT" sz="20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2000" dirty="0"/>
              <a:t>Nel numero </a:t>
            </a:r>
            <a:r>
              <a:rPr lang="it-IT" sz="2000" b="1" dirty="0">
                <a:solidFill>
                  <a:srgbClr val="00B050"/>
                </a:solidFill>
              </a:rPr>
              <a:t>3</a:t>
            </a:r>
            <a:r>
              <a:rPr lang="it-IT" sz="2000" b="1" dirty="0">
                <a:solidFill>
                  <a:srgbClr val="FF0000"/>
                </a:solidFill>
              </a:rPr>
              <a:t>0</a:t>
            </a:r>
            <a:r>
              <a:rPr lang="it-IT" sz="2000" b="1" dirty="0">
                <a:solidFill>
                  <a:srgbClr val="0070C0"/>
                </a:solidFill>
              </a:rPr>
              <a:t>9</a:t>
            </a:r>
            <a:r>
              <a:rPr lang="it-IT" sz="2000" dirty="0"/>
              <a:t> ci sono </a:t>
            </a:r>
            <a:r>
              <a:rPr lang="it-IT" sz="2000" b="1" dirty="0">
                <a:solidFill>
                  <a:srgbClr val="00B050"/>
                </a:solidFill>
              </a:rPr>
              <a:t>3 centinaia</a:t>
            </a:r>
            <a:r>
              <a:rPr lang="it-IT" sz="2000" dirty="0"/>
              <a:t>, </a:t>
            </a:r>
            <a:r>
              <a:rPr lang="it-IT" sz="2000" b="1" dirty="0">
                <a:solidFill>
                  <a:srgbClr val="FF0000"/>
                </a:solidFill>
              </a:rPr>
              <a:t>0 decine </a:t>
            </a:r>
            <a:r>
              <a:rPr lang="it-IT" sz="2000" dirty="0"/>
              <a:t>e </a:t>
            </a:r>
            <a:r>
              <a:rPr lang="it-IT" sz="2000" b="1" dirty="0">
                <a:solidFill>
                  <a:srgbClr val="0070C0"/>
                </a:solidFill>
              </a:rPr>
              <a:t>9 unità</a:t>
            </a:r>
            <a:r>
              <a:rPr lang="it-IT" sz="2000" dirty="0"/>
              <a:t>. Lo zero ha sempre un suo valore.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dirty="0"/>
              <a:t>Questo modo di scrivere i numeri si chiama </a:t>
            </a:r>
            <a:r>
              <a:rPr lang="it-IT" sz="2000" b="1" dirty="0"/>
              <a:t>scrittura posizionale decimale</a:t>
            </a:r>
            <a:r>
              <a:rPr lang="it-IT" sz="2000" dirty="0"/>
              <a:t>, perché il valore di ogni cifra dipende dalla posizione che occupa e perché si basa su 10 cifre.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dirty="0"/>
              <a:t>Un numero naturale si può anche scrivere in </a:t>
            </a:r>
            <a:r>
              <a:rPr lang="it-IT" sz="2000" b="1" dirty="0"/>
              <a:t>forma polinomiale</a:t>
            </a:r>
            <a:r>
              <a:rPr lang="it-IT" sz="2000" dirty="0"/>
              <a:t>, cioè come somma dei valori posizionali delle sue cifre.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36DFF6D-9F8E-C603-9AF0-ADF53E8AAE24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magine 5" descr="Immagine che contiene testo, Carattere, schermata, linea&#10;&#10;Descrizione generata automaticamente">
            <a:extLst>
              <a:ext uri="{FF2B5EF4-FFF2-40B4-BE49-F238E27FC236}">
                <a16:creationId xmlns:a16="http://schemas.microsoft.com/office/drawing/2014/main" id="{18F8FB45-2D8D-AB65-79CD-9D1922E7C8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700" y="5543872"/>
            <a:ext cx="58166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28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6132DE-88AF-2DD7-6C80-67FC3C31DBF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003576"/>
            <a:ext cx="10515600" cy="415201"/>
          </a:xfrm>
        </p:spPr>
        <p:txBody>
          <a:bodyPr>
            <a:normAutofit fontScale="90000"/>
          </a:bodyPr>
          <a:lstStyle/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RETTA NUMERICA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FA7C6F-B1CE-4BC8-81B3-9E6E904BEC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numeri si possono rappresentare su una </a:t>
            </a:r>
            <a:r>
              <a:rPr lang="it-IT" sz="2000" b="1" dirty="0"/>
              <a:t>retta numerica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La retta numerica ha sempre: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un </a:t>
            </a:r>
            <a:r>
              <a:rPr lang="it-IT" sz="2000" b="1" dirty="0"/>
              <a:t>punto</a:t>
            </a:r>
            <a:r>
              <a:rPr lang="it-IT" sz="2000" dirty="0"/>
              <a:t> che rappresenta lo </a:t>
            </a:r>
            <a:r>
              <a:rPr lang="it-IT" sz="2000" b="1" dirty="0"/>
              <a:t>zero</a:t>
            </a:r>
            <a:r>
              <a:rPr lang="it-IT" sz="2000" dirty="0"/>
              <a:t> (</a:t>
            </a:r>
            <a:r>
              <a:rPr lang="it-IT" sz="2000" b="1" dirty="0"/>
              <a:t>0</a:t>
            </a:r>
            <a:r>
              <a:rPr lang="it-IT" sz="2000" dirty="0"/>
              <a:t>) e che si chiama origine;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un’</a:t>
            </a:r>
            <a:r>
              <a:rPr lang="it-IT" sz="2000" b="1" dirty="0"/>
              <a:t>unità</a:t>
            </a:r>
            <a:r>
              <a:rPr lang="it-IT" sz="2000" dirty="0"/>
              <a:t> (</a:t>
            </a:r>
            <a:r>
              <a:rPr lang="it-IT" sz="2000" b="1" i="1" dirty="0"/>
              <a:t>u</a:t>
            </a:r>
            <a:r>
              <a:rPr lang="it-IT" sz="2000" dirty="0"/>
              <a:t>) che indica quanto spazio c’è tra un numero naturale e il suo successivo;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una </a:t>
            </a:r>
            <a:r>
              <a:rPr lang="it-IT" sz="2000" b="1" dirty="0"/>
              <a:t>freccia</a:t>
            </a:r>
            <a:r>
              <a:rPr lang="it-IT" sz="2000" dirty="0"/>
              <a:t> che indica il </a:t>
            </a:r>
            <a:r>
              <a:rPr lang="it-IT" sz="2000" b="1" dirty="0"/>
              <a:t>verso</a:t>
            </a:r>
            <a:r>
              <a:rPr lang="it-IT" sz="2000" dirty="0"/>
              <a:t> in cui i numeri crescono;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dei </a:t>
            </a:r>
            <a:r>
              <a:rPr lang="it-IT" sz="2000" b="1" dirty="0"/>
              <a:t>trattini</a:t>
            </a:r>
            <a:r>
              <a:rPr lang="it-IT" sz="2000" dirty="0"/>
              <a:t> a indicare che la retta numerica non finisce mai.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2AE938-46FA-A1CC-BE83-C59E96A4C73F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magine 5" descr="Immagine che contiene linea, Diagramma, diagramma, Parallelo&#10;&#10;Descrizione generata automaticamente">
            <a:extLst>
              <a:ext uri="{FF2B5EF4-FFF2-40B4-BE49-F238E27FC236}">
                <a16:creationId xmlns:a16="http://schemas.microsoft.com/office/drawing/2014/main" id="{4A1DD80A-08E4-6015-BAB6-9A4772DB1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447562"/>
            <a:ext cx="7772400" cy="88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561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6132DE-88AF-2DD7-6C80-67FC3C31DBF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026725"/>
            <a:ext cx="10515600" cy="377455"/>
          </a:xfrm>
        </p:spPr>
        <p:txBody>
          <a:bodyPr>
            <a:normAutofit fontScale="90000"/>
          </a:bodyPr>
          <a:lstStyle/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NUMERI DECIMALI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FA7C6F-B1CE-4BC8-81B3-9E6E904BEC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4"/>
            <a:ext cx="7183056" cy="349873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</a:t>
            </a:r>
            <a:r>
              <a:rPr lang="it-IT" sz="2000" b="1" dirty="0"/>
              <a:t>numeri decimali </a:t>
            </a:r>
            <a:r>
              <a:rPr lang="it-IT" sz="2000" dirty="0"/>
              <a:t>sono i numeri "con la virgola":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1,3 	2,5 	4,08</a:t>
            </a: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</a:pPr>
            <a:r>
              <a:rPr lang="it-IT" sz="2000" b="1" dirty="0"/>
              <a:t>Prima</a:t>
            </a:r>
            <a:r>
              <a:rPr lang="it-IT" sz="2000" dirty="0"/>
              <a:t> della virgola e delle unità ci sono: decine, centinaia, migliaia...</a:t>
            </a:r>
            <a:br>
              <a:rPr lang="it-IT" sz="2000" dirty="0"/>
            </a:br>
            <a:r>
              <a:rPr lang="it-IT" sz="2000" dirty="0"/>
              <a:t>Una decina contiene 10 unità, un centinaio contiene 10 decine, un migliaio contiene 10 centinaia.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b="1" dirty="0"/>
              <a:t>Dopo</a:t>
            </a:r>
            <a:r>
              <a:rPr lang="it-IT" sz="2000" dirty="0"/>
              <a:t> le unità e la virgola ci sono: decimi, centesimi, millesimi...</a:t>
            </a:r>
            <a:br>
              <a:rPr lang="it-IT" sz="2000" dirty="0"/>
            </a:br>
            <a:r>
              <a:rPr lang="it-IT" sz="2000" dirty="0"/>
              <a:t>Un’unità contiene 10 decimi, un decimo contiene 10 centesimi, un centesimo contiene 10 millesimi.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D86DCF5-F6CC-C97D-5FBF-EF2D184223A4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70B2BFA-189D-BD66-4466-3A62D3776914}"/>
              </a:ext>
            </a:extLst>
          </p:cNvPr>
          <p:cNvSpPr txBox="1"/>
          <p:nvPr/>
        </p:nvSpPr>
        <p:spPr>
          <a:xfrm>
            <a:off x="838199" y="5439907"/>
            <a:ext cx="9116029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Si usa la </a:t>
            </a:r>
            <a:r>
              <a:rPr lang="it-IT" sz="2000" b="1" dirty="0"/>
              <a:t>notazione posizionale </a:t>
            </a:r>
            <a:r>
              <a:rPr lang="it-IT" sz="2000" dirty="0"/>
              <a:t>anche per scrivere i numeri decimali. La virgola separa </a:t>
            </a:r>
            <a:br>
              <a:rPr lang="it-IT" sz="2000" dirty="0"/>
            </a:br>
            <a:r>
              <a:rPr lang="it-IT" sz="2000" dirty="0"/>
              <a:t>la parte intera dalla parte decimale: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00B050"/>
                </a:solidFill>
              </a:rPr>
              <a:t>parte intera </a:t>
            </a:r>
            <a:r>
              <a:rPr lang="it-IT" sz="2000" b="1" dirty="0"/>
              <a:t>	</a:t>
            </a:r>
            <a:r>
              <a:rPr lang="it-IT" sz="2000" b="1" dirty="0">
                <a:solidFill>
                  <a:srgbClr val="00B050"/>
                </a:solidFill>
              </a:rPr>
              <a:t>32</a:t>
            </a:r>
            <a:r>
              <a:rPr lang="it-IT" sz="2000" b="1" dirty="0"/>
              <a:t>,</a:t>
            </a:r>
            <a:r>
              <a:rPr lang="it-IT" sz="2000" b="1" dirty="0">
                <a:solidFill>
                  <a:srgbClr val="0070C0"/>
                </a:solidFill>
              </a:rPr>
              <a:t>46 </a:t>
            </a:r>
            <a:r>
              <a:rPr lang="it-IT" sz="2000" b="1" dirty="0"/>
              <a:t>	</a:t>
            </a:r>
            <a:r>
              <a:rPr lang="it-IT" sz="2000" b="1" dirty="0">
                <a:solidFill>
                  <a:srgbClr val="0070C0"/>
                </a:solidFill>
              </a:rPr>
              <a:t>parte decimale</a:t>
            </a:r>
          </a:p>
        </p:txBody>
      </p:sp>
      <p:pic>
        <p:nvPicPr>
          <p:cNvPr id="8" name="Immagine 7" descr="Immagine che contiene testo, Carattere, schermata, linea&#10;&#10;Descrizione generata automaticamente">
            <a:extLst>
              <a:ext uri="{FF2B5EF4-FFF2-40B4-BE49-F238E27FC236}">
                <a16:creationId xmlns:a16="http://schemas.microsoft.com/office/drawing/2014/main" id="{886E5334-60CF-F48A-EB4E-EC7EC88BA3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049" y="1577608"/>
            <a:ext cx="3968358" cy="349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83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FA7C6F-B1CE-4BC8-81B3-9E6E904BEC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8467846" cy="202874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Numeri decimali sulla retta numerica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Anche i numeri decimali si possono rappresentare sulla retta numerica.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“Un decimo” si ottiene dividendo una unità in 10 parti.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Se si divide per 10 il segmento che corrisponde al numero 1 sulla retta numerica, si trova il numero decimale 0,1.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DA4E2F90-FF55-113B-550C-02B8BAE3C738}"/>
              </a:ext>
            </a:extLst>
          </p:cNvPr>
          <p:cNvSpPr txBox="1">
            <a:spLocks/>
          </p:cNvSpPr>
          <p:nvPr/>
        </p:nvSpPr>
        <p:spPr>
          <a:xfrm>
            <a:off x="838200" y="1026725"/>
            <a:ext cx="10515600" cy="37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NUMERI DECIMALI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F47F830-60CD-666C-C66B-BC50BB46DABE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linea, Diagramma, Carattere, diagramma&#10;&#10;Descrizione generata automaticamente">
            <a:extLst>
              <a:ext uri="{FF2B5EF4-FFF2-40B4-BE49-F238E27FC236}">
                <a16:creationId xmlns:a16="http://schemas.microsoft.com/office/drawing/2014/main" id="{7798CF91-8959-F0D4-0F93-80C5F399BA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4065769"/>
            <a:ext cx="7772400" cy="934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57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FA7C6F-B1CE-4BC8-81B3-9E6E904BEC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3082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Si possono sempre confrontare due numeri naturali o decimali per sapere se sono </a:t>
            </a:r>
            <a:r>
              <a:rPr lang="it-IT" sz="2000" b="1" dirty="0"/>
              <a:t>uguali</a:t>
            </a:r>
            <a:r>
              <a:rPr lang="it-IT" sz="2000" dirty="0"/>
              <a:t> o </a:t>
            </a:r>
            <a:r>
              <a:rPr lang="it-IT" sz="2000" b="1" dirty="0"/>
              <a:t>diversi</a:t>
            </a:r>
            <a:r>
              <a:rPr lang="it-IT" sz="20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150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1500"/>
              </a:spcBef>
              <a:spcAft>
                <a:spcPts val="600"/>
              </a:spcAft>
              <a:buNone/>
            </a:pPr>
            <a:r>
              <a:rPr lang="it-IT" sz="2000" dirty="0"/>
              <a:t>Se i numeri sono diversi, si possono riconoscere il </a:t>
            </a:r>
            <a:r>
              <a:rPr lang="it-IT" sz="2000" b="1" dirty="0"/>
              <a:t>minore</a:t>
            </a:r>
            <a:r>
              <a:rPr lang="it-IT" sz="2000" dirty="0"/>
              <a:t> e il </a:t>
            </a:r>
            <a:r>
              <a:rPr lang="it-IT" sz="2000" b="1" dirty="0"/>
              <a:t>maggiore</a:t>
            </a:r>
            <a:r>
              <a:rPr lang="it-IT" sz="20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150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1500"/>
              </a:spcBef>
              <a:spcAft>
                <a:spcPts val="600"/>
              </a:spcAft>
              <a:buNone/>
            </a:pPr>
            <a:r>
              <a:rPr lang="it-IT" sz="2000" dirty="0"/>
              <a:t>I </a:t>
            </a:r>
            <a:r>
              <a:rPr lang="it-IT" sz="2000" b="1" dirty="0"/>
              <a:t>simboli di relazione </a:t>
            </a:r>
            <a:r>
              <a:rPr lang="it-IT" sz="2000" dirty="0"/>
              <a:t>indicano che si stanno confrontando due numeri. Si leggono così: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8E511C7-1617-7F32-B151-3794FA08C287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86D15E3D-AB6E-FDAA-5C41-1F6DE83DFD14}"/>
              </a:ext>
            </a:extLst>
          </p:cNvPr>
          <p:cNvSpPr txBox="1">
            <a:spLocks/>
          </p:cNvSpPr>
          <p:nvPr/>
        </p:nvSpPr>
        <p:spPr>
          <a:xfrm>
            <a:off x="838200" y="1026725"/>
            <a:ext cx="10515600" cy="37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CONFRONTO TRA NUMERI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1516D52-BFBD-F95D-B9A9-5722898459BA}"/>
              </a:ext>
            </a:extLst>
          </p:cNvPr>
          <p:cNvSpPr txBox="1"/>
          <p:nvPr/>
        </p:nvSpPr>
        <p:spPr>
          <a:xfrm>
            <a:off x="3831221" y="4630400"/>
            <a:ext cx="20602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000" b="1" dirty="0"/>
              <a:t>= </a:t>
            </a:r>
            <a:r>
              <a:rPr lang="it-IT" sz="2000" dirty="0"/>
              <a:t>“</a:t>
            </a:r>
            <a:r>
              <a:rPr lang="it-IT" sz="2000" b="1" dirty="0"/>
              <a:t>è uguale a</a:t>
            </a:r>
            <a:r>
              <a:rPr lang="it-IT" sz="2000" dirty="0"/>
              <a:t>”</a:t>
            </a:r>
            <a:r>
              <a:rPr lang="it-IT" sz="2000" b="1" dirty="0"/>
              <a:t> </a:t>
            </a:r>
            <a:endParaRPr lang="it-IT" sz="20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5EDC26A-4C51-3FE7-EA63-6FFD6DF561BF}"/>
              </a:ext>
            </a:extLst>
          </p:cNvPr>
          <p:cNvSpPr txBox="1"/>
          <p:nvPr/>
        </p:nvSpPr>
        <p:spPr>
          <a:xfrm>
            <a:off x="6096000" y="4630400"/>
            <a:ext cx="23265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≠ </a:t>
            </a:r>
            <a:r>
              <a:rPr lang="it-IT" sz="2000" dirty="0"/>
              <a:t>“</a:t>
            </a:r>
            <a:r>
              <a:rPr lang="it-IT" sz="2000" b="1" dirty="0"/>
              <a:t>è diverso da</a:t>
            </a:r>
            <a:r>
              <a:rPr lang="it-IT" sz="2000" dirty="0"/>
              <a:t>”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E3E76E5-F7D1-3CE5-0AEE-9EE499492546}"/>
              </a:ext>
            </a:extLst>
          </p:cNvPr>
          <p:cNvSpPr txBox="1"/>
          <p:nvPr/>
        </p:nvSpPr>
        <p:spPr>
          <a:xfrm>
            <a:off x="3831220" y="5051845"/>
            <a:ext cx="20602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000" b="1" dirty="0"/>
              <a:t>&lt; </a:t>
            </a:r>
            <a:r>
              <a:rPr lang="it-IT" sz="2000" dirty="0"/>
              <a:t>“</a:t>
            </a:r>
            <a:r>
              <a:rPr lang="it-IT" sz="2000" b="1" dirty="0"/>
              <a:t>è minore di</a:t>
            </a:r>
            <a:r>
              <a:rPr lang="it-IT" sz="2000" dirty="0"/>
              <a:t>”</a:t>
            </a:r>
            <a:r>
              <a:rPr lang="it-IT" sz="2000" b="1" dirty="0"/>
              <a:t> </a:t>
            </a:r>
            <a:endParaRPr lang="it-IT" sz="2000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71645AF-0F7F-D518-8147-4D48FB4646EA}"/>
              </a:ext>
            </a:extLst>
          </p:cNvPr>
          <p:cNvSpPr txBox="1"/>
          <p:nvPr/>
        </p:nvSpPr>
        <p:spPr>
          <a:xfrm>
            <a:off x="6095999" y="5053776"/>
            <a:ext cx="23265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/>
              <a:t>&gt; </a:t>
            </a:r>
            <a:r>
              <a:rPr lang="it-IT" sz="2000" dirty="0"/>
              <a:t>“</a:t>
            </a:r>
            <a:r>
              <a:rPr lang="it-IT" sz="2000" b="1" dirty="0"/>
              <a:t>è maggiore di</a:t>
            </a:r>
            <a:r>
              <a:rPr lang="it-IT" sz="2000" dirty="0"/>
              <a:t>”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6E1E2D8-76FE-509F-1D83-391AA4E90A8B}"/>
              </a:ext>
            </a:extLst>
          </p:cNvPr>
          <p:cNvSpPr txBox="1"/>
          <p:nvPr/>
        </p:nvSpPr>
        <p:spPr>
          <a:xfrm>
            <a:off x="4637590" y="2358780"/>
            <a:ext cx="12539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000" b="1" dirty="0"/>
              <a:t>44 = 44 </a:t>
            </a:r>
            <a:endParaRPr lang="it-IT" sz="2000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2E2A1AE-EF12-6A27-7BC6-4A5D1ADFD5F1}"/>
              </a:ext>
            </a:extLst>
          </p:cNvPr>
          <p:cNvSpPr txBox="1"/>
          <p:nvPr/>
        </p:nvSpPr>
        <p:spPr>
          <a:xfrm>
            <a:off x="6096000" y="2353521"/>
            <a:ext cx="12539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/>
              <a:t>48 ≠ 87</a:t>
            </a:r>
            <a:endParaRPr lang="it-IT" sz="2000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5FD872B-053E-677F-68DB-C77F1B2EA30A}"/>
              </a:ext>
            </a:extLst>
          </p:cNvPr>
          <p:cNvSpPr txBox="1"/>
          <p:nvPr/>
        </p:nvSpPr>
        <p:spPr>
          <a:xfrm>
            <a:off x="4637590" y="3507570"/>
            <a:ext cx="12539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000" b="1" dirty="0"/>
              <a:t>48 &lt; 87</a:t>
            </a:r>
            <a:endParaRPr lang="it-IT" sz="2000" dirty="0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265C0C74-94D7-262C-0503-9592393E2A1B}"/>
              </a:ext>
            </a:extLst>
          </p:cNvPr>
          <p:cNvSpPr txBox="1"/>
          <p:nvPr/>
        </p:nvSpPr>
        <p:spPr>
          <a:xfrm>
            <a:off x="6096000" y="3502311"/>
            <a:ext cx="12539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/>
              <a:t>87 &gt; 48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931944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FA7C6F-B1CE-4BC8-81B3-9E6E904BEC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55202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Come confrontare due numeri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Se la parte intera di un numero ha </a:t>
            </a:r>
            <a:r>
              <a:rPr lang="it-IT" sz="2000" b="1" dirty="0"/>
              <a:t>più cifre </a:t>
            </a:r>
            <a:r>
              <a:rPr lang="it-IT" sz="2000" dirty="0"/>
              <a:t>di quella di un altro, il primo è il maggiore.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432 &gt; 39         7 &lt; 594         21,3 &gt; 9,45         0,175 &lt; 11,02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Se le due parti intere hanno lo </a:t>
            </a:r>
            <a:r>
              <a:rPr lang="it-IT" sz="2000" b="1" dirty="0"/>
              <a:t>stesso numero di cifre</a:t>
            </a:r>
            <a:r>
              <a:rPr lang="it-IT" sz="2000" dirty="0"/>
              <a:t>, si scrivono i numeri in colonna facendo attenzione ad </a:t>
            </a:r>
            <a:r>
              <a:rPr lang="it-IT" sz="2000" b="1" dirty="0"/>
              <a:t>allineare le cifre delle unità</a:t>
            </a:r>
            <a:r>
              <a:rPr lang="it-IT" sz="2000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2000" dirty="0"/>
              <a:t>Se la prima cifra a sinistra è maggiore, il numero che la contiene è il maggiore: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3</a:t>
            </a:r>
            <a:r>
              <a:rPr lang="it-IT" sz="2000" b="1" dirty="0"/>
              <a:t>25 &gt; </a:t>
            </a:r>
            <a:r>
              <a:rPr lang="it-IT" sz="2000" b="1" dirty="0">
                <a:solidFill>
                  <a:srgbClr val="FF0000"/>
                </a:solidFill>
              </a:rPr>
              <a:t>1</a:t>
            </a:r>
            <a:r>
              <a:rPr lang="it-IT" sz="2000" b="1" dirty="0"/>
              <a:t>44        </a:t>
            </a:r>
            <a:r>
              <a:rPr lang="it-IT" sz="2000" b="1" dirty="0">
                <a:solidFill>
                  <a:srgbClr val="FF0000"/>
                </a:solidFill>
              </a:rPr>
              <a:t>7</a:t>
            </a:r>
            <a:r>
              <a:rPr lang="it-IT" sz="2000" b="1" dirty="0"/>
              <a:t>8,39 &gt; </a:t>
            </a:r>
            <a:r>
              <a:rPr lang="it-IT" sz="2000" b="1" dirty="0">
                <a:solidFill>
                  <a:srgbClr val="FF0000"/>
                </a:solidFill>
              </a:rPr>
              <a:t>4</a:t>
            </a:r>
            <a:r>
              <a:rPr lang="it-IT" sz="2000" b="1" dirty="0"/>
              <a:t>5,21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</a:pPr>
            <a:r>
              <a:rPr lang="it-IT" sz="2000" dirty="0"/>
              <a:t>Se invece le cifre sono uguali si procede con la cifra successiva. Se serve, si procede allo stesso modo dopo la virgola: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b="1" dirty="0"/>
              <a:t>2</a:t>
            </a:r>
            <a:r>
              <a:rPr lang="it-IT" sz="2000" b="1" dirty="0">
                <a:solidFill>
                  <a:srgbClr val="FF0000"/>
                </a:solidFill>
              </a:rPr>
              <a:t>9</a:t>
            </a:r>
            <a:r>
              <a:rPr lang="it-IT" sz="2000" b="1" dirty="0"/>
              <a:t>2 &gt; 2</a:t>
            </a:r>
            <a:r>
              <a:rPr lang="it-IT" sz="2000" b="1" dirty="0">
                <a:solidFill>
                  <a:srgbClr val="FF0000"/>
                </a:solidFill>
              </a:rPr>
              <a:t>7</a:t>
            </a:r>
            <a:r>
              <a:rPr lang="it-IT" sz="2000" b="1" dirty="0"/>
              <a:t>3        32,</a:t>
            </a:r>
            <a:r>
              <a:rPr lang="it-IT" sz="2000" b="1" dirty="0">
                <a:solidFill>
                  <a:srgbClr val="FF0000"/>
                </a:solidFill>
              </a:rPr>
              <a:t>5</a:t>
            </a:r>
            <a:r>
              <a:rPr lang="it-IT" sz="2000" b="1" dirty="0"/>
              <a:t>1 &gt; 32,</a:t>
            </a:r>
            <a:r>
              <a:rPr lang="it-IT" sz="2000" b="1" dirty="0">
                <a:solidFill>
                  <a:srgbClr val="FF0000"/>
                </a:solidFill>
              </a:rPr>
              <a:t>4</a:t>
            </a:r>
            <a:r>
              <a:rPr lang="it-IT" sz="2000" b="1" dirty="0"/>
              <a:t>2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D8C2A36-CA9C-228A-0318-55A9377F5D6E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70FA1F2F-D981-B57B-0613-9AB903D6465D}"/>
              </a:ext>
            </a:extLst>
          </p:cNvPr>
          <p:cNvSpPr txBox="1">
            <a:spLocks/>
          </p:cNvSpPr>
          <p:nvPr/>
        </p:nvSpPr>
        <p:spPr>
          <a:xfrm>
            <a:off x="838200" y="1026725"/>
            <a:ext cx="10515600" cy="37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CONFRONTO TRA NUMERI</a:t>
            </a:r>
          </a:p>
        </p:txBody>
      </p:sp>
    </p:spTree>
    <p:extLst>
      <p:ext uri="{BB962C8B-B14F-4D97-AF65-F5344CB8AC3E}">
        <p14:creationId xmlns:p14="http://schemas.microsoft.com/office/powerpoint/2010/main" val="935174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FA7C6F-B1CE-4BC8-81B3-9E6E904BEC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22602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Come confrontare due numeri sulla retta numerica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numero maggiore si trova più a destra, quello minore più a sinistra.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Prendendo come riferimento, per esempio, il numero 6: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tutti i numeri alla sua sinistra sono minori di 6;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tutti i numeri alla sua destra sono maggiori di 6.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1D180CB-C7B3-5756-6B21-F6B8464F6AD2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00DCCE2E-5D56-EB2D-7D92-14C150F6DF52}"/>
              </a:ext>
            </a:extLst>
          </p:cNvPr>
          <p:cNvSpPr txBox="1">
            <a:spLocks/>
          </p:cNvSpPr>
          <p:nvPr/>
        </p:nvSpPr>
        <p:spPr>
          <a:xfrm>
            <a:off x="838200" y="1026725"/>
            <a:ext cx="10515600" cy="37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CONFRONTO TRA NUMERI</a:t>
            </a:r>
          </a:p>
        </p:txBody>
      </p:sp>
      <p:pic>
        <p:nvPicPr>
          <p:cNvPr id="7" name="Immagine 6" descr="Immagine che contiene linea, testo, schermata, Carattere&#10;&#10;Descrizione generata automaticamente">
            <a:extLst>
              <a:ext uri="{FF2B5EF4-FFF2-40B4-BE49-F238E27FC236}">
                <a16:creationId xmlns:a16="http://schemas.microsoft.com/office/drawing/2014/main" id="{960A6451-DF92-EF0D-872F-EF465DACB4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300" y="4085863"/>
            <a:ext cx="7391400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4040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939</Words>
  <Application>Microsoft Office PowerPoint</Application>
  <PresentationFormat>Widescreen</PresentationFormat>
  <Paragraphs>89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di Office</vt:lpstr>
      <vt:lpstr>Presentazione standard di PowerPoint</vt:lpstr>
      <vt:lpstr>NUMERI PER CONTARE</vt:lpstr>
      <vt:lpstr>NOTAZIONE POSIZIONALE DECIMALE</vt:lpstr>
      <vt:lpstr>RETTA NUMERICA</vt:lpstr>
      <vt:lpstr>NUMERI DECIMALI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 naturali e numeri decimali</dc:title>
  <dc:creator>Elisa Favro</dc:creator>
  <cp:lastModifiedBy>Elisa Favro</cp:lastModifiedBy>
  <cp:revision>37</cp:revision>
  <dcterms:created xsi:type="dcterms:W3CDTF">2023-03-13T16:27:12Z</dcterms:created>
  <dcterms:modified xsi:type="dcterms:W3CDTF">2023-06-15T14:02:29Z</dcterms:modified>
</cp:coreProperties>
</file>