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76" y="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55A4276-843B-52B6-839D-D27BB010E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44"/>
          <a:stretch/>
        </p:blipFill>
        <p:spPr>
          <a:xfrm>
            <a:off x="0" y="0"/>
            <a:ext cx="12010768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9AA1AF8-65CD-99F2-2F78-EE636CEBAAF9}"/>
              </a:ext>
            </a:extLst>
          </p:cNvPr>
          <p:cNvSpPr/>
          <p:nvPr userDrawn="1"/>
        </p:nvSpPr>
        <p:spPr>
          <a:xfrm>
            <a:off x="1105822" y="4891943"/>
            <a:ext cx="5640967" cy="109260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BAC4FB0-0F4B-2BB4-1066-557ACA6885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030" y="4617573"/>
            <a:ext cx="1532512" cy="15173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7F3FA55-F8DB-0416-FFDB-1711774A4C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6899" y="6134962"/>
            <a:ext cx="518942" cy="5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56B53-E4CD-49B3-B74C-B3B40150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A57F537-2A53-401C-BAEE-B4E7F9A44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53A294-CBE4-4BE6-B474-84F3AC42C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FD74D1-9C64-488A-B71A-6A8C220A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9AC570-1843-4711-968D-922474D53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19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E764644-9D1B-4ED4-92FE-B0B88FB6C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168A43-6CE7-42C9-B4C9-654C622D0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581D21-B768-4309-8239-E2DACAF2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36C8A9-DDBE-431B-A642-EF7024A5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197515-6BD8-42F5-BDF7-E81685D5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34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solidFill>
          <a:srgbClr val="F4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E931132-0E84-84C2-097A-DF9EE1F9B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632" y="6158080"/>
            <a:ext cx="497268" cy="53041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495C40E-1F1D-3C0C-B8DB-9763942EA262}"/>
              </a:ext>
            </a:extLst>
          </p:cNvPr>
          <p:cNvSpPr txBox="1">
            <a:spLocks/>
          </p:cNvSpPr>
          <p:nvPr userDrawn="1"/>
        </p:nvSpPr>
        <p:spPr>
          <a:xfrm>
            <a:off x="9036996" y="41097"/>
            <a:ext cx="2612332" cy="622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000" b="1" dirty="0">
                <a:solidFill>
                  <a:srgbClr val="145A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Epica latina</a:t>
            </a:r>
            <a:endParaRPr lang="it-IT" sz="2000" b="1" dirty="0">
              <a:solidFill>
                <a:srgbClr val="145A59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5C8E9F0-913E-8F5C-7678-B89A9E338F43}"/>
              </a:ext>
            </a:extLst>
          </p:cNvPr>
          <p:cNvSpPr/>
          <p:nvPr userDrawn="1"/>
        </p:nvSpPr>
        <p:spPr>
          <a:xfrm>
            <a:off x="11684000" y="1"/>
            <a:ext cx="135064" cy="622299"/>
          </a:xfrm>
          <a:prstGeom prst="rect">
            <a:avLst/>
          </a:prstGeom>
          <a:solidFill>
            <a:srgbClr val="F1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BBE072-ABAF-52BE-45D5-19F444D1B779}"/>
              </a:ext>
            </a:extLst>
          </p:cNvPr>
          <p:cNvSpPr txBox="1"/>
          <p:nvPr userDrawn="1"/>
        </p:nvSpPr>
        <p:spPr>
          <a:xfrm>
            <a:off x="11294994" y="6423289"/>
            <a:ext cx="8970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6017AED-A868-0743-A656-67844F9AB596}" type="slidenum">
              <a:rPr lang="it-IT" sz="1400" smtClean="0"/>
              <a:pPr algn="ctr"/>
              <a:t>‹N›</a:t>
            </a:fld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2259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A03BF6-71D4-4BE0-84A8-4E0667F7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CEA00F-5258-48A9-B482-79F1C4958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DB01D5-493A-43A8-B374-AC8201253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A895E1-9C4B-408C-A31D-3774524F5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92E1E5-869C-410A-B98D-DAD49756E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20AB91-B46B-4C1F-A90C-83FDA2E7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18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73D44-DCDB-4D28-BE11-DA933573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223646-258C-4721-9C82-D85E07D0D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31674C-C96A-4BC8-B2D2-CCEAC0FD4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3C80CB-0A2B-4BDC-86ED-8A6D282FB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71C9F1-A161-4045-8DCF-A6C084BAF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598F885-E594-429D-86CA-873C7C866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5C6F4F5-DFDB-4DB1-B8D7-0E45B4D1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850D96D-C896-43BF-9A49-EBBAB65F7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16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3B2620-8688-4314-BA18-EEA1B015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6D03950-D196-4063-B9FF-CDFF0DE46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DF3D09-B928-43E4-B9A0-C6C10F9F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9018A1-81D6-4769-ADA1-FA6DD89A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75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77AEDE-DA7A-47CA-B3FC-3B9F7405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DEBE32B-D070-49F7-AB12-E13CC784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84663B-D964-4FAB-BC55-110BDB22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57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8AB6A5-C23F-4C3F-B7E7-45CF0B16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EB2451-AAE1-4DC6-ABE8-5F5EA2B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674C70-9AD2-46A2-9610-572D8E330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30BB09-395B-47EA-95CE-7F68C636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1B9CA3-0A85-40E5-B17E-09427803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5CF7FD-11AA-49C7-A493-A1A9C7E8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02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1A2A8-5CD7-4FF7-9A81-F8F42E26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4F3034E-D322-443E-B1E7-F77BFD12A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DBC074-4D97-44EB-8F80-4F04B13B9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A24F48-6469-4FDF-9BFC-9238B50A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4F1F26-D3F5-483D-A674-3A7625E0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2B51B5-C9D8-486B-AFD2-1CB6EB4D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72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2419AA-699C-4C78-BCE5-E19F6A52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FC4FBA-C161-40C3-9963-A0A6002CF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F92049-7C6F-499C-A506-61CEBF587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99562-1D10-4252-B21C-222F2D207243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7979B2-D912-4462-B9B9-1168FAC67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D6279A-FD82-49CB-91CF-3BC9E071C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A3E4F-85A2-4E48-B90B-4AE6EE03F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6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B9A550-244A-C1C8-5909-0F2A7EFA62A6}"/>
              </a:ext>
            </a:extLst>
          </p:cNvPr>
          <p:cNvSpPr txBox="1"/>
          <p:nvPr/>
        </p:nvSpPr>
        <p:spPr>
          <a:xfrm>
            <a:off x="2160671" y="4876770"/>
            <a:ext cx="44542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0" b="1" dirty="0">
                <a:solidFill>
                  <a:srgbClr val="166665"/>
                </a:solidFill>
              </a:rPr>
              <a:t>Epica latina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46F02A-B7B5-F92B-A85E-9511EC897644}"/>
              </a:ext>
            </a:extLst>
          </p:cNvPr>
          <p:cNvSpPr txBox="1"/>
          <p:nvPr/>
        </p:nvSpPr>
        <p:spPr>
          <a:xfrm>
            <a:off x="1016921" y="4782065"/>
            <a:ext cx="60785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5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46834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34B2E9-5234-4742-AA97-3650F4ED4B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 dirty="0"/>
              <a:t>L’</a:t>
            </a:r>
            <a:r>
              <a:rPr lang="it-IT" sz="2200" i="1" dirty="0"/>
              <a:t>Eneide </a:t>
            </a:r>
            <a:r>
              <a:rPr lang="it-IT" sz="2200" dirty="0"/>
              <a:t>è stata scritta da Publio Virgilio Marone, un poeta vissuto nel I secolo a.C.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 dirty="0"/>
              <a:t>Virgilio scrive il poema per celebrare la grandezza di Roma e la </a:t>
            </a:r>
            <a:r>
              <a:rPr lang="it-IT" sz="2200" i="1" dirty="0"/>
              <a:t>gens Iulia</a:t>
            </a:r>
            <a:r>
              <a:rPr lang="it-IT" sz="22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 dirty="0"/>
              <a:t>Il protagonista è Enea, figlio della dea Venere, scampato alla guerra di Troia che è finita da 7 anni. </a:t>
            </a:r>
            <a:endParaRPr lang="it-IT" sz="2200" dirty="0">
              <a:highlight>
                <a:srgbClr val="FFFF00"/>
              </a:highlight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CD0B8DE-32CB-E679-9AA0-F601098613C2}"/>
              </a:ext>
            </a:extLst>
          </p:cNvPr>
          <p:cNvSpPr txBox="1">
            <a:spLocks/>
          </p:cNvSpPr>
          <p:nvPr/>
        </p:nvSpPr>
        <p:spPr>
          <a:xfrm>
            <a:off x="839788" y="901884"/>
            <a:ext cx="5256212" cy="787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ENEIDE</a:t>
            </a:r>
            <a:endParaRPr lang="it-IT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57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9F71EC-1E0D-43D7-BABC-5691F30894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4277497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/>
              <a:t>Enea giunge a Cartagine dalla regina Didone a cui racconta le sue avventure.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/>
              <a:t>Didone si innamora perdutamente di Enea e quando quest’ultimo deve  ripartire per compiere il suo destino, cioè fondare una nuova città, Didone, disperata, si uccide con la spada che Enea le aveva regalato. </a:t>
            </a:r>
            <a:endParaRPr lang="it-IT" sz="22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B96A020-F2CF-52BC-A91D-53FF7A9674CE}"/>
              </a:ext>
            </a:extLst>
          </p:cNvPr>
          <p:cNvSpPr txBox="1">
            <a:spLocks/>
          </p:cNvSpPr>
          <p:nvPr/>
        </p:nvSpPr>
        <p:spPr>
          <a:xfrm>
            <a:off x="839788" y="901884"/>
            <a:ext cx="5256212" cy="787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vicenda</a:t>
            </a:r>
            <a:endParaRPr lang="it-IT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magine 8" descr="Immagine che contiene testo, vecchio, pietra&#10;&#10;Descrizione generata automaticamente">
            <a:extLst>
              <a:ext uri="{FF2B5EF4-FFF2-40B4-BE49-F238E27FC236}">
                <a16:creationId xmlns:a16="http://schemas.microsoft.com/office/drawing/2014/main" id="{529FBE01-4062-5FE7-1347-8F0D26457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r="20082"/>
          <a:stretch/>
        </p:blipFill>
        <p:spPr>
          <a:xfrm>
            <a:off x="5314800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84B783A-37F2-1908-7531-3BFC621DC96B}"/>
              </a:ext>
            </a:extLst>
          </p:cNvPr>
          <p:cNvSpPr txBox="1">
            <a:spLocks/>
          </p:cNvSpPr>
          <p:nvPr/>
        </p:nvSpPr>
        <p:spPr>
          <a:xfrm>
            <a:off x="9036996" y="41097"/>
            <a:ext cx="2612332" cy="622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000" b="1" dirty="0">
                <a:solidFill>
                  <a:srgbClr val="145A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Epica latina</a:t>
            </a:r>
            <a:endParaRPr lang="it-IT" sz="2000" b="1" dirty="0">
              <a:solidFill>
                <a:srgbClr val="145A59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78675DA-CAD9-8397-3780-71C3BAB271EA}"/>
              </a:ext>
            </a:extLst>
          </p:cNvPr>
          <p:cNvSpPr/>
          <p:nvPr/>
        </p:nvSpPr>
        <p:spPr>
          <a:xfrm>
            <a:off x="11684000" y="1"/>
            <a:ext cx="135064" cy="622299"/>
          </a:xfrm>
          <a:prstGeom prst="rect">
            <a:avLst/>
          </a:prstGeom>
          <a:solidFill>
            <a:srgbClr val="F1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75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F4959C-978B-40CB-9F74-711FD797D2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448756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 dirty="0"/>
              <a:t>Enea arriva a </a:t>
            </a:r>
            <a:r>
              <a:rPr lang="it-IT" sz="2200" dirty="0" err="1"/>
              <a:t>Cuma</a:t>
            </a:r>
            <a:r>
              <a:rPr lang="it-IT" sz="2200" dirty="0"/>
              <a:t> dove visita il regno dei morti accompagnato dalla Sibilla. Incontra Didone e suo padre Anchise che gli predice il futuro raccontandogli della grandezza di Roma, la città che lui fonderà. </a:t>
            </a:r>
            <a:endParaRPr lang="it-IT" sz="2200" dirty="0">
              <a:highlight>
                <a:srgbClr val="FFFF00"/>
              </a:highlight>
            </a:endParaRPr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7352E779-008D-3FB1-9507-CF6E5ADBB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19" y="1259914"/>
            <a:ext cx="6474078" cy="46342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67022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4CB752-2DC4-87F5-EC5D-BFDB476E41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199" y="1825625"/>
            <a:ext cx="1028288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 dirty="0"/>
              <a:t>Enea sbarca nel Lazio, dove decide di fondare la nuova città, ma a causa dell’odio della dea Giunone, inizia una lunga guerra tra Troiani e Latini. </a:t>
            </a:r>
            <a:endParaRPr lang="it-IT" sz="2200" dirty="0">
              <a:highlight>
                <a:srgbClr val="FFFF00"/>
              </a:highlight>
            </a:endParaRPr>
          </a:p>
        </p:txBody>
      </p:sp>
      <p:pic>
        <p:nvPicPr>
          <p:cNvPr id="7" name="Immagine 6" descr="Immagine che contiene edificio, scultura, pietra&#10;&#10;Descrizione generata automaticamente">
            <a:extLst>
              <a:ext uri="{FF2B5EF4-FFF2-40B4-BE49-F238E27FC236}">
                <a16:creationId xmlns:a16="http://schemas.microsoft.com/office/drawing/2014/main" id="{61A0F227-9087-4D09-60E8-FD9AE7AE7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28" y="2714524"/>
            <a:ext cx="6572410" cy="41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9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AAC84-A32B-483D-BB85-F69D29FCD6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825625"/>
            <a:ext cx="508068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 dirty="0"/>
              <a:t>I Troiani conquistano la città del re Latino ed Enea, in duello, uccide Turno, re dei </a:t>
            </a:r>
            <a:r>
              <a:rPr lang="it-IT" sz="2200" dirty="0" err="1"/>
              <a:t>Rùtuli</a:t>
            </a:r>
            <a:r>
              <a:rPr lang="it-IT" sz="2200" dirty="0"/>
              <a:t>. </a:t>
            </a:r>
            <a:endParaRPr lang="it-IT" sz="2200" dirty="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200" dirty="0"/>
              <a:t>Iulo, figlio di Enea, fonderà la città di Alba Longa e i suoi discendenti, Romolo e Remo, fonderanno Roma. </a:t>
            </a:r>
          </a:p>
        </p:txBody>
      </p:sp>
      <p:pic>
        <p:nvPicPr>
          <p:cNvPr id="8" name="Immagine 7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193677A7-AD58-62A8-4985-FCE79BCC1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1884"/>
            <a:ext cx="5764362" cy="42977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210717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{0FA27E77-74D8-6748-98B1-BA595865FB1D}tf10001071</Template>
  <TotalTime>230</TotalTime>
  <Words>228</Words>
  <Application>Microsoft Macintosh PowerPoint</Application>
  <PresentationFormat>Widescreen</PresentationFormat>
  <Paragraphs>14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Unita’ 4</dc:title>
  <dc:creator>Stefania Faiello</dc:creator>
  <cp:lastModifiedBy>Martina Beccherle</cp:lastModifiedBy>
  <cp:revision>10</cp:revision>
  <dcterms:created xsi:type="dcterms:W3CDTF">2021-10-25T09:23:45Z</dcterms:created>
  <dcterms:modified xsi:type="dcterms:W3CDTF">2023-03-07T14:41:36Z</dcterms:modified>
</cp:coreProperties>
</file>