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Querio" userId="b6156760-fcc4-4227-907a-4864250c618d" providerId="ADAL" clId="{FA4A07E2-1448-4EB2-84A4-CE9BD278C5A3}"/>
    <pc:docChg chg="undo custSel addSld modSld">
      <pc:chgData name="Stefano Querio" userId="b6156760-fcc4-4227-907a-4864250c618d" providerId="ADAL" clId="{FA4A07E2-1448-4EB2-84A4-CE9BD278C5A3}" dt="2023-03-06T16:42:40.285" v="8159" actId="20577"/>
      <pc:docMkLst>
        <pc:docMk/>
      </pc:docMkLst>
      <pc:sldChg chg="modSp mod">
        <pc:chgData name="Stefano Querio" userId="b6156760-fcc4-4227-907a-4864250c618d" providerId="ADAL" clId="{FA4A07E2-1448-4EB2-84A4-CE9BD278C5A3}" dt="2023-02-27T13:37:19.460" v="8008" actId="20577"/>
        <pc:sldMkLst>
          <pc:docMk/>
          <pc:sldMk cId="731486914" sldId="257"/>
        </pc:sldMkLst>
        <pc:spChg chg="mod">
          <ac:chgData name="Stefano Querio" userId="b6156760-fcc4-4227-907a-4864250c618d" providerId="ADAL" clId="{FA4A07E2-1448-4EB2-84A4-CE9BD278C5A3}" dt="2023-02-27T13:37:19.460" v="8008" actId="20577"/>
          <ac:spMkLst>
            <pc:docMk/>
            <pc:sldMk cId="731486914" sldId="25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FA4A07E2-1448-4EB2-84A4-CE9BD278C5A3}" dt="2023-03-06T16:42:40.285" v="8159" actId="20577"/>
        <pc:sldMkLst>
          <pc:docMk/>
          <pc:sldMk cId="3629992306" sldId="258"/>
        </pc:sldMkLst>
        <pc:spChg chg="mod">
          <ac:chgData name="Stefano Querio" userId="b6156760-fcc4-4227-907a-4864250c618d" providerId="ADAL" clId="{FA4A07E2-1448-4EB2-84A4-CE9BD278C5A3}" dt="2023-03-06T16:42:40.285" v="8159" actId="20577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FA4A07E2-1448-4EB2-84A4-CE9BD278C5A3}" dt="2023-03-06T13:28:30.062" v="8157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FA4A07E2-1448-4EB2-84A4-CE9BD278C5A3}" dt="2023-03-06T13:28:30.062" v="8157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FA4A07E2-1448-4EB2-84A4-CE9BD278C5A3}" dt="2023-02-27T13:41:07.464" v="8133" actId="13926"/>
        <pc:sldMkLst>
          <pc:docMk/>
          <pc:sldMk cId="1801708037" sldId="260"/>
        </pc:sldMkLst>
        <pc:spChg chg="mod">
          <ac:chgData name="Stefano Querio" userId="b6156760-fcc4-4227-907a-4864250c618d" providerId="ADAL" clId="{FA4A07E2-1448-4EB2-84A4-CE9BD278C5A3}" dt="2023-02-27T13:41:07.464" v="8133" actId="13926"/>
          <ac:spMkLst>
            <pc:docMk/>
            <pc:sldMk cId="1801708037" sldId="260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FA4A07E2-1448-4EB2-84A4-CE9BD278C5A3}" dt="2023-02-27T13:26:20.764" v="7739" actId="13926"/>
        <pc:sldMkLst>
          <pc:docMk/>
          <pc:sldMk cId="2941407801" sldId="261"/>
        </pc:sldMkLst>
        <pc:spChg chg="mod">
          <ac:chgData name="Stefano Querio" userId="b6156760-fcc4-4227-907a-4864250c618d" providerId="ADAL" clId="{FA4A07E2-1448-4EB2-84A4-CE9BD278C5A3}" dt="2023-02-27T13:26:20.764" v="7739" actId="13926"/>
          <ac:spMkLst>
            <pc:docMk/>
            <pc:sldMk cId="2941407801" sldId="261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FA4A07E2-1448-4EB2-84A4-CE9BD278C5A3}" dt="2023-02-27T13:27:39.810" v="7838" actId="13926"/>
        <pc:sldMkLst>
          <pc:docMk/>
          <pc:sldMk cId="4094746691" sldId="262"/>
        </pc:sldMkLst>
        <pc:spChg chg="mod">
          <ac:chgData name="Stefano Querio" userId="b6156760-fcc4-4227-907a-4864250c618d" providerId="ADAL" clId="{FA4A07E2-1448-4EB2-84A4-CE9BD278C5A3}" dt="2023-02-27T13:27:39.810" v="7838" actId="13926"/>
          <ac:spMkLst>
            <pc:docMk/>
            <pc:sldMk cId="4094746691" sldId="262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FA4A07E2-1448-4EB2-84A4-CE9BD278C5A3}" dt="2023-03-06T13:26:47.389" v="8155" actId="20577"/>
        <pc:sldMkLst>
          <pc:docMk/>
          <pc:sldMk cId="2920075144" sldId="263"/>
        </pc:sldMkLst>
        <pc:spChg chg="mod">
          <ac:chgData name="Stefano Querio" userId="b6156760-fcc4-4227-907a-4864250c618d" providerId="ADAL" clId="{FA4A07E2-1448-4EB2-84A4-CE9BD278C5A3}" dt="2023-03-06T13:26:47.389" v="8155" actId="20577"/>
          <ac:spMkLst>
            <pc:docMk/>
            <pc:sldMk cId="2920075144" sldId="263"/>
            <ac:spMk id="4" creationId="{84E192A6-8A72-4432-4572-55FD223A7BAE}"/>
          </ac:spMkLst>
        </pc:spChg>
      </pc:sldChg>
    </pc:docChg>
  </pc:docChgLst>
  <pc:docChgLst>
    <pc:chgData name="Stefano Querio" userId="b6156760-fcc4-4227-907a-4864250c618d" providerId="ADAL" clId="{B62968FE-AFAC-42C9-B966-58607A7EE647}"/>
    <pc:docChg chg="custSel delSld modSld">
      <pc:chgData name="Stefano Querio" userId="b6156760-fcc4-4227-907a-4864250c618d" providerId="ADAL" clId="{B62968FE-AFAC-42C9-B966-58607A7EE647}" dt="2023-02-20T08:53:31.123" v="134" actId="2696"/>
      <pc:docMkLst>
        <pc:docMk/>
      </pc:docMkLst>
      <pc:sldChg chg="modSp mod">
        <pc:chgData name="Stefano Querio" userId="b6156760-fcc4-4227-907a-4864250c618d" providerId="ADAL" clId="{B62968FE-AFAC-42C9-B966-58607A7EE647}" dt="2023-02-20T08:52:42.219" v="56" actId="20577"/>
        <pc:sldMkLst>
          <pc:docMk/>
          <pc:sldMk cId="731486914" sldId="257"/>
        </pc:sldMkLst>
        <pc:spChg chg="mod">
          <ac:chgData name="Stefano Querio" userId="b6156760-fcc4-4227-907a-4864250c618d" providerId="ADAL" clId="{B62968FE-AFAC-42C9-B966-58607A7EE647}" dt="2023-02-20T08:52:42.219" v="56" actId="20577"/>
          <ac:spMkLst>
            <pc:docMk/>
            <pc:sldMk cId="731486914" sldId="25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B62968FE-AFAC-42C9-B966-58607A7EE647}" dt="2023-02-20T08:52:56.598" v="75" actId="20577"/>
        <pc:sldMkLst>
          <pc:docMk/>
          <pc:sldMk cId="3629992306" sldId="258"/>
        </pc:sldMkLst>
        <pc:spChg chg="mod">
          <ac:chgData name="Stefano Querio" userId="b6156760-fcc4-4227-907a-4864250c618d" providerId="ADAL" clId="{B62968FE-AFAC-42C9-B966-58607A7EE647}" dt="2023-02-20T08:52:56.598" v="75" actId="20577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B62968FE-AFAC-42C9-B966-58607A7EE647}" dt="2023-02-20T08:53:07.605" v="98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B62968FE-AFAC-42C9-B966-58607A7EE647}" dt="2023-02-20T08:53:07.605" v="98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B62968FE-AFAC-42C9-B966-58607A7EE647}" dt="2023-02-20T08:53:20.729" v="133" actId="20577"/>
        <pc:sldMkLst>
          <pc:docMk/>
          <pc:sldMk cId="1801708037" sldId="260"/>
        </pc:sldMkLst>
        <pc:spChg chg="mod">
          <ac:chgData name="Stefano Querio" userId="b6156760-fcc4-4227-907a-4864250c618d" providerId="ADAL" clId="{B62968FE-AFAC-42C9-B966-58607A7EE647}" dt="2023-02-20T08:53:20.729" v="133" actId="20577"/>
          <ac:spMkLst>
            <pc:docMk/>
            <pc:sldMk cId="1801708037" sldId="260"/>
            <ac:spMk id="4" creationId="{84E192A6-8A72-4432-4572-55FD223A7BAE}"/>
          </ac:spMkLst>
        </pc:spChg>
      </pc:sldChg>
      <pc:sldChg chg="del">
        <pc:chgData name="Stefano Querio" userId="b6156760-fcc4-4227-907a-4864250c618d" providerId="ADAL" clId="{B62968FE-AFAC-42C9-B966-58607A7EE647}" dt="2023-02-20T08:53:31.123" v="134" actId="2696"/>
        <pc:sldMkLst>
          <pc:docMk/>
          <pc:sldMk cId="3236943315" sldId="261"/>
        </pc:sldMkLst>
      </pc:sldChg>
      <pc:sldChg chg="del">
        <pc:chgData name="Stefano Querio" userId="b6156760-fcc4-4227-907a-4864250c618d" providerId="ADAL" clId="{B62968FE-AFAC-42C9-B966-58607A7EE647}" dt="2023-02-20T08:53:31.123" v="134" actId="2696"/>
        <pc:sldMkLst>
          <pc:docMk/>
          <pc:sldMk cId="4100356323" sldId="263"/>
        </pc:sldMkLst>
      </pc:sldChg>
      <pc:sldChg chg="del">
        <pc:chgData name="Stefano Querio" userId="b6156760-fcc4-4227-907a-4864250c618d" providerId="ADAL" clId="{B62968FE-AFAC-42C9-B966-58607A7EE647}" dt="2023-02-20T08:53:31.123" v="134" actId="2696"/>
        <pc:sldMkLst>
          <pc:docMk/>
          <pc:sldMk cId="2380365726" sldId="264"/>
        </pc:sldMkLst>
      </pc:sldChg>
      <pc:sldChg chg="del">
        <pc:chgData name="Stefano Querio" userId="b6156760-fcc4-4227-907a-4864250c618d" providerId="ADAL" clId="{B62968FE-AFAC-42C9-B966-58607A7EE647}" dt="2023-02-20T08:53:31.123" v="134" actId="2696"/>
        <pc:sldMkLst>
          <pc:docMk/>
          <pc:sldMk cId="2457509027" sldId="265"/>
        </pc:sldMkLst>
      </pc:sldChg>
      <pc:sldChg chg="del">
        <pc:chgData name="Stefano Querio" userId="b6156760-fcc4-4227-907a-4864250c618d" providerId="ADAL" clId="{B62968FE-AFAC-42C9-B966-58607A7EE647}" dt="2023-02-20T08:53:31.123" v="134" actId="2696"/>
        <pc:sldMkLst>
          <pc:docMk/>
          <pc:sldMk cId="1963955331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8BD061-64C4-88FF-53D2-D596EA50F814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4AB717-669C-6E94-F711-D27C0F2A0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890" cy="462133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BAF283-8E40-5EE2-AEE0-4483BFBF03EB}"/>
              </a:ext>
            </a:extLst>
          </p:cNvPr>
          <p:cNvSpPr txBox="1"/>
          <p:nvPr userDrawn="1"/>
        </p:nvSpPr>
        <p:spPr>
          <a:xfrm>
            <a:off x="817290" y="2353633"/>
            <a:ext cx="259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>
                    <a:alpha val="50000"/>
                  </a:schemeClr>
                </a:solidFill>
              </a:rPr>
              <a:t>I PROTAGONISTI</a:t>
            </a:r>
          </a:p>
        </p:txBody>
      </p:sp>
      <p:sp>
        <p:nvSpPr>
          <p:cNvPr id="10" name="Rettangolo con angoli arrotondati sullo stesso lato 9">
            <a:extLst>
              <a:ext uri="{FF2B5EF4-FFF2-40B4-BE49-F238E27FC236}">
                <a16:creationId xmlns:a16="http://schemas.microsoft.com/office/drawing/2014/main" id="{A1D0C73C-3062-F0A5-7C06-97024266BE06}"/>
              </a:ext>
            </a:extLst>
          </p:cNvPr>
          <p:cNvSpPr/>
          <p:nvPr userDrawn="1"/>
        </p:nvSpPr>
        <p:spPr>
          <a:xfrm rot="5400000">
            <a:off x="231659" y="2241565"/>
            <a:ext cx="284038" cy="747356"/>
          </a:xfrm>
          <a:prstGeom prst="round2Same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35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0276A-45C5-2B9E-FC00-167C02E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89A3F3-AAED-645C-49F0-B7F6D0FFB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2D9E8D-0337-5AF0-1A4B-A4E7E29A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33AEF-2766-26FB-3EB5-6A074DF0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3EA32B-A956-D908-A213-E7488909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91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2B0C02A-891A-7517-EC72-14086CEDF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702074-33BF-2DD3-CC6B-3878880B3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46C0B6-5F47-406E-8708-E749671A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73B705-120C-1FEB-D55A-CC1FE5E2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3F4128-11BE-6AB7-D27D-44284CB2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90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1926BE4-8C3A-3D3D-1DE6-CF77B30DD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4623" y="6408336"/>
            <a:ext cx="412750" cy="4000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FF15D44-A5FE-0318-FFBA-7255148ADB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45" y="6275431"/>
            <a:ext cx="421969" cy="4451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AB2C01-FFB3-D727-EFAE-D6E96E7C692B}"/>
              </a:ext>
            </a:extLst>
          </p:cNvPr>
          <p:cNvSpPr txBox="1"/>
          <p:nvPr userDrawn="1"/>
        </p:nvSpPr>
        <p:spPr>
          <a:xfrm>
            <a:off x="10955612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solidFill>
                  <a:schemeClr val="bg1"/>
                </a:solidFill>
                <a:effectLst/>
              </a:rPr>
              <a:pPr algn="ctr"/>
              <a:t>‹N›</a:t>
            </a:fld>
            <a:endParaRPr lang="it-IT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3EF137-D519-6DAA-2A40-D3B6F6DC5034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</p:spTree>
    <p:extLst>
      <p:ext uri="{BB962C8B-B14F-4D97-AF65-F5344CB8AC3E}">
        <p14:creationId xmlns:p14="http://schemas.microsoft.com/office/powerpoint/2010/main" val="371993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FB5A8-6F3E-44AA-597C-D7454B7E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3F4925-C9A7-A830-1E99-0401FB2B6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C48600-0183-1CEC-F07D-2585C464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111613-00E6-7A64-B80D-F5303C9B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619381-6F06-2763-7AF1-7E182ABD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77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BEB15-DCFA-7C30-D394-F3DD94FB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0B7BCF-AD44-D017-A9D3-D15333815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376E2B-93E7-EBFF-E12D-C0823283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E3A777-2BD5-2039-EFF9-D6B93EBC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3A2A8D-A4A5-F0EB-B9A1-E75F1D5B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331094-E8A9-2997-51EE-1A2E3752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17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7AEFC-0864-57B8-1A5C-805F7AE9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B840F1-1E04-B16D-1F33-42D15F167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A18D71-CC8F-E807-8822-BBCA0432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111C61-0B80-462B-FC1A-A1197B84E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79D6651-20DD-6C12-3512-5D2F5C66E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CCC957-1A55-AA6D-FEF4-95C64586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6375C2-211A-31DA-9288-C0E17CDD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899A71D-5DDE-0F4B-803D-6A3F0D16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52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A6B374-BA40-6F30-4048-4492C76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583A8F-7415-00B1-4F2D-060FE3CE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524553-49A1-9C44-D39E-F12BBC29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EB8201-0E0D-B595-054D-7037597F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9777CA-5AB8-6360-C6F1-9E6FE993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40B03D-D9CA-05B5-438C-E58C754C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56B853-1ED2-D98E-C805-86ECBE20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67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5DCB4-01BF-E4EE-06FE-DC9DC925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3AAFDE-2159-8A2F-3E56-6EE077DC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6A3222-9223-2FC6-6B9E-A6E693C2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F431F5-E2AC-814D-016C-ACC46E4A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711386-70E6-3F6A-306B-CE87CE2B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B806CC-5E0D-51A4-370A-69201CE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9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F6AD82-BAA9-377D-7879-036CA84E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2AEA9D-2788-B580-97A4-DEC0C71CB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85637D-F886-2816-DB2C-E4D0F289B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3B489E-E3A9-720B-6DF8-89DCD0E6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663EF-C213-0D3F-65D3-DED08549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AD0DB0-67DC-C51A-CCAC-4C2B726D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8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5EB809-4D53-D8B0-9AD6-6D8CED45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A00C8D-ED48-BDCC-81F1-364DF2200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875E32-47F1-937A-76C7-9D35FB45D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D7EE-820F-4D9E-8876-757401673BE1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CCEDB2-9A8B-C1B4-351F-9F7790491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49065-BD15-AA4E-0387-7E83AF2E0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90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EF8D76-8873-74C6-5178-BD700B83C175}"/>
              </a:ext>
            </a:extLst>
          </p:cNvPr>
          <p:cNvSpPr txBox="1"/>
          <p:nvPr/>
        </p:nvSpPr>
        <p:spPr>
          <a:xfrm>
            <a:off x="2132248" y="504416"/>
            <a:ext cx="86185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ECONOMIA E CULTURA NELL’ALTO MEDIOEVO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466A13D-BAAF-EF34-A773-938A71336E1E}"/>
              </a:ext>
            </a:extLst>
          </p:cNvPr>
          <p:cNvSpPr/>
          <p:nvPr/>
        </p:nvSpPr>
        <p:spPr>
          <a:xfrm>
            <a:off x="914925" y="439100"/>
            <a:ext cx="855323" cy="855323"/>
          </a:xfrm>
          <a:prstGeom prst="rect">
            <a:avLst/>
          </a:prstGeom>
          <a:solidFill>
            <a:srgbClr val="58B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571822-3B0E-9EC5-E345-2ADD7BBEDC38}"/>
              </a:ext>
            </a:extLst>
          </p:cNvPr>
          <p:cNvSpPr txBox="1"/>
          <p:nvPr/>
        </p:nvSpPr>
        <p:spPr>
          <a:xfrm>
            <a:off x="909890" y="495948"/>
            <a:ext cx="85532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500" b="1" dirty="0">
                <a:solidFill>
                  <a:schemeClr val="bg1"/>
                </a:solidFill>
              </a:rPr>
              <a:t>6</a:t>
            </a:r>
            <a:endParaRPr lang="it-IT" sz="4500" dirty="0">
              <a:solidFill>
                <a:schemeClr val="bg1"/>
              </a:solidFill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4628D06-35C9-9B8C-D083-6A3E0914A354}"/>
              </a:ext>
            </a:extLst>
          </p:cNvPr>
          <p:cNvSpPr/>
          <p:nvPr/>
        </p:nvSpPr>
        <p:spPr>
          <a:xfrm>
            <a:off x="1193337" y="3110221"/>
            <a:ext cx="2579914" cy="25799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15C6A67-8B46-F0F0-DCBC-4798C1009D47}"/>
              </a:ext>
            </a:extLst>
          </p:cNvPr>
          <p:cNvSpPr/>
          <p:nvPr/>
        </p:nvSpPr>
        <p:spPr>
          <a:xfrm>
            <a:off x="4806043" y="3110221"/>
            <a:ext cx="2579914" cy="257991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BB3998E1-E7D2-10A8-1983-7164C2EFB874}"/>
              </a:ext>
            </a:extLst>
          </p:cNvPr>
          <p:cNvSpPr/>
          <p:nvPr/>
        </p:nvSpPr>
        <p:spPr>
          <a:xfrm>
            <a:off x="8418749" y="3110221"/>
            <a:ext cx="2579914" cy="257991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87F495E-813E-93E5-32C7-ACD1B8CC7FD7}"/>
              </a:ext>
            </a:extLst>
          </p:cNvPr>
          <p:cNvSpPr/>
          <p:nvPr/>
        </p:nvSpPr>
        <p:spPr>
          <a:xfrm>
            <a:off x="4851070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7761E6BD-225D-6127-E35B-F4F82112969C}"/>
              </a:ext>
            </a:extLst>
          </p:cNvPr>
          <p:cNvSpPr/>
          <p:nvPr/>
        </p:nvSpPr>
        <p:spPr>
          <a:xfrm>
            <a:off x="8451408" y="3142880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DB9E0980-12DF-978C-321F-11C137292206}"/>
              </a:ext>
            </a:extLst>
          </p:cNvPr>
          <p:cNvSpPr/>
          <p:nvPr/>
        </p:nvSpPr>
        <p:spPr>
          <a:xfrm>
            <a:off x="1020351" y="3036297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E9D7DFC-A0BB-136F-DD54-AA315EAD990E}"/>
              </a:ext>
            </a:extLst>
          </p:cNvPr>
          <p:cNvSpPr txBox="1"/>
          <p:nvPr/>
        </p:nvSpPr>
        <p:spPr>
          <a:xfrm>
            <a:off x="1879635" y="6139376"/>
            <a:ext cx="1207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Contadini</a:t>
            </a:r>
            <a:endParaRPr lang="it-IT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A0C9EF-2A12-7403-6EC5-40337D825B0C}"/>
              </a:ext>
            </a:extLst>
          </p:cNvPr>
          <p:cNvSpPr txBox="1"/>
          <p:nvPr/>
        </p:nvSpPr>
        <p:spPr>
          <a:xfrm>
            <a:off x="4910266" y="6139376"/>
            <a:ext cx="2371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Benedetto da Norcia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2E5A0F-0DEB-07B1-EDE5-89DA4E7CA335}"/>
              </a:ext>
            </a:extLst>
          </p:cNvPr>
          <p:cNvSpPr txBox="1"/>
          <p:nvPr/>
        </p:nvSpPr>
        <p:spPr>
          <a:xfrm>
            <a:off x="9253935" y="6139376"/>
            <a:ext cx="90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Copisti</a:t>
            </a:r>
            <a:endParaRPr lang="it-IT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8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573952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1 - L’economia nell’Alto Medioevo</a:t>
            </a:r>
          </a:p>
          <a:p>
            <a:endParaRPr lang="it-IT" dirty="0"/>
          </a:p>
          <a:p>
            <a:r>
              <a:rPr lang="it-IT" dirty="0"/>
              <a:t>La caduta dell’Impero romano d’Occidente non ebbe solo conseguenze politiche, date dalla frammentazione del mondo romano e dalla nascita dei Regni romano-barbarici, ma determinò anche </a:t>
            </a:r>
            <a:r>
              <a:rPr lang="it-IT" b="1" dirty="0"/>
              <a:t>profondi cambiamenti </a:t>
            </a:r>
            <a:r>
              <a:rPr lang="it-IT" dirty="0"/>
              <a:t>in ambito economico.</a:t>
            </a:r>
          </a:p>
          <a:p>
            <a:r>
              <a:rPr lang="it-IT" dirty="0"/>
              <a:t>Durante l’</a:t>
            </a:r>
            <a:r>
              <a:rPr lang="it-IT" b="1" dirty="0"/>
              <a:t>Alto</a:t>
            </a:r>
            <a:r>
              <a:rPr lang="it-IT" dirty="0"/>
              <a:t> </a:t>
            </a:r>
            <a:r>
              <a:rPr lang="it-IT" b="1" dirty="0"/>
              <a:t>Medioevo</a:t>
            </a:r>
            <a:r>
              <a:rPr lang="it-IT" dirty="0"/>
              <a:t>, in </a:t>
            </a:r>
            <a:r>
              <a:rPr lang="it-IT" b="1" dirty="0"/>
              <a:t>Occidente</a:t>
            </a:r>
            <a:r>
              <a:rPr lang="it-IT" dirty="0"/>
              <a:t>: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la popolazione diminuì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a causa di guerre, carestie ed epidemie;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le città si spopolarono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intere zone cittadine vennero abbandonate diventando spazi agricoli, discariche e cave. Nonostante ciò, le città continuarono a essere il centro della vita amministrativa e sede del vescovo: infatti, in questo periodo, la maggior parte delle risorse furono impiegate per lo sviluppo dell’edilizia cristiana;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D7421F4-554A-BB21-A135-73CC65233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8" y="1599692"/>
            <a:ext cx="4944364" cy="33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4746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gli scambi commerciali si ridussero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conseguenza del fatto che con la fine dell’Impero le principali vie di comunicazione caddero in rovina e le rotte marittime tornarono a essere minacciate dalla pirateria;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sebbene l’economia fosse basata soprattutto sull’agricoltura, tuttavia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la produzione agricola diminuì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nelle terre abbandonate a causa del calo demografico si svilupparono l’incolto, i boschi e le paludi.</a:t>
            </a:r>
          </a:p>
        </p:txBody>
      </p:sp>
      <p:pic>
        <p:nvPicPr>
          <p:cNvPr id="3" name="Immagine 2" descr="Immagine che contiene testo, libro, dipinto&#10;&#10;Descrizione generata automaticamente">
            <a:extLst>
              <a:ext uri="{FF2B5EF4-FFF2-40B4-BE49-F238E27FC236}">
                <a16:creationId xmlns:a16="http://schemas.microsoft.com/office/drawing/2014/main" id="{389881B2-2AD7-0C5F-17DB-09540D630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849746"/>
            <a:ext cx="5399024" cy="47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0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56851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2 - Il sistema della </a:t>
            </a:r>
            <a:r>
              <a:rPr lang="it-IT" sz="2000" b="1" i="1" dirty="0">
                <a:solidFill>
                  <a:srgbClr val="932B83"/>
                </a:solidFill>
              </a:rPr>
              <a:t>curtis</a:t>
            </a:r>
          </a:p>
          <a:p>
            <a:endParaRPr lang="it-IT" dirty="0"/>
          </a:p>
          <a:p>
            <a:r>
              <a:rPr lang="it-IT" dirty="0"/>
              <a:t>Durante il Medioevo si diffuse il sistema della </a:t>
            </a:r>
            <a:r>
              <a:rPr lang="it-IT" b="1" i="1" dirty="0"/>
              <a:t>curtis</a:t>
            </a:r>
            <a:r>
              <a:rPr lang="it-IT" dirty="0"/>
              <a:t>, simile per alcuni aspetti al modello della villa romana.</a:t>
            </a:r>
          </a:p>
          <a:p>
            <a:r>
              <a:rPr lang="it-IT" dirty="0"/>
              <a:t>La </a:t>
            </a:r>
            <a:r>
              <a:rPr lang="it-IT" i="1" dirty="0"/>
              <a:t>curtis</a:t>
            </a:r>
            <a:r>
              <a:rPr lang="it-IT" dirty="0"/>
              <a:t> era divisa in: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pars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dominica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che comprendeva le terre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 conduzione diretta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di proprietà del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signore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dominus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pars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massaricia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che comprendeva le terre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 conduzione indiretta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suddivise in poderi o mansi, affidate 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massari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coloni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che dovevano pagare al signore un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canone d’affitto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in denaro o cedergli parte dei prodotti coltivati. Oltre al canone, i massari o coloni dovevano garantire al signore anche le </a:t>
            </a:r>
            <a:r>
              <a:rPr lang="it-IT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corvées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ovvero giornate di lavoro gratuito nelle terre del signore.</a:t>
            </a:r>
          </a:p>
          <a:p>
            <a:endParaRPr lang="it-IT" dirty="0"/>
          </a:p>
        </p:txBody>
      </p:sp>
      <p:pic>
        <p:nvPicPr>
          <p:cNvPr id="3" name="Immagine 2" descr="Immagine che contiene testo, tessuto, dipinto&#10;&#10;Descrizione generata automaticamente">
            <a:extLst>
              <a:ext uri="{FF2B5EF4-FFF2-40B4-BE49-F238E27FC236}">
                <a16:creationId xmlns:a16="http://schemas.microsoft.com/office/drawing/2014/main" id="{1AC09537-618B-68E6-6F3A-561D9D7C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48" y="849746"/>
            <a:ext cx="4209935" cy="53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3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58070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</a:t>
            </a:r>
            <a:r>
              <a:rPr lang="it-IT" i="1" dirty="0"/>
              <a:t>curtis</a:t>
            </a:r>
            <a:r>
              <a:rPr lang="it-IT" dirty="0"/>
              <a:t> c’erano anche </a:t>
            </a:r>
            <a:r>
              <a:rPr lang="it-IT" b="1" dirty="0"/>
              <a:t>spazi di uso comune</a:t>
            </a:r>
            <a:r>
              <a:rPr lang="it-IT" dirty="0"/>
              <a:t>: i </a:t>
            </a:r>
            <a:r>
              <a:rPr lang="it-IT" b="1" dirty="0"/>
              <a:t>pascoli</a:t>
            </a:r>
            <a:r>
              <a:rPr lang="it-IT" dirty="0"/>
              <a:t>, i </a:t>
            </a:r>
            <a:r>
              <a:rPr lang="it-IT" b="1" dirty="0"/>
              <a:t>boschi</a:t>
            </a:r>
            <a:r>
              <a:rPr lang="it-IT" dirty="0"/>
              <a:t> e le </a:t>
            </a:r>
            <a:r>
              <a:rPr lang="it-IT" b="1" dirty="0"/>
              <a:t>paludi</a:t>
            </a:r>
            <a:r>
              <a:rPr lang="it-IT" dirty="0"/>
              <a:t>. Questi spazi comuni erano molto importanti, perché offrivano alle famiglie contadine tutto ciò di cui avevano bisogno per la propria sussistenza: </a:t>
            </a:r>
            <a:r>
              <a:rPr lang="it-IT" b="1" dirty="0"/>
              <a:t>selvaggina</a:t>
            </a:r>
            <a:r>
              <a:rPr lang="it-IT" dirty="0"/>
              <a:t>, </a:t>
            </a:r>
            <a:r>
              <a:rPr lang="it-IT" b="1" dirty="0"/>
              <a:t>miele</a:t>
            </a:r>
            <a:r>
              <a:rPr lang="it-IT" dirty="0"/>
              <a:t>, </a:t>
            </a:r>
            <a:r>
              <a:rPr lang="it-IT" b="1" dirty="0"/>
              <a:t>frutti</a:t>
            </a:r>
            <a:r>
              <a:rPr lang="it-IT" dirty="0"/>
              <a:t> ed </a:t>
            </a:r>
            <a:r>
              <a:rPr lang="it-IT" b="1" dirty="0"/>
              <a:t>erbe</a:t>
            </a:r>
            <a:r>
              <a:rPr lang="it-IT" dirty="0"/>
              <a:t> </a:t>
            </a:r>
            <a:r>
              <a:rPr lang="it-IT" b="1" dirty="0"/>
              <a:t>spontanei</a:t>
            </a:r>
            <a:r>
              <a:rPr lang="it-IT" dirty="0"/>
              <a:t>, </a:t>
            </a:r>
            <a:r>
              <a:rPr lang="it-IT" b="1" dirty="0"/>
              <a:t>pascoli</a:t>
            </a:r>
            <a:r>
              <a:rPr lang="it-IT" dirty="0"/>
              <a:t> e </a:t>
            </a:r>
            <a:r>
              <a:rPr lang="it-IT" b="1" dirty="0"/>
              <a:t>ghiande</a:t>
            </a:r>
            <a:r>
              <a:rPr lang="it-IT" dirty="0"/>
              <a:t> per il nutrimento degli animali allevati, soprattutto maiali, e </a:t>
            </a:r>
            <a:r>
              <a:rPr lang="it-IT" b="1" dirty="0"/>
              <a:t>legna</a:t>
            </a:r>
            <a:r>
              <a:rPr lang="it-IT" dirty="0"/>
              <a:t> per riscaldarsi e costruire abitazioni.</a:t>
            </a:r>
          </a:p>
          <a:p>
            <a:r>
              <a:rPr lang="it-IT" dirty="0"/>
              <a:t>Le </a:t>
            </a:r>
            <a:r>
              <a:rPr lang="it-IT" i="1" dirty="0" err="1"/>
              <a:t>curtes</a:t>
            </a:r>
            <a:r>
              <a:rPr lang="it-IT" dirty="0"/>
              <a:t> potevano appartenere al </a:t>
            </a:r>
            <a:r>
              <a:rPr lang="it-IT" b="1" dirty="0"/>
              <a:t>sovrano</a:t>
            </a:r>
            <a:r>
              <a:rPr lang="it-IT" dirty="0"/>
              <a:t>, oppure essere </a:t>
            </a:r>
            <a:r>
              <a:rPr lang="it-IT" b="1" dirty="0"/>
              <a:t>proprietà private laiche</a:t>
            </a:r>
            <a:r>
              <a:rPr lang="it-IT" dirty="0"/>
              <a:t>, oppure essere </a:t>
            </a:r>
            <a:r>
              <a:rPr lang="it-IT" b="1" dirty="0"/>
              <a:t>proprietà</a:t>
            </a:r>
            <a:r>
              <a:rPr lang="it-IT" dirty="0"/>
              <a:t> </a:t>
            </a:r>
            <a:r>
              <a:rPr lang="it-IT" b="1" dirty="0"/>
              <a:t>religiose</a:t>
            </a:r>
            <a:r>
              <a:rPr lang="it-IT" dirty="0"/>
              <a:t>.</a:t>
            </a:r>
          </a:p>
          <a:p>
            <a:r>
              <a:rPr lang="it-IT" dirty="0"/>
              <a:t>Sebbene ogni </a:t>
            </a:r>
            <a:r>
              <a:rPr lang="it-IT" i="1" dirty="0"/>
              <a:t>curtis</a:t>
            </a:r>
            <a:r>
              <a:rPr lang="it-IT" dirty="0"/>
              <a:t> producesse il necessario per il proprio sostentamento, in questo periodo continuarono a esserci </a:t>
            </a:r>
            <a:r>
              <a:rPr lang="it-IT" b="1" dirty="0"/>
              <a:t>scambi commerciali a livello regionale</a:t>
            </a:r>
            <a:r>
              <a:rPr lang="it-IT" dirty="0"/>
              <a:t>, per reperire prodotti importanti, come l’olio, il ferro e il sale, che non erano sempre disponibili ovunque.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B53B4E1-F717-A2DC-D386-115400E21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/>
          <a:stretch/>
        </p:blipFill>
        <p:spPr>
          <a:xfrm>
            <a:off x="7205472" y="927122"/>
            <a:ext cx="3892296" cy="51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4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5"/>
            <a:ext cx="107448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3 - La cultura nell’Alto Medioevo</a:t>
            </a:r>
          </a:p>
          <a:p>
            <a:endParaRPr lang="it-IT" dirty="0"/>
          </a:p>
          <a:p>
            <a:r>
              <a:rPr lang="it-IT" dirty="0"/>
              <a:t>Dopo la caduta dell’Impero romano d’Occidente, il sistema d’istruzione romano crollò e le numerose scuole, presenti quasi in ogni città e necessarie per la formazione di futuri funzionari dell’Impero, vennero chiuse.</a:t>
            </a:r>
          </a:p>
          <a:p>
            <a:r>
              <a:rPr lang="it-IT" dirty="0"/>
              <a:t>Nel </a:t>
            </a:r>
            <a:r>
              <a:rPr lang="it-IT" b="1" dirty="0"/>
              <a:t>Medioevo</a:t>
            </a:r>
            <a:r>
              <a:rPr lang="it-IT" dirty="0"/>
              <a:t> l’insegnamento si trasferì nelle </a:t>
            </a:r>
            <a:r>
              <a:rPr lang="it-IT" b="1" dirty="0"/>
              <a:t>scuole vescovili </a:t>
            </a:r>
            <a:r>
              <a:rPr lang="it-IT" dirty="0"/>
              <a:t>e nei </a:t>
            </a:r>
            <a:r>
              <a:rPr lang="it-IT" b="1" dirty="0"/>
              <a:t>monasteri</a:t>
            </a:r>
            <a:r>
              <a:rPr lang="it-IT" dirty="0"/>
              <a:t>, ed era rivolto principalmente a chi intendeva diventare </a:t>
            </a:r>
            <a:r>
              <a:rPr lang="it-IT" b="1" dirty="0"/>
              <a:t>sacerdote</a:t>
            </a:r>
            <a:r>
              <a:rPr lang="it-IT" dirty="0"/>
              <a:t>. Qui si studiavano le </a:t>
            </a:r>
            <a:r>
              <a:rPr lang="it-IT" b="1" dirty="0"/>
              <a:t>Sacre Scritture </a:t>
            </a:r>
            <a:r>
              <a:rPr lang="it-IT" dirty="0"/>
              <a:t>e il </a:t>
            </a:r>
            <a:r>
              <a:rPr lang="it-IT" b="1" dirty="0"/>
              <a:t>latino</a:t>
            </a:r>
            <a:r>
              <a:rPr lang="it-IT" dirty="0"/>
              <a:t>, la lingua della Chiesa.</a:t>
            </a:r>
          </a:p>
        </p:txBody>
      </p:sp>
      <p:pic>
        <p:nvPicPr>
          <p:cNvPr id="3" name="Immagine 2" descr="Immagine che contiene testo, tessuto&#10;&#10;Descrizione generata automaticamente">
            <a:extLst>
              <a:ext uri="{FF2B5EF4-FFF2-40B4-BE49-F238E27FC236}">
                <a16:creationId xmlns:a16="http://schemas.microsoft.com/office/drawing/2014/main" id="{9B0A30B2-EBAF-6F5E-4221-C7E8AA44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29" y="2694432"/>
            <a:ext cx="5925563" cy="319190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7E0EFC-ACBC-7EE5-544C-E7B6F57DFBF7}"/>
              </a:ext>
            </a:extLst>
          </p:cNvPr>
          <p:cNvSpPr txBox="1"/>
          <p:nvPr/>
        </p:nvSpPr>
        <p:spPr>
          <a:xfrm>
            <a:off x="849745" y="2544402"/>
            <a:ext cx="45391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latino veniva studiato sui testi degli autori antichi, e per questo motivo le scuole religiose, e in particolare i </a:t>
            </a:r>
            <a:r>
              <a:rPr lang="it-IT" b="1" dirty="0"/>
              <a:t>monasteri</a:t>
            </a:r>
            <a:r>
              <a:rPr lang="it-IT" dirty="0"/>
              <a:t>, svolsero un ruolo fondamentale per la </a:t>
            </a:r>
            <a:r>
              <a:rPr lang="it-IT" b="1" dirty="0"/>
              <a:t>conservazione dei testi classici</a:t>
            </a:r>
            <a:r>
              <a:rPr lang="it-IT" dirty="0"/>
              <a:t>.</a:t>
            </a:r>
          </a:p>
          <a:p>
            <a:r>
              <a:rPr lang="it-IT" dirty="0"/>
              <a:t>Tuttavia, coloro che frequentavano le scuole religiose erano pochi, e la </a:t>
            </a:r>
            <a:r>
              <a:rPr lang="it-IT" b="1" dirty="0"/>
              <a:t>maggior parte della popolazione </a:t>
            </a:r>
            <a:r>
              <a:rPr lang="it-IT" dirty="0"/>
              <a:t>in questo periodo rimase </a:t>
            </a:r>
            <a:r>
              <a:rPr lang="it-IT" b="1" dirty="0"/>
              <a:t>analfabeta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70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4636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</a:t>
            </a:r>
            <a:r>
              <a:rPr lang="it-IT" b="1" dirty="0"/>
              <a:t>VI secolo</a:t>
            </a:r>
            <a:r>
              <a:rPr lang="it-IT" dirty="0"/>
              <a:t> il monaco </a:t>
            </a:r>
            <a:r>
              <a:rPr lang="it-IT" b="1" dirty="0"/>
              <a:t>Benedetto da Norcia</a:t>
            </a:r>
            <a:r>
              <a:rPr lang="it-IT" dirty="0"/>
              <a:t> scrisse la </a:t>
            </a:r>
            <a:r>
              <a:rPr lang="it-IT" b="1" i="1" dirty="0"/>
              <a:t>Regola</a:t>
            </a:r>
            <a:r>
              <a:rPr lang="it-IT" dirty="0"/>
              <a:t>, un insieme di regole per disciplinare e organizzare la vita dei monaci. Secondo la </a:t>
            </a:r>
            <a:r>
              <a:rPr lang="it-IT" i="1" dirty="0"/>
              <a:t>Regola</a:t>
            </a:r>
            <a:r>
              <a:rPr lang="it-IT" dirty="0"/>
              <a:t>, i monaci dovevano vivere in </a:t>
            </a:r>
            <a:r>
              <a:rPr lang="it-IT" b="1" dirty="0"/>
              <a:t>comunità</a:t>
            </a:r>
            <a:r>
              <a:rPr lang="it-IT" dirty="0"/>
              <a:t>, guidare da un </a:t>
            </a:r>
            <a:r>
              <a:rPr lang="it-IT" b="1" dirty="0"/>
              <a:t>abate</a:t>
            </a:r>
            <a:r>
              <a:rPr lang="it-IT" dirty="0"/>
              <a:t>, e le loro giornate erano scandite da momenti dedicati alla </a:t>
            </a:r>
            <a:r>
              <a:rPr lang="it-IT" b="1" dirty="0"/>
              <a:t>preghiera</a:t>
            </a:r>
            <a:r>
              <a:rPr lang="it-IT" dirty="0"/>
              <a:t> e altri dedicati al </a:t>
            </a:r>
            <a:r>
              <a:rPr lang="it-IT" b="1" dirty="0"/>
              <a:t>lavoro</a:t>
            </a:r>
            <a:r>
              <a:rPr lang="it-IT" dirty="0"/>
              <a:t>, secondo la massima benedettina </a:t>
            </a:r>
            <a:r>
              <a:rPr lang="it-IT" b="1" i="1" dirty="0"/>
              <a:t>ora et </a:t>
            </a:r>
            <a:r>
              <a:rPr lang="it-IT" b="1" i="1" dirty="0" err="1"/>
              <a:t>labora</a:t>
            </a:r>
            <a:r>
              <a:rPr lang="it-IT" b="1" i="1" dirty="0"/>
              <a:t> </a:t>
            </a:r>
            <a:r>
              <a:rPr lang="it-IT" dirty="0"/>
              <a:t>(dal latino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“prega e lavora”). Nei monasteri, all’interno dello </a:t>
            </a: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scriptorium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i monaci si dedicavano inoltre alla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copiatura dei testi antichi e di quelli sacri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Benedetto da Norcia fondò due monasteri, uno 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Subiaco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uno 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Montecassino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In seguito i monasteri benedettini ebbero una grande diffusione.</a:t>
            </a:r>
          </a:p>
        </p:txBody>
      </p:sp>
      <p:pic>
        <p:nvPicPr>
          <p:cNvPr id="3" name="Immagine 2" descr="Immagine che contiene cielo, montagna, edificio, aria aperta&#10;&#10;Descrizione generata automaticamente">
            <a:extLst>
              <a:ext uri="{FF2B5EF4-FFF2-40B4-BE49-F238E27FC236}">
                <a16:creationId xmlns:a16="http://schemas.microsoft.com/office/drawing/2014/main" id="{46253E02-94FA-CA5F-03B8-737A2606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32" y="849746"/>
            <a:ext cx="57404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5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702</Words>
  <Application>Microsoft Macintosh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Querio</dc:creator>
  <cp:lastModifiedBy>Roberto Grancia</cp:lastModifiedBy>
  <cp:revision>9</cp:revision>
  <dcterms:created xsi:type="dcterms:W3CDTF">2023-02-20T08:25:46Z</dcterms:created>
  <dcterms:modified xsi:type="dcterms:W3CDTF">2023-04-18T10:18:46Z</dcterms:modified>
</cp:coreProperties>
</file>