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5" r:id="rId6"/>
    <p:sldId id="269" r:id="rId7"/>
    <p:sldId id="260" r:id="rId8"/>
    <p:sldId id="266" r:id="rId9"/>
    <p:sldId id="261" r:id="rId10"/>
    <p:sldId id="267" r:id="rId11"/>
    <p:sldId id="262" r:id="rId12"/>
    <p:sldId id="268" r:id="rId13"/>
    <p:sldId id="270" r:id="rId14"/>
    <p:sldId id="263" r:id="rId15"/>
    <p:sldId id="271" r:id="rId16"/>
    <p:sldId id="27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4AE2F82A-D2F7-488C-8EE3-DC2C477B3037}"/>
    <pc:docChg chg="undo redo custSel addSld modSld">
      <pc:chgData name="Stefano Querio" userId="b6156760-fcc4-4227-907a-4864250c618d" providerId="ADAL" clId="{4AE2F82A-D2F7-488C-8EE3-DC2C477B3037}" dt="2023-03-08T10:00:44.796" v="16436" actId="20577"/>
      <pc:docMkLst>
        <pc:docMk/>
      </pc:docMkLst>
      <pc:sldChg chg="modSp mod">
        <pc:chgData name="Stefano Querio" userId="b6156760-fcc4-4227-907a-4864250c618d" providerId="ADAL" clId="{4AE2F82A-D2F7-488C-8EE3-DC2C477B3037}" dt="2023-03-07T13:18:26.178" v="10619" actId="113"/>
        <pc:sldMkLst>
          <pc:docMk/>
          <pc:sldMk cId="731486914" sldId="257"/>
        </pc:sldMkLst>
        <pc:spChg chg="mod">
          <ac:chgData name="Stefano Querio" userId="b6156760-fcc4-4227-907a-4864250c618d" providerId="ADAL" clId="{4AE2F82A-D2F7-488C-8EE3-DC2C477B3037}" dt="2023-03-07T13:18:26.178" v="10619" actId="113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AE2F82A-D2F7-488C-8EE3-DC2C477B3037}" dt="2023-03-07T13:49:56.011" v="10713" actId="13926"/>
        <pc:sldMkLst>
          <pc:docMk/>
          <pc:sldMk cId="3629992306" sldId="258"/>
        </pc:sldMkLst>
        <pc:spChg chg="mod">
          <ac:chgData name="Stefano Querio" userId="b6156760-fcc4-4227-907a-4864250c618d" providerId="ADAL" clId="{4AE2F82A-D2F7-488C-8EE3-DC2C477B3037}" dt="2023-03-07T13:49:56.011" v="10713" actId="13926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AE2F82A-D2F7-488C-8EE3-DC2C477B3037}" dt="2023-03-07T15:33:30.471" v="11004" actId="13926"/>
        <pc:sldMkLst>
          <pc:docMk/>
          <pc:sldMk cId="1072536779" sldId="259"/>
        </pc:sldMkLst>
        <pc:spChg chg="mod">
          <ac:chgData name="Stefano Querio" userId="b6156760-fcc4-4227-907a-4864250c618d" providerId="ADAL" clId="{4AE2F82A-D2F7-488C-8EE3-DC2C477B3037}" dt="2023-03-07T15:33:30.471" v="11004" actId="13926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AE2F82A-D2F7-488C-8EE3-DC2C477B3037}" dt="2023-03-08T09:57:31.409" v="16424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4AE2F82A-D2F7-488C-8EE3-DC2C477B3037}" dt="2023-03-08T09:57:31.409" v="16424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AE2F82A-D2F7-488C-8EE3-DC2C477B3037}" dt="2023-03-07T16:18:11.020" v="11806" actId="13926"/>
        <pc:sldMkLst>
          <pc:docMk/>
          <pc:sldMk cId="3236943315" sldId="261"/>
        </pc:sldMkLst>
        <pc:spChg chg="mod">
          <ac:chgData name="Stefano Querio" userId="b6156760-fcc4-4227-907a-4864250c618d" providerId="ADAL" clId="{4AE2F82A-D2F7-488C-8EE3-DC2C477B3037}" dt="2023-03-07T16:18:11.020" v="11806" actId="13926"/>
          <ac:spMkLst>
            <pc:docMk/>
            <pc:sldMk cId="3236943315" sldId="26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8:23:48.413" v="13169" actId="113"/>
        <pc:sldMkLst>
          <pc:docMk/>
          <pc:sldMk cId="1431255173" sldId="262"/>
        </pc:sldMkLst>
        <pc:spChg chg="mod">
          <ac:chgData name="Stefano Querio" userId="b6156760-fcc4-4227-907a-4864250c618d" providerId="ADAL" clId="{4AE2F82A-D2F7-488C-8EE3-DC2C477B3037}" dt="2023-03-08T08:23:48.413" v="13169" actId="113"/>
          <ac:spMkLst>
            <pc:docMk/>
            <pc:sldMk cId="1431255173" sldId="262"/>
            <ac:spMk id="4" creationId="{84E192A6-8A72-4432-4572-55FD223A7BAE}"/>
          </ac:spMkLst>
        </pc:spChg>
      </pc:sldChg>
      <pc:sldChg chg="addSp delSp modSp add mod">
        <pc:chgData name="Stefano Querio" userId="b6156760-fcc4-4227-907a-4864250c618d" providerId="ADAL" clId="{4AE2F82A-D2F7-488C-8EE3-DC2C477B3037}" dt="2023-03-08T10:00:44.796" v="16436" actId="20577"/>
        <pc:sldMkLst>
          <pc:docMk/>
          <pc:sldMk cId="3300871029" sldId="263"/>
        </pc:sldMkLst>
        <pc:spChg chg="add del">
          <ac:chgData name="Stefano Querio" userId="b6156760-fcc4-4227-907a-4864250c618d" providerId="ADAL" clId="{4AE2F82A-D2F7-488C-8EE3-DC2C477B3037}" dt="2023-03-08T08:58:21.978" v="14617" actId="22"/>
          <ac:spMkLst>
            <pc:docMk/>
            <pc:sldMk cId="3300871029" sldId="263"/>
            <ac:spMk id="3" creationId="{C1C200B5-1B94-C9F3-324A-4E31E6DA52F7}"/>
          </ac:spMkLst>
        </pc:spChg>
        <pc:spChg chg="mod">
          <ac:chgData name="Stefano Querio" userId="b6156760-fcc4-4227-907a-4864250c618d" providerId="ADAL" clId="{4AE2F82A-D2F7-488C-8EE3-DC2C477B3037}" dt="2023-03-08T10:00:44.796" v="16436" actId="20577"/>
          <ac:spMkLst>
            <pc:docMk/>
            <pc:sldMk cId="3300871029" sldId="263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7T13:51:31.032" v="10714" actId="113"/>
        <pc:sldMkLst>
          <pc:docMk/>
          <pc:sldMk cId="2227591011" sldId="264"/>
        </pc:sldMkLst>
        <pc:spChg chg="mod">
          <ac:chgData name="Stefano Querio" userId="b6156760-fcc4-4227-907a-4864250c618d" providerId="ADAL" clId="{4AE2F82A-D2F7-488C-8EE3-DC2C477B3037}" dt="2023-03-07T13:51:31.032" v="10714" actId="113"/>
          <ac:spMkLst>
            <pc:docMk/>
            <pc:sldMk cId="2227591011" sldId="264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7T15:33:52.213" v="11046" actId="13926"/>
        <pc:sldMkLst>
          <pc:docMk/>
          <pc:sldMk cId="1139709269" sldId="265"/>
        </pc:sldMkLst>
        <pc:spChg chg="mod">
          <ac:chgData name="Stefano Querio" userId="b6156760-fcc4-4227-907a-4864250c618d" providerId="ADAL" clId="{4AE2F82A-D2F7-488C-8EE3-DC2C477B3037}" dt="2023-03-07T15:33:52.213" v="11046" actId="13926"/>
          <ac:spMkLst>
            <pc:docMk/>
            <pc:sldMk cId="1139709269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9:58:09.267" v="16435" actId="20577"/>
        <pc:sldMkLst>
          <pc:docMk/>
          <pc:sldMk cId="4191352686" sldId="266"/>
        </pc:sldMkLst>
        <pc:spChg chg="mod">
          <ac:chgData name="Stefano Querio" userId="b6156760-fcc4-4227-907a-4864250c618d" providerId="ADAL" clId="{4AE2F82A-D2F7-488C-8EE3-DC2C477B3037}" dt="2023-03-08T09:58:09.267" v="16435" actId="20577"/>
          <ac:spMkLst>
            <pc:docMk/>
            <pc:sldMk cId="4191352686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7T16:19:01.917" v="11852" actId="13926"/>
        <pc:sldMkLst>
          <pc:docMk/>
          <pc:sldMk cId="823090494" sldId="267"/>
        </pc:sldMkLst>
        <pc:spChg chg="mod">
          <ac:chgData name="Stefano Querio" userId="b6156760-fcc4-4227-907a-4864250c618d" providerId="ADAL" clId="{4AE2F82A-D2F7-488C-8EE3-DC2C477B3037}" dt="2023-03-07T16:19:01.917" v="11852" actId="13926"/>
          <ac:spMkLst>
            <pc:docMk/>
            <pc:sldMk cId="823090494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8:29:38.367" v="13246" actId="20577"/>
        <pc:sldMkLst>
          <pc:docMk/>
          <pc:sldMk cId="521520451" sldId="268"/>
        </pc:sldMkLst>
        <pc:spChg chg="mod">
          <ac:chgData name="Stefano Querio" userId="b6156760-fcc4-4227-907a-4864250c618d" providerId="ADAL" clId="{4AE2F82A-D2F7-488C-8EE3-DC2C477B3037}" dt="2023-03-08T08:29:38.367" v="13246" actId="20577"/>
          <ac:spMkLst>
            <pc:docMk/>
            <pc:sldMk cId="521520451" sldId="268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7T15:34:16.497" v="11114" actId="13926"/>
        <pc:sldMkLst>
          <pc:docMk/>
          <pc:sldMk cId="411073181" sldId="269"/>
        </pc:sldMkLst>
        <pc:spChg chg="mod">
          <ac:chgData name="Stefano Querio" userId="b6156760-fcc4-4227-907a-4864250c618d" providerId="ADAL" clId="{4AE2F82A-D2F7-488C-8EE3-DC2C477B3037}" dt="2023-03-07T15:34:16.497" v="11114" actId="13926"/>
          <ac:spMkLst>
            <pc:docMk/>
            <pc:sldMk cId="411073181" sldId="269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8:34:02.192" v="13602" actId="113"/>
        <pc:sldMkLst>
          <pc:docMk/>
          <pc:sldMk cId="1485144621" sldId="270"/>
        </pc:sldMkLst>
        <pc:spChg chg="mod">
          <ac:chgData name="Stefano Querio" userId="b6156760-fcc4-4227-907a-4864250c618d" providerId="ADAL" clId="{4AE2F82A-D2F7-488C-8EE3-DC2C477B3037}" dt="2023-03-08T08:34:02.192" v="13602" actId="113"/>
          <ac:spMkLst>
            <pc:docMk/>
            <pc:sldMk cId="1485144621" sldId="27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9:54:09.768" v="16409" actId="113"/>
        <pc:sldMkLst>
          <pc:docMk/>
          <pc:sldMk cId="3536564134" sldId="271"/>
        </pc:sldMkLst>
        <pc:spChg chg="mod">
          <ac:chgData name="Stefano Querio" userId="b6156760-fcc4-4227-907a-4864250c618d" providerId="ADAL" clId="{4AE2F82A-D2F7-488C-8EE3-DC2C477B3037}" dt="2023-03-08T09:54:09.768" v="16409" actId="113"/>
          <ac:spMkLst>
            <pc:docMk/>
            <pc:sldMk cId="3536564134" sldId="27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4AE2F82A-D2F7-488C-8EE3-DC2C477B3037}" dt="2023-03-08T09:55:17.406" v="16411" actId="113"/>
        <pc:sldMkLst>
          <pc:docMk/>
          <pc:sldMk cId="3200166017" sldId="272"/>
        </pc:sldMkLst>
        <pc:spChg chg="mod">
          <ac:chgData name="Stefano Querio" userId="b6156760-fcc4-4227-907a-4864250c618d" providerId="ADAL" clId="{4AE2F82A-D2F7-488C-8EE3-DC2C477B3037}" dt="2023-03-08T09:55:17.406" v="16411" actId="113"/>
          <ac:spMkLst>
            <pc:docMk/>
            <pc:sldMk cId="3200166017" sldId="272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62493B98-DBD3-41F7-B77F-4D3FF7062FF4}"/>
    <pc:docChg chg="custSel delSld modSld">
      <pc:chgData name="Stefano Querio" userId="b6156760-fcc4-4227-907a-4864250c618d" providerId="ADAL" clId="{62493B98-DBD3-41F7-B77F-4D3FF7062FF4}" dt="2023-02-20T09:04:06.564" v="200" actId="2696"/>
      <pc:docMkLst>
        <pc:docMk/>
      </pc:docMkLst>
      <pc:sldChg chg="modSp mod">
        <pc:chgData name="Stefano Querio" userId="b6156760-fcc4-4227-907a-4864250c618d" providerId="ADAL" clId="{62493B98-DBD3-41F7-B77F-4D3FF7062FF4}" dt="2023-02-20T09:03:20.169" v="102" actId="20577"/>
        <pc:sldMkLst>
          <pc:docMk/>
          <pc:sldMk cId="731486914" sldId="257"/>
        </pc:sldMkLst>
        <pc:spChg chg="mod">
          <ac:chgData name="Stefano Querio" userId="b6156760-fcc4-4227-907a-4864250c618d" providerId="ADAL" clId="{62493B98-DBD3-41F7-B77F-4D3FF7062FF4}" dt="2023-02-20T09:03:20.169" v="102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2493B98-DBD3-41F7-B77F-4D3FF7062FF4}" dt="2023-02-20T09:03:33.229" v="141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62493B98-DBD3-41F7-B77F-4D3FF7062FF4}" dt="2023-02-20T09:03:33.229" v="141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2493B98-DBD3-41F7-B77F-4D3FF7062FF4}" dt="2023-02-20T09:03:41.650" v="156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62493B98-DBD3-41F7-B77F-4D3FF7062FF4}" dt="2023-02-20T09:03:41.650" v="156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2493B98-DBD3-41F7-B77F-4D3FF7062FF4}" dt="2023-02-20T09:03:49.656" v="181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62493B98-DBD3-41F7-B77F-4D3FF7062FF4}" dt="2023-02-20T09:03:49.656" v="181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2493B98-DBD3-41F7-B77F-4D3FF7062FF4}" dt="2023-02-20T09:03:58.711" v="199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62493B98-DBD3-41F7-B77F-4D3FF7062FF4}" dt="2023-02-20T09:03:58.711" v="199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62493B98-DBD3-41F7-B77F-4D3FF7062FF4}" dt="2023-02-20T09:04:06.564" v="200" actId="2696"/>
        <pc:sldMkLst>
          <pc:docMk/>
          <pc:sldMk cId="4100356323" sldId="263"/>
        </pc:sldMkLst>
      </pc:sldChg>
      <pc:sldChg chg="del">
        <pc:chgData name="Stefano Querio" userId="b6156760-fcc4-4227-907a-4864250c618d" providerId="ADAL" clId="{62493B98-DBD3-41F7-B77F-4D3FF7062FF4}" dt="2023-02-20T09:04:06.564" v="200" actId="2696"/>
        <pc:sldMkLst>
          <pc:docMk/>
          <pc:sldMk cId="2380365726" sldId="264"/>
        </pc:sldMkLst>
      </pc:sldChg>
      <pc:sldChg chg="del">
        <pc:chgData name="Stefano Querio" userId="b6156760-fcc4-4227-907a-4864250c618d" providerId="ADAL" clId="{62493B98-DBD3-41F7-B77F-4D3FF7062FF4}" dt="2023-02-20T09:04:06.564" v="200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62493B98-DBD3-41F7-B77F-4D3FF7062FF4}" dt="2023-02-20T09:04:06.564" v="200" actId="2696"/>
        <pc:sldMkLst>
          <pc:docMk/>
          <pc:sldMk cId="1963955331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9F0CBF-3FE7-C426-8F8D-E1BE23AF669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9A74D4-544D-23A0-D13B-454D4BB9D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8EF635-0605-46AD-28DF-572293C78481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4A6A4BCF-C846-DD41-24B4-7CFEFF7DE6EF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AB30167-2895-5647-15CA-FA53420F7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E51501E-EFFD-B76A-4710-69CDDF7672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400F26-1F10-7377-FF96-46B2CDD81608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92433C-D852-EAA7-EFD9-B67F2B4B3C46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1D9334-A5F0-DDF4-B101-A065C14ABA49}"/>
              </a:ext>
            </a:extLst>
          </p:cNvPr>
          <p:cNvSpPr txBox="1"/>
          <p:nvPr/>
        </p:nvSpPr>
        <p:spPr>
          <a:xfrm>
            <a:off x="2132247" y="504416"/>
            <a:ext cx="91448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L’ETÀ DEI COMUNI </a:t>
            </a:r>
            <a:b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L’IMPERO DEGLI SVEVI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F1AACDE-DF82-8D11-0E3A-5F01802CAE98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59746E-CDC3-4EA7-D9E6-0331E4E116AE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12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13E7B7B-F175-7416-60EB-9B5C02E915DF}"/>
              </a:ext>
            </a:extLst>
          </p:cNvPr>
          <p:cNvSpPr/>
          <p:nvPr/>
        </p:nvSpPr>
        <p:spPr>
          <a:xfrm>
            <a:off x="1193337" y="3110221"/>
            <a:ext cx="2579914" cy="2579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7B2AB3B-9EBA-B4C4-E899-752216EB99A7}"/>
              </a:ext>
            </a:extLst>
          </p:cNvPr>
          <p:cNvSpPr/>
          <p:nvPr/>
        </p:nvSpPr>
        <p:spPr>
          <a:xfrm>
            <a:off x="4806043" y="3110221"/>
            <a:ext cx="2579914" cy="25799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356D076-814A-7B38-774B-0BC14414E9D7}"/>
              </a:ext>
            </a:extLst>
          </p:cNvPr>
          <p:cNvSpPr/>
          <p:nvPr/>
        </p:nvSpPr>
        <p:spPr>
          <a:xfrm>
            <a:off x="8418749" y="3110221"/>
            <a:ext cx="2579914" cy="25799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A9EF4D7-5F5F-0FBC-7E7B-8ED1C4EE2D12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1B7EC4D-A0AB-E6C8-9CA7-967CD5E9BCE5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B975A9E-BF37-F384-657D-235CA137282B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DE202B-0DC4-813A-C231-460E8840CF9C}"/>
              </a:ext>
            </a:extLst>
          </p:cNvPr>
          <p:cNvSpPr txBox="1"/>
          <p:nvPr/>
        </p:nvSpPr>
        <p:spPr>
          <a:xfrm>
            <a:off x="1838860" y="6139376"/>
            <a:ext cx="128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Federico II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5911C8-1170-BE05-E55F-6F5A9656E93E}"/>
              </a:ext>
            </a:extLst>
          </p:cNvPr>
          <p:cNvSpPr txBox="1"/>
          <p:nvPr/>
        </p:nvSpPr>
        <p:spPr>
          <a:xfrm>
            <a:off x="5269143" y="6139376"/>
            <a:ext cx="1653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Bonifacio VIII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2760FC-E772-29E2-1D08-BA69F5753107}"/>
              </a:ext>
            </a:extLst>
          </p:cNvPr>
          <p:cNvSpPr txBox="1"/>
          <p:nvPr/>
        </p:nvSpPr>
        <p:spPr>
          <a:xfrm>
            <a:off x="8868574" y="6139376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Filippo il Bello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0024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Una volta diventato </a:t>
            </a:r>
            <a:r>
              <a:rPr lang="it-IT" b="1" dirty="0"/>
              <a:t>imperatore</a:t>
            </a:r>
            <a:r>
              <a:rPr lang="it-IT" dirty="0"/>
              <a:t> nel </a:t>
            </a:r>
            <a:r>
              <a:rPr lang="it-IT" b="1" dirty="0"/>
              <a:t>1220</a:t>
            </a:r>
            <a:r>
              <a:rPr lang="it-IT" dirty="0"/>
              <a:t>, </a:t>
            </a:r>
            <a:r>
              <a:rPr lang="it-IT" b="1" dirty="0"/>
              <a:t>Federico II </a:t>
            </a:r>
            <a:r>
              <a:rPr lang="it-IT" dirty="0"/>
              <a:t>portò avanti il progetto del nonno Federico Barbarossa di </a:t>
            </a:r>
            <a:r>
              <a:rPr lang="it-IT" b="1" dirty="0"/>
              <a:t>rafforzare il potere imperiale</a:t>
            </a:r>
            <a:r>
              <a:rPr lang="it-IT" dirty="0"/>
              <a:t>. A questo obiettivo si univa anche il proposito, più o meno apertamente dichiarato, di unire i Regni di Germania e Sicilia e fondare un unico grande Regno. Alle politiche di Federico II si opposero i </a:t>
            </a:r>
            <a:r>
              <a:rPr lang="it-IT" b="1" dirty="0"/>
              <a:t>Comuni</a:t>
            </a:r>
            <a:r>
              <a:rPr lang="it-IT" dirty="0"/>
              <a:t> e lo </a:t>
            </a:r>
            <a:r>
              <a:rPr lang="it-IT" b="1" dirty="0"/>
              <a:t>Stato</a:t>
            </a:r>
            <a:r>
              <a:rPr lang="it-IT" dirty="0"/>
              <a:t> </a:t>
            </a:r>
            <a:r>
              <a:rPr lang="it-IT" b="1" dirty="0"/>
              <a:t>della</a:t>
            </a:r>
            <a:r>
              <a:rPr lang="it-IT" dirty="0"/>
              <a:t> </a:t>
            </a:r>
            <a:r>
              <a:rPr lang="it-IT" b="1" dirty="0"/>
              <a:t>Chiesa</a:t>
            </a:r>
            <a:r>
              <a:rPr lang="it-IT" dirty="0"/>
              <a:t>, che videro minacciati la propria autonomia e i propri territori. Inoltre, dopo essere stato scomunicato dal papa, Federico II dovette anche affrontare diverse </a:t>
            </a:r>
            <a:r>
              <a:rPr lang="it-IT" b="1" dirty="0"/>
              <a:t>ribellioni</a:t>
            </a:r>
            <a:r>
              <a:rPr lang="it-IT" dirty="0"/>
              <a:t> </a:t>
            </a:r>
            <a:r>
              <a:rPr lang="it-IT" b="1" dirty="0"/>
              <a:t>da</a:t>
            </a:r>
            <a:r>
              <a:rPr lang="it-IT" dirty="0"/>
              <a:t> </a:t>
            </a:r>
            <a:r>
              <a:rPr lang="it-IT" b="1" dirty="0"/>
              <a:t>parte dei principi tedeschi</a:t>
            </a:r>
            <a:r>
              <a:rPr lang="it-IT" dirty="0"/>
              <a:t>. Nel </a:t>
            </a:r>
            <a:r>
              <a:rPr lang="it-IT" b="1" dirty="0"/>
              <a:t>1250</a:t>
            </a:r>
            <a:r>
              <a:rPr lang="it-IT" dirty="0"/>
              <a:t>, mentre si preparava a un nuovo scontro con i Comuni, l’imperatore </a:t>
            </a:r>
            <a:r>
              <a:rPr lang="it-IT" b="1" dirty="0"/>
              <a:t>Federico II morì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F24151A-EE80-CF58-0600-CEB63622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34" y="849746"/>
            <a:ext cx="5093020" cy="35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10118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5 - Gli Angioini sul trono di Sicilia</a:t>
            </a:r>
          </a:p>
          <a:p>
            <a:endParaRPr lang="it-IT" dirty="0"/>
          </a:p>
          <a:p>
            <a:r>
              <a:rPr lang="it-IT" dirty="0"/>
              <a:t>Dopo Federico II, salì al potere </a:t>
            </a:r>
            <a:r>
              <a:rPr lang="it-IT" b="1" dirty="0"/>
              <a:t>Corrado IV</a:t>
            </a:r>
            <a:r>
              <a:rPr lang="it-IT" dirty="0"/>
              <a:t>, che morì pochi anni dopo essere diventato imperatore. Dal momento che il figlio </a:t>
            </a:r>
            <a:r>
              <a:rPr lang="it-IT" b="1" dirty="0"/>
              <a:t>Corradino</a:t>
            </a:r>
            <a:r>
              <a:rPr lang="it-IT" dirty="0"/>
              <a:t> era ancora troppo piccolo per poter succedere al padre, nel </a:t>
            </a:r>
            <a:r>
              <a:rPr lang="it-IT" b="1" dirty="0"/>
              <a:t>1258</a:t>
            </a:r>
            <a:r>
              <a:rPr lang="it-IT" dirty="0"/>
              <a:t> il potere passò a </a:t>
            </a:r>
            <a:r>
              <a:rPr lang="it-IT" b="1" dirty="0"/>
              <a:t>Manfredi</a:t>
            </a:r>
            <a:r>
              <a:rPr lang="it-IT" dirty="0"/>
              <a:t>, un altro figlio di Federico II, il quale intendeva portare avanti il progetto del padre.</a:t>
            </a:r>
          </a:p>
          <a:p>
            <a:r>
              <a:rPr lang="it-IT" dirty="0"/>
              <a:t>Quindi il </a:t>
            </a:r>
            <a:r>
              <a:rPr lang="it-IT" b="1" dirty="0"/>
              <a:t>papa</a:t>
            </a:r>
            <a:r>
              <a:rPr lang="it-IT" dirty="0"/>
              <a:t>, temendo di perdere il controllo dei territori della Chiesa, chiese aiuto a </a:t>
            </a:r>
            <a:r>
              <a:rPr lang="it-IT" b="1" dirty="0"/>
              <a:t>Carlo d’Angiò</a:t>
            </a:r>
            <a:r>
              <a:rPr lang="it-IT" dirty="0"/>
              <a:t>, fratello del re di Francia Luigi IX. Carlo d’Angiò sconfisse Manfredi a Benevento nel 1266 e, in seguito, anche Corradino.</a:t>
            </a:r>
          </a:p>
        </p:txBody>
      </p:sp>
      <p:pic>
        <p:nvPicPr>
          <p:cNvPr id="3" name="Immagine 2" descr="Immagine che contiene testo, finestra&#10;&#10;Descrizione generata automaticamente">
            <a:extLst>
              <a:ext uri="{FF2B5EF4-FFF2-40B4-BE49-F238E27FC236}">
                <a16:creationId xmlns:a16="http://schemas.microsoft.com/office/drawing/2014/main" id="{95B1F03E-898D-2DCB-735A-5CCB54A17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83" y="1328806"/>
            <a:ext cx="5101181" cy="41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6122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Dopo la fine della dinastia sveva, nel Sud Italia nacque il </a:t>
            </a:r>
            <a:r>
              <a:rPr lang="it-IT" b="1" dirty="0"/>
              <a:t>Regno angioino</a:t>
            </a:r>
            <a:r>
              <a:rPr lang="it-IT" dirty="0"/>
              <a:t>. I provvedimenti del nuovo Regno, ovvero l’attribuzione di numerose terre a feudatari francesi, l’imposizione di una tassazione più alta e lo spostamento della corte da Palermo a Napoli, causò un forte malcontento tra la popolazione.</a:t>
            </a:r>
          </a:p>
          <a:p>
            <a:r>
              <a:rPr lang="it-IT" dirty="0"/>
              <a:t>Nel </a:t>
            </a:r>
            <a:r>
              <a:rPr lang="it-IT" b="1" dirty="0"/>
              <a:t>1282</a:t>
            </a:r>
            <a:r>
              <a:rPr lang="it-IT" dirty="0"/>
              <a:t> a </a:t>
            </a:r>
            <a:r>
              <a:rPr lang="it-IT" b="1" dirty="0"/>
              <a:t>Palermo</a:t>
            </a:r>
            <a:r>
              <a:rPr lang="it-IT" dirty="0"/>
              <a:t> scoppiò una rivolta, detta dei </a:t>
            </a:r>
            <a:r>
              <a:rPr lang="it-IT" b="1" dirty="0"/>
              <a:t>Vespri Siciliani</a:t>
            </a:r>
            <a:r>
              <a:rPr lang="it-IT" dirty="0"/>
              <a:t>, che si diffuse in tutta la Sicilia e in parte della Calabria. La rivolta venne guidata da </a:t>
            </a:r>
            <a:r>
              <a:rPr lang="it-IT" b="1" dirty="0"/>
              <a:t>Pietro d’Aragona</a:t>
            </a:r>
            <a:r>
              <a:rPr lang="it-IT" dirty="0"/>
              <a:t>, che dal momento che aveva sposato una figlia di Manfredi rivendicava il diritto al trono.</a:t>
            </a:r>
          </a:p>
        </p:txBody>
      </p:sp>
      <p:pic>
        <p:nvPicPr>
          <p:cNvPr id="3" name="Immagine 2" descr="Immagine che contiene testo, interno, decorato&#10;&#10;Descrizione generata automaticamente">
            <a:extLst>
              <a:ext uri="{FF2B5EF4-FFF2-40B4-BE49-F238E27FC236}">
                <a16:creationId xmlns:a16="http://schemas.microsoft.com/office/drawing/2014/main" id="{AB183A37-6668-8B04-E00F-2EF398FC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02" y="997204"/>
            <a:ext cx="4936052" cy="35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2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514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 scontro fra Angioini e Aragonesi terminò nel </a:t>
            </a:r>
            <a:r>
              <a:rPr lang="it-IT" b="1" dirty="0"/>
              <a:t>1302</a:t>
            </a:r>
            <a:r>
              <a:rPr lang="it-IT" dirty="0"/>
              <a:t> con la firma della </a:t>
            </a:r>
            <a:r>
              <a:rPr lang="it-IT" b="1" dirty="0"/>
              <a:t>Pace di Caltabellotta</a:t>
            </a:r>
            <a:r>
              <a:rPr lang="it-IT" dirty="0"/>
              <a:t>, che assegnò la </a:t>
            </a:r>
            <a:r>
              <a:rPr lang="it-IT" b="1" dirty="0"/>
              <a:t>Sicilia</a:t>
            </a:r>
            <a:r>
              <a:rPr lang="it-IT" dirty="0"/>
              <a:t> agli </a:t>
            </a:r>
            <a:r>
              <a:rPr lang="it-IT" b="1" dirty="0"/>
              <a:t>Aragonesi</a:t>
            </a:r>
            <a:r>
              <a:rPr lang="it-IT" dirty="0"/>
              <a:t> e il </a:t>
            </a:r>
            <a:r>
              <a:rPr lang="it-IT" b="1" dirty="0"/>
              <a:t>resto del Sud Italia</a:t>
            </a:r>
            <a:r>
              <a:rPr lang="it-IT" dirty="0"/>
              <a:t> agli </a:t>
            </a:r>
            <a:r>
              <a:rPr lang="it-IT" b="1" dirty="0"/>
              <a:t>Angioini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E2311F9-E12D-AC75-ED67-9A72041E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82" y="849746"/>
            <a:ext cx="7507980" cy="50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4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7948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6 - Potenza e declino del papato</a:t>
            </a:r>
          </a:p>
          <a:p>
            <a:endParaRPr lang="it-IT" dirty="0"/>
          </a:p>
          <a:p>
            <a:r>
              <a:rPr lang="it-IT" dirty="0"/>
              <a:t>Nel </a:t>
            </a:r>
            <a:r>
              <a:rPr lang="it-IT" b="1" dirty="0"/>
              <a:t>1198</a:t>
            </a:r>
            <a:r>
              <a:rPr lang="it-IT" dirty="0"/>
              <a:t> venne eletto </a:t>
            </a:r>
            <a:r>
              <a:rPr lang="it-IT" b="1" dirty="0"/>
              <a:t>papa Innocenzo III</a:t>
            </a:r>
            <a:r>
              <a:rPr lang="it-IT" dirty="0"/>
              <a:t>, che cercò di affermare la </a:t>
            </a:r>
            <a:r>
              <a:rPr lang="it-IT" b="1" dirty="0"/>
              <a:t>supremazia della Chiesa</a:t>
            </a:r>
            <a:r>
              <a:rPr lang="it-IT" dirty="0"/>
              <a:t> su ogni altro potere e il suo ruolo politico.</a:t>
            </a:r>
          </a:p>
          <a:p>
            <a:r>
              <a:rPr lang="it-IT" dirty="0"/>
              <a:t>In particolare, Innocenzo III: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consolidò il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controllo sui territori dello Stato della Chiesa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sostenne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elezione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 imperatore di Federico II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proclamò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crociate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strinse una nuova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alleanza con il Regno di Francia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legò a sé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 re d’Inghilterra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Portogallo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Castiglia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Bulgaria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che si dichiararono suoi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vassalli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portò avanti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lotta contro le eresie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proclamando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crociata contro i catari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e isolò 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comunità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ebraiche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dal resto della popolazione.</a:t>
            </a:r>
          </a:p>
        </p:txBody>
      </p:sp>
      <p:pic>
        <p:nvPicPr>
          <p:cNvPr id="3" name="Immagine 2" descr="Immagine che contiene testo, altare&#10;&#10;Descrizione generata automaticamente">
            <a:extLst>
              <a:ext uri="{FF2B5EF4-FFF2-40B4-BE49-F238E27FC236}">
                <a16:creationId xmlns:a16="http://schemas.microsoft.com/office/drawing/2014/main" id="{CE13BE04-0ECD-A846-945C-D8FD7AE68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76" y="965767"/>
            <a:ext cx="4423410" cy="49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7339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Alla fine del XIII secolo, dopo il breve pontificato di </a:t>
            </a:r>
            <a:r>
              <a:rPr lang="it-IT" b="1" dirty="0"/>
              <a:t>Celestino V</a:t>
            </a:r>
            <a:r>
              <a:rPr lang="it-IT" dirty="0"/>
              <a:t>, venne eletto </a:t>
            </a:r>
            <a:r>
              <a:rPr lang="it-IT" b="1" dirty="0"/>
              <a:t>papa Bonifacio VIII</a:t>
            </a:r>
            <a:r>
              <a:rPr lang="it-IT" dirty="0"/>
              <a:t>.</a:t>
            </a:r>
          </a:p>
          <a:p>
            <a:r>
              <a:rPr lang="it-IT" dirty="0"/>
              <a:t>Nel </a:t>
            </a:r>
            <a:r>
              <a:rPr lang="it-IT" b="1" dirty="0"/>
              <a:t>1298</a:t>
            </a:r>
            <a:r>
              <a:rPr lang="it-IT" dirty="0"/>
              <a:t> la decisione del </a:t>
            </a:r>
            <a:r>
              <a:rPr lang="it-IT" b="1" dirty="0"/>
              <a:t>re di Francia</a:t>
            </a:r>
            <a:r>
              <a:rPr lang="it-IT" dirty="0"/>
              <a:t>, </a:t>
            </a:r>
            <a:r>
              <a:rPr lang="it-IT" b="1" dirty="0"/>
              <a:t>Filippo il Bello</a:t>
            </a:r>
            <a:r>
              <a:rPr lang="it-IT" dirty="0"/>
              <a:t>, di eliminare le immunità fiscali di cui la Chiesa aveva goduto fino a quel momento provocò la reazione del papa, che ordinò al clero francese di non pagare alcuna tassa al sovrano francese. Quindi Filippo il Bello bloccò l’invio a Roma delle decime e, dopo aver ignorato la scomunica da parte del papa, ordinò il suo arresto. Il papa, che in quel momento si trovava ad Anagni, riuscì a sfuggire all’arresto e a ritornare a Roma.</a:t>
            </a:r>
          </a:p>
        </p:txBody>
      </p:sp>
      <p:pic>
        <p:nvPicPr>
          <p:cNvPr id="3" name="Immagine 2" descr="Immagine che contiene testo, interno, biancheria da letto, tessuto&#10;&#10;Descrizione generata automaticamente">
            <a:extLst>
              <a:ext uri="{FF2B5EF4-FFF2-40B4-BE49-F238E27FC236}">
                <a16:creationId xmlns:a16="http://schemas.microsoft.com/office/drawing/2014/main" id="{4E56B8C6-AD9F-B2FD-EDC4-1A2D34C0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76" y="849746"/>
            <a:ext cx="4975098" cy="33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63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1305</a:t>
            </a:r>
            <a:r>
              <a:rPr lang="it-IT" dirty="0"/>
              <a:t>, dopo la morte di Bonifacio VIII, il </a:t>
            </a:r>
            <a:r>
              <a:rPr lang="it-IT" b="1" dirty="0"/>
              <a:t>re di Francia </a:t>
            </a:r>
            <a:r>
              <a:rPr lang="it-IT" dirty="0"/>
              <a:t>riuscì a far eleggere papa il candidato da lui proposto e nel </a:t>
            </a:r>
            <a:r>
              <a:rPr lang="it-IT" b="1" dirty="0"/>
              <a:t>1309</a:t>
            </a:r>
            <a:r>
              <a:rPr lang="it-IT" dirty="0"/>
              <a:t> la </a:t>
            </a:r>
            <a:r>
              <a:rPr lang="it-IT" b="1" dirty="0"/>
              <a:t>sede papale</a:t>
            </a:r>
            <a:r>
              <a:rPr lang="it-IT" dirty="0"/>
              <a:t> venne spostata ad </a:t>
            </a:r>
            <a:r>
              <a:rPr lang="it-IT" b="1" dirty="0"/>
              <a:t>Avignone</a:t>
            </a:r>
            <a:r>
              <a:rPr lang="it-IT" dirty="0"/>
              <a:t> nel Sud della Francia: era iniziata la cosiddetta </a:t>
            </a:r>
            <a:r>
              <a:rPr lang="it-IT" b="1" dirty="0"/>
              <a:t>cattività</a:t>
            </a:r>
            <a:r>
              <a:rPr lang="it-IT" dirty="0"/>
              <a:t> </a:t>
            </a:r>
            <a:r>
              <a:rPr lang="it-IT" b="1" dirty="0"/>
              <a:t>avignonese</a:t>
            </a:r>
            <a:r>
              <a:rPr lang="it-IT" dirty="0"/>
              <a:t>, che durerà fino al </a:t>
            </a:r>
            <a:r>
              <a:rPr lang="it-IT" b="1" dirty="0"/>
              <a:t>1377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aria aperta, edificio&#10;&#10;Descrizione generata automaticamente">
            <a:extLst>
              <a:ext uri="{FF2B5EF4-FFF2-40B4-BE49-F238E27FC236}">
                <a16:creationId xmlns:a16="http://schemas.microsoft.com/office/drawing/2014/main" id="{A488255B-D8A7-D1DC-80D5-7A91AA90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32" y="849746"/>
            <a:ext cx="5618818" cy="36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24625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1 - I Comuni</a:t>
            </a:r>
          </a:p>
          <a:p>
            <a:endParaRPr lang="it-IT" dirty="0"/>
          </a:p>
          <a:p>
            <a:r>
              <a:rPr lang="it-IT" dirty="0"/>
              <a:t>Durante il Basso Medioevo, in seguito alla </a:t>
            </a:r>
            <a:r>
              <a:rPr lang="it-IT" b="1" dirty="0"/>
              <a:t>ripresa dei commerci </a:t>
            </a:r>
            <a:r>
              <a:rPr lang="it-IT" dirty="0"/>
              <a:t>molte </a:t>
            </a:r>
            <a:r>
              <a:rPr lang="it-IT" b="1" dirty="0"/>
              <a:t>città</a:t>
            </a:r>
            <a:r>
              <a:rPr lang="it-IT" dirty="0"/>
              <a:t> iniziarono a sottrarsi ai vincoli feudali che le tenevano legate al sovrano e a sviluppare </a:t>
            </a:r>
            <a:r>
              <a:rPr lang="it-IT" b="1" dirty="0"/>
              <a:t>forme compiute di autogoverno</a:t>
            </a:r>
            <a:r>
              <a:rPr lang="it-IT" dirty="0"/>
              <a:t>.</a:t>
            </a:r>
          </a:p>
          <a:p>
            <a:r>
              <a:rPr lang="it-IT" dirty="0"/>
              <a:t>Alla fine dell’XI secolo, nelle città dell’</a:t>
            </a:r>
            <a:r>
              <a:rPr lang="it-IT" b="1" dirty="0"/>
              <a:t>Italia</a:t>
            </a:r>
            <a:r>
              <a:rPr lang="it-IT" dirty="0"/>
              <a:t> </a:t>
            </a:r>
            <a:r>
              <a:rPr lang="it-IT" b="1" dirty="0"/>
              <a:t>centro-settentrionale</a:t>
            </a:r>
            <a:r>
              <a:rPr lang="it-IT" dirty="0"/>
              <a:t>, che facevano parte del Sacro Romano Impero Germanico, nacque una nuova istituzione cittadina: il </a:t>
            </a:r>
            <a:r>
              <a:rPr lang="it-IT" b="1" dirty="0"/>
              <a:t>Comune</a:t>
            </a:r>
            <a:r>
              <a:rPr lang="it-IT" dirty="0"/>
              <a:t>.</a:t>
            </a:r>
          </a:p>
          <a:p>
            <a:r>
              <a:rPr lang="it-IT" dirty="0"/>
              <a:t>I Comuni cominciarono ad autogovernarsi, </a:t>
            </a:r>
            <a:r>
              <a:rPr lang="it-IT" b="1" dirty="0"/>
              <a:t>amministrando la giustizia</a:t>
            </a:r>
            <a:r>
              <a:rPr lang="it-IT" dirty="0"/>
              <a:t>, </a:t>
            </a:r>
            <a:r>
              <a:rPr lang="it-IT" b="1" dirty="0"/>
              <a:t>battendo una propria moneta </a:t>
            </a:r>
            <a:r>
              <a:rPr lang="it-IT" dirty="0"/>
              <a:t>e </a:t>
            </a:r>
            <a:r>
              <a:rPr lang="it-IT" b="1" dirty="0"/>
              <a:t>riscuotendo le tasse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cielo, aria aperta, edificio, strada&#10;&#10;Descrizione generata automaticamente">
            <a:extLst>
              <a:ext uri="{FF2B5EF4-FFF2-40B4-BE49-F238E27FC236}">
                <a16:creationId xmlns:a16="http://schemas.microsoft.com/office/drawing/2014/main" id="{94C14319-6DA9-6B91-DC52-E538B648F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38" y="1528572"/>
            <a:ext cx="5246254" cy="38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9155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All’inizio i Comuni erano governati da </a:t>
            </a:r>
            <a:r>
              <a:rPr lang="it-IT" b="1" dirty="0"/>
              <a:t>consoli</a:t>
            </a:r>
            <a:r>
              <a:rPr lang="it-IT" dirty="0"/>
              <a:t>, il cui numero poteva variare da 2 a 24 e che rimanevano in carica per un breve periodo, di solito da 6 mesi a 1 anno al massimo. I consoli erano affiancati dall’</a:t>
            </a:r>
            <a:r>
              <a:rPr lang="it-IT" b="1" dirty="0"/>
              <a:t>arengo</a:t>
            </a:r>
            <a:r>
              <a:rPr lang="it-IT" dirty="0"/>
              <a:t>, ovvero l’assemblea di tutti i cittadini maschi capifamiglia, e in seguito anche dal </a:t>
            </a:r>
            <a:r>
              <a:rPr lang="it-IT" b="1" dirty="0"/>
              <a:t>consiglio</a:t>
            </a:r>
            <a:r>
              <a:rPr lang="it-IT" dirty="0"/>
              <a:t>, un’assemblea più ristretta composta dai rappresentanti delle famiglie più importanti della città.</a:t>
            </a:r>
          </a:p>
          <a:p>
            <a:r>
              <a:rPr lang="it-IT" dirty="0"/>
              <a:t>Al governo dei Comuni potevano partecipare solo le </a:t>
            </a:r>
            <a:r>
              <a:rPr lang="it-IT" b="1" dirty="0"/>
              <a:t>famiglie aristocratiche della città</a:t>
            </a:r>
            <a:r>
              <a:rPr lang="it-IT" dirty="0"/>
              <a:t>.</a:t>
            </a:r>
          </a:p>
          <a:p>
            <a:r>
              <a:rPr lang="it-IT" dirty="0"/>
              <a:t>Col passare del tempo, i Comuni iniziarono a espandersi, estendendo il proprio potere sul </a:t>
            </a:r>
            <a:r>
              <a:rPr lang="it-IT" b="1" dirty="0"/>
              <a:t>contado</a:t>
            </a:r>
            <a:r>
              <a:rPr lang="it-IT" dirty="0"/>
              <a:t>, ovvero l’area agricola che circondava la città.</a:t>
            </a:r>
          </a:p>
        </p:txBody>
      </p:sp>
      <p:pic>
        <p:nvPicPr>
          <p:cNvPr id="3" name="Immagine 2" descr="Immagine che contiene altare&#10;&#10;Descrizione generata automaticamente">
            <a:extLst>
              <a:ext uri="{FF2B5EF4-FFF2-40B4-BE49-F238E27FC236}">
                <a16:creationId xmlns:a16="http://schemas.microsoft.com/office/drawing/2014/main" id="{B4FAA911-A5B0-4BA9-ECA1-10D4E8D02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41" y="3240371"/>
            <a:ext cx="9383718" cy="36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4779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2 - La dinastia sveva al potere</a:t>
            </a:r>
          </a:p>
          <a:p>
            <a:endParaRPr lang="it-IT" b="1" dirty="0"/>
          </a:p>
          <a:p>
            <a:r>
              <a:rPr lang="it-IT" dirty="0"/>
              <a:t>Nel </a:t>
            </a:r>
            <a:r>
              <a:rPr lang="it-IT" b="1" dirty="0"/>
              <a:t>1125</a:t>
            </a:r>
            <a:r>
              <a:rPr lang="it-IT" dirty="0"/>
              <a:t> iniziò un duro </a:t>
            </a:r>
            <a:r>
              <a:rPr lang="it-IT" b="1" dirty="0"/>
              <a:t>scontro fra due casate per il titolo di imperatore </a:t>
            </a:r>
            <a:r>
              <a:rPr lang="it-IT" dirty="0"/>
              <a:t>del Sacro Romano Impero Germanico: i </a:t>
            </a:r>
            <a:r>
              <a:rPr lang="it-IT" b="1" dirty="0"/>
              <a:t>Welfen</a:t>
            </a:r>
            <a:r>
              <a:rPr lang="it-IT" dirty="0"/>
              <a:t> </a:t>
            </a:r>
            <a:r>
              <a:rPr lang="it-IT" b="1" dirty="0"/>
              <a:t>di Baviera</a:t>
            </a:r>
            <a:r>
              <a:rPr lang="it-IT" dirty="0"/>
              <a:t>, sostenuti dai </a:t>
            </a:r>
            <a:r>
              <a:rPr lang="it-IT" b="1" dirty="0"/>
              <a:t>guelfi</a:t>
            </a:r>
            <a:r>
              <a:rPr lang="it-IT" dirty="0"/>
              <a:t>, e gli </a:t>
            </a:r>
            <a:r>
              <a:rPr lang="it-IT" b="1" dirty="0"/>
              <a:t>Hohenstaufen di Svevia</a:t>
            </a:r>
            <a:r>
              <a:rPr lang="it-IT" dirty="0"/>
              <a:t>, sostenuti dai </a:t>
            </a:r>
            <a:r>
              <a:rPr lang="it-IT" b="1" dirty="0"/>
              <a:t>ghibellini</a:t>
            </a:r>
            <a:r>
              <a:rPr lang="it-IT" dirty="0"/>
              <a:t>.</a:t>
            </a:r>
          </a:p>
          <a:p>
            <a:r>
              <a:rPr lang="it-IT" dirty="0"/>
              <a:t>I conflitti durarono fino al </a:t>
            </a:r>
            <a:r>
              <a:rPr lang="it-IT" b="1" dirty="0"/>
              <a:t>1152</a:t>
            </a:r>
            <a:r>
              <a:rPr lang="it-IT" dirty="0"/>
              <a:t>, quando venne eletto re </a:t>
            </a:r>
            <a:r>
              <a:rPr lang="it-IT" b="1" dirty="0"/>
              <a:t>Federico I di Svevia</a:t>
            </a:r>
            <a:r>
              <a:rPr lang="it-IT" dirty="0"/>
              <a:t>, detto </a:t>
            </a:r>
            <a:r>
              <a:rPr lang="it-IT" b="1" dirty="0"/>
              <a:t>il Barbarossa</a:t>
            </a:r>
            <a:r>
              <a:rPr lang="it-IT" dirty="0"/>
              <a:t>, imparentato con entrambe le casate.</a:t>
            </a:r>
          </a:p>
        </p:txBody>
      </p:sp>
      <p:pic>
        <p:nvPicPr>
          <p:cNvPr id="3" name="Immagine 2" descr="Immagine che contiene testo, decorato&#10;&#10;Descrizione generata automaticamente">
            <a:extLst>
              <a:ext uri="{FF2B5EF4-FFF2-40B4-BE49-F238E27FC236}">
                <a16:creationId xmlns:a16="http://schemas.microsoft.com/office/drawing/2014/main" id="{E8C0BA5D-C159-09CB-970F-200C6E4CD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6" y="991862"/>
            <a:ext cx="4990222" cy="41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5142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Dopo essere stato incoronato imperatore, nel </a:t>
            </a:r>
            <a:r>
              <a:rPr lang="it-IT" b="1" dirty="0"/>
              <a:t>1158</a:t>
            </a:r>
            <a:r>
              <a:rPr lang="it-IT" dirty="0"/>
              <a:t> Federico Barbarossa convocò a </a:t>
            </a:r>
            <a:r>
              <a:rPr lang="it-IT" b="1" dirty="0"/>
              <a:t>Roncaglia</a:t>
            </a:r>
            <a:r>
              <a:rPr lang="it-IT" dirty="0"/>
              <a:t> una </a:t>
            </a:r>
            <a:r>
              <a:rPr lang="it-IT" b="1" dirty="0"/>
              <a:t>Dieta</a:t>
            </a:r>
            <a:r>
              <a:rPr lang="it-IT" dirty="0"/>
              <a:t>, ovvero un’assemblea di principi, vescovi e rappresentanti dei Comuni, ed emanò la </a:t>
            </a:r>
            <a:r>
              <a:rPr lang="it-IT" b="1" i="1" dirty="0" err="1"/>
              <a:t>Constitutio</a:t>
            </a:r>
            <a:r>
              <a:rPr lang="it-IT" b="1" i="1" dirty="0"/>
              <a:t> de </a:t>
            </a:r>
            <a:r>
              <a:rPr lang="it-IT" b="1" i="1" dirty="0" err="1"/>
              <a:t>Regalibus</a:t>
            </a:r>
            <a:r>
              <a:rPr lang="it-IT" dirty="0"/>
              <a:t>, in cui affermava che solo l’imperatore poteva amministrare la giustizia, battere moneta, riscuotere le tasse, imporre pedaggi e dichiarare guerra. In questo modo Federico Barbarossa intendeva </a:t>
            </a:r>
            <a:r>
              <a:rPr lang="it-IT" b="1" dirty="0"/>
              <a:t>riportare sotto il proprio dominio i Comuni dell’Italia centro-settentrionale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093893-8DAA-EFD5-AED2-CB29A85F8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849746"/>
            <a:ext cx="3478415" cy="52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8680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Molti Comuni si ribellarono ai provvedimenti imperiali e nel </a:t>
            </a:r>
            <a:r>
              <a:rPr lang="it-IT" b="1" dirty="0"/>
              <a:t>1167</a:t>
            </a:r>
            <a:r>
              <a:rPr lang="it-IT" dirty="0"/>
              <a:t> si unirono nella </a:t>
            </a:r>
            <a:r>
              <a:rPr lang="it-IT" b="1" dirty="0"/>
              <a:t>Lega</a:t>
            </a:r>
            <a:r>
              <a:rPr lang="it-IT" dirty="0"/>
              <a:t> </a:t>
            </a:r>
            <a:r>
              <a:rPr lang="it-IT" b="1" dirty="0"/>
              <a:t>lombarda</a:t>
            </a:r>
            <a:r>
              <a:rPr lang="it-IT" dirty="0"/>
              <a:t>.</a:t>
            </a:r>
          </a:p>
          <a:p>
            <a:r>
              <a:rPr lang="it-IT" dirty="0"/>
              <a:t>Nel </a:t>
            </a:r>
            <a:r>
              <a:rPr lang="it-IT" b="1" dirty="0"/>
              <a:t>1176</a:t>
            </a:r>
            <a:r>
              <a:rPr lang="it-IT" dirty="0"/>
              <a:t> l’esercito della Lega inflisse una pesante sconfitta all’esercito imperiale nella </a:t>
            </a:r>
            <a:r>
              <a:rPr lang="it-IT" b="1" dirty="0"/>
              <a:t>battaglia di Legnano</a:t>
            </a:r>
            <a:r>
              <a:rPr lang="it-IT" dirty="0"/>
              <a:t>. In seguito, dopo lunghe trattative, nel </a:t>
            </a:r>
            <a:r>
              <a:rPr lang="it-IT" b="1" dirty="0"/>
              <a:t>1183</a:t>
            </a:r>
            <a:r>
              <a:rPr lang="it-IT" dirty="0"/>
              <a:t> venne firmata la </a:t>
            </a:r>
            <a:r>
              <a:rPr lang="it-IT" b="1" dirty="0"/>
              <a:t>Pace di Costanza</a:t>
            </a:r>
            <a:r>
              <a:rPr lang="it-IT" dirty="0"/>
              <a:t>, con cui Federico Barbarossa concesse ai Comuni il diritto di autogovernarsi in cambio del riconoscimento da parte loro della sua autorità.</a:t>
            </a:r>
          </a:p>
          <a:p>
            <a:r>
              <a:rPr lang="it-IT" dirty="0"/>
              <a:t>Nel </a:t>
            </a:r>
            <a:r>
              <a:rPr lang="it-IT" b="1" dirty="0"/>
              <a:t>1186</a:t>
            </a:r>
            <a:r>
              <a:rPr lang="it-IT" dirty="0"/>
              <a:t>, in seguito al </a:t>
            </a:r>
            <a:r>
              <a:rPr lang="it-IT" b="1" dirty="0"/>
              <a:t>matrimonio tra Enrico IV</a:t>
            </a:r>
            <a:r>
              <a:rPr lang="it-IT" dirty="0"/>
              <a:t>, figlio di Federico Barbarossa, </a:t>
            </a:r>
            <a:r>
              <a:rPr lang="it-IT" b="1" dirty="0"/>
              <a:t>e Costanza di Altavilla</a:t>
            </a:r>
            <a:r>
              <a:rPr lang="it-IT" dirty="0"/>
              <a:t>, figlia di Ruggero II di Sicilia, gli Svevi aggiunsero ai proprio possedimenti anche il </a:t>
            </a:r>
            <a:r>
              <a:rPr lang="it-IT" b="1" dirty="0"/>
              <a:t>Regno di Sicilia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cielo, aria aperta, edificio, arco&#10;&#10;Descrizione generata automaticamente">
            <a:extLst>
              <a:ext uri="{FF2B5EF4-FFF2-40B4-BE49-F238E27FC236}">
                <a16:creationId xmlns:a16="http://schemas.microsoft.com/office/drawing/2014/main" id="{84866991-D245-6237-CBD4-52A760C37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92" y="959442"/>
            <a:ext cx="4668726" cy="49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91681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3 - La nuova fase dei Comuni</a:t>
            </a:r>
          </a:p>
          <a:p>
            <a:endParaRPr lang="it-IT" dirty="0"/>
          </a:p>
          <a:p>
            <a:r>
              <a:rPr lang="it-IT" dirty="0"/>
              <a:t>Dopo la Pace di Costanza, i </a:t>
            </a:r>
            <a:r>
              <a:rPr lang="it-IT" b="1" dirty="0"/>
              <a:t>Comuni</a:t>
            </a:r>
            <a:r>
              <a:rPr lang="it-IT" dirty="0"/>
              <a:t> vissero un </a:t>
            </a:r>
            <a:r>
              <a:rPr lang="it-IT" b="1" dirty="0"/>
              <a:t>periodo di grande crescita</a:t>
            </a:r>
            <a:r>
              <a:rPr lang="it-IT" dirty="0"/>
              <a:t>.</a:t>
            </a:r>
          </a:p>
          <a:p>
            <a:r>
              <a:rPr lang="it-IT" dirty="0"/>
              <a:t>In alcune città cambiò il </a:t>
            </a:r>
            <a:r>
              <a:rPr lang="it-IT" b="1" dirty="0"/>
              <a:t>sistema di produzione</a:t>
            </a:r>
            <a:r>
              <a:rPr lang="it-IT" dirty="0"/>
              <a:t>: le botteghe vennero sostituite dalle </a:t>
            </a:r>
            <a:r>
              <a:rPr lang="it-IT" b="1" dirty="0"/>
              <a:t>manifatture</a:t>
            </a:r>
            <a:r>
              <a:rPr lang="it-IT" dirty="0"/>
              <a:t>, in cui lavoravano </a:t>
            </a:r>
            <a:r>
              <a:rPr lang="it-IT" b="1" dirty="0"/>
              <a:t>operai salariati</a:t>
            </a:r>
            <a:r>
              <a:rPr lang="it-IT" dirty="0"/>
              <a:t> e che erano gestite dal </a:t>
            </a:r>
            <a:r>
              <a:rPr lang="it-IT" b="1" dirty="0"/>
              <a:t>mercante-imprenditore</a:t>
            </a:r>
            <a:r>
              <a:rPr lang="it-IT" dirty="0"/>
              <a:t>. La manifatture, che erano più grandi delle botteghe, favorirono una maggiore produzione, che permise di ridurre i costi.</a:t>
            </a:r>
          </a:p>
          <a:p>
            <a:r>
              <a:rPr lang="it-IT" dirty="0"/>
              <a:t>In seguito alla crescita economica, le </a:t>
            </a:r>
            <a:r>
              <a:rPr lang="it-IT" b="1" dirty="0"/>
              <a:t>corporazioni</a:t>
            </a:r>
            <a:r>
              <a:rPr lang="it-IT" dirty="0"/>
              <a:t> si ingrandirono e si divisero in </a:t>
            </a:r>
            <a:r>
              <a:rPr lang="it-IT" b="1" dirty="0"/>
              <a:t>Arti</a:t>
            </a:r>
            <a:r>
              <a:rPr lang="it-IT" dirty="0"/>
              <a:t> </a:t>
            </a:r>
            <a:r>
              <a:rPr lang="it-IT" b="1" dirty="0"/>
              <a:t>maggiori</a:t>
            </a:r>
            <a:r>
              <a:rPr lang="it-IT" dirty="0"/>
              <a:t> e </a:t>
            </a:r>
            <a:r>
              <a:rPr lang="it-IT" b="1" dirty="0"/>
              <a:t>Arti</a:t>
            </a:r>
            <a:r>
              <a:rPr lang="it-IT" dirty="0"/>
              <a:t> </a:t>
            </a:r>
            <a:r>
              <a:rPr lang="it-IT" b="1" dirty="0"/>
              <a:t>minori</a:t>
            </a:r>
            <a:r>
              <a:rPr lang="it-IT" dirty="0"/>
              <a:t>: le prime erano formate dalle corporazioni più ricche, come quelle dei banchieri, dei notai e dei medici; le seconde, invece, dalle corporazioni meno ricche, come quelle dei macellai, dei formai e dei fabbri.</a:t>
            </a:r>
          </a:p>
        </p:txBody>
      </p:sp>
      <p:pic>
        <p:nvPicPr>
          <p:cNvPr id="3" name="Immagine 2" descr="Immagine che contiene albero, aria aperta, terreno, giardino&#10;&#10;Descrizione generata automaticamente">
            <a:extLst>
              <a:ext uri="{FF2B5EF4-FFF2-40B4-BE49-F238E27FC236}">
                <a16:creationId xmlns:a16="http://schemas.microsoft.com/office/drawing/2014/main" id="{8866075E-4560-028F-E61F-120981AC5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53" y="1101851"/>
            <a:ext cx="4646183" cy="37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9899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causa dei continui scontri fra la famiglie aristocratiche, il governo della città venne affidato al </a:t>
            </a:r>
            <a:r>
              <a:rPr lang="it-IT" b="1" dirty="0"/>
              <a:t>podestà</a:t>
            </a:r>
            <a:r>
              <a:rPr lang="it-IT" dirty="0"/>
              <a:t>, che proveniva da un’altra città e quindi era estraneo alle famiglie locali in conflitto. Iniziò così la </a:t>
            </a:r>
            <a:r>
              <a:rPr lang="it-IT" b="1" dirty="0"/>
              <a:t>fase podestarile dei Comuni</a:t>
            </a:r>
            <a:r>
              <a:rPr lang="it-IT" dirty="0"/>
              <a:t>.</a:t>
            </a:r>
          </a:p>
          <a:p>
            <a:r>
              <a:rPr lang="it-IT" dirty="0"/>
              <a:t>Dalla metà del Duecento, la </a:t>
            </a:r>
            <a:r>
              <a:rPr lang="it-IT" b="1" dirty="0"/>
              <a:t>borghesia</a:t>
            </a:r>
            <a:r>
              <a:rPr lang="it-IT" dirty="0"/>
              <a:t>, da sempre esclusa dal governo della città, creò un </a:t>
            </a:r>
            <a:r>
              <a:rPr lang="it-IT" b="1" dirty="0"/>
              <a:t>movimento</a:t>
            </a:r>
            <a:r>
              <a:rPr lang="it-IT" dirty="0"/>
              <a:t> </a:t>
            </a:r>
            <a:r>
              <a:rPr lang="it-IT" b="1" dirty="0"/>
              <a:t>politico</a:t>
            </a:r>
            <a:r>
              <a:rPr lang="it-IT" dirty="0"/>
              <a:t> chiamato </a:t>
            </a:r>
            <a:r>
              <a:rPr lang="it-IT" b="1" dirty="0"/>
              <a:t>Popolo</a:t>
            </a:r>
            <a:r>
              <a:rPr lang="it-IT" dirty="0"/>
              <a:t>. Quest’ultimo aveva un’organizzazione simile a quella del Comune, ed era guidato dal </a:t>
            </a:r>
            <a:r>
              <a:rPr lang="it-IT" b="1" dirty="0"/>
              <a:t>capitano del Popolo</a:t>
            </a:r>
            <a:r>
              <a:rPr lang="it-IT" dirty="0"/>
              <a:t>, che si contrapponeva al podestà. Quando i borghesi riuscirono a salire al governo della città nacque il cosiddetto </a:t>
            </a:r>
            <a:r>
              <a:rPr lang="it-IT" b="1" dirty="0"/>
              <a:t>Comune di Popolo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C188B83-040C-9B73-587F-333AEB80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26" y="923240"/>
            <a:ext cx="3859630" cy="49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5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2581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4 - Federico II di Svevia</a:t>
            </a:r>
          </a:p>
          <a:p>
            <a:endParaRPr lang="it-IT" dirty="0"/>
          </a:p>
          <a:p>
            <a:r>
              <a:rPr lang="it-IT" dirty="0"/>
              <a:t>Nel </a:t>
            </a:r>
            <a:r>
              <a:rPr lang="it-IT" b="1" dirty="0"/>
              <a:t>1208</a:t>
            </a:r>
            <a:r>
              <a:rPr lang="it-IT" dirty="0"/>
              <a:t> </a:t>
            </a:r>
            <a:r>
              <a:rPr lang="it-IT" b="1" dirty="0"/>
              <a:t>Federico II</a:t>
            </a:r>
            <a:r>
              <a:rPr lang="it-IT" dirty="0"/>
              <a:t>, nipote di Federico Barbarossa, divenne </a:t>
            </a:r>
            <a:r>
              <a:rPr lang="it-IT" b="1" dirty="0"/>
              <a:t>re di Sicilia </a:t>
            </a:r>
            <a:r>
              <a:rPr lang="it-IT" dirty="0"/>
              <a:t>e nel </a:t>
            </a:r>
            <a:r>
              <a:rPr lang="it-IT" b="1" dirty="0"/>
              <a:t>1212</a:t>
            </a:r>
            <a:r>
              <a:rPr lang="it-IT" dirty="0"/>
              <a:t> fu incoronato anche </a:t>
            </a:r>
            <a:r>
              <a:rPr lang="it-IT" b="1" dirty="0"/>
              <a:t>re di Germania</a:t>
            </a:r>
            <a:r>
              <a:rPr lang="it-IT" dirty="0"/>
              <a:t>. Il nuovo sovrano attuò politiche differenti nei due Regni: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Germania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concesse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molti privilegi ai signori locali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Sicilia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invece,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rivendicò tutto il suo potere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togliendo ogni autonomia ai signori locali, abbattendo fortificazioni e castelli e ripristinando le tasse dovute al sovrano.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A3F65C-5F51-8CF0-D8D3-D7BFF990E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90247"/>
            <a:ext cx="4344162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1450</Words>
  <Application>Microsoft Macintosh PowerPoint</Application>
  <PresentationFormat>Widescreen</PresentationFormat>
  <Paragraphs>54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Roberto Grancia</cp:lastModifiedBy>
  <cp:revision>8</cp:revision>
  <dcterms:created xsi:type="dcterms:W3CDTF">2023-02-20T08:25:46Z</dcterms:created>
  <dcterms:modified xsi:type="dcterms:W3CDTF">2023-04-19T15:31:49Z</dcterms:modified>
</cp:coreProperties>
</file>