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8" r:id="rId5"/>
    <p:sldId id="263" r:id="rId6"/>
    <p:sldId id="269" r:id="rId7"/>
    <p:sldId id="262" r:id="rId8"/>
    <p:sldId id="264" r:id="rId9"/>
    <p:sldId id="265" r:id="rId10"/>
    <p:sldId id="260" r:id="rId11"/>
    <p:sldId id="270" r:id="rId12"/>
    <p:sldId id="266" r:id="rId13"/>
    <p:sldId id="261" r:id="rId14"/>
    <p:sldId id="267" r:id="rId15"/>
    <p:sldId id="271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CC40EF55-087B-459A-BAF3-FD1FFFF50814}"/>
    <pc:docChg chg="custSel delSld modSld">
      <pc:chgData name="Stefano Querio" userId="b6156760-fcc4-4227-907a-4864250c618d" providerId="ADAL" clId="{CC40EF55-087B-459A-BAF3-FD1FFFF50814}" dt="2023-02-20T09:02:24.589" v="170" actId="2696"/>
      <pc:docMkLst>
        <pc:docMk/>
      </pc:docMkLst>
      <pc:sldChg chg="modSp mod">
        <pc:chgData name="Stefano Querio" userId="b6156760-fcc4-4227-907a-4864250c618d" providerId="ADAL" clId="{CC40EF55-087B-459A-BAF3-FD1FFFF50814}" dt="2023-02-20T09:01:21.218" v="30" actId="20577"/>
        <pc:sldMkLst>
          <pc:docMk/>
          <pc:sldMk cId="731486914" sldId="257"/>
        </pc:sldMkLst>
        <pc:spChg chg="mod">
          <ac:chgData name="Stefano Querio" userId="b6156760-fcc4-4227-907a-4864250c618d" providerId="ADAL" clId="{CC40EF55-087B-459A-BAF3-FD1FFFF50814}" dt="2023-02-20T09:01:21.218" v="30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40EF55-087B-459A-BAF3-FD1FFFF50814}" dt="2023-02-20T09:01:36.058" v="63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CC40EF55-087B-459A-BAF3-FD1FFFF50814}" dt="2023-02-20T09:01:36.058" v="63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40EF55-087B-459A-BAF3-FD1FFFF50814}" dt="2023-02-20T09:01:46.231" v="95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CC40EF55-087B-459A-BAF3-FD1FFFF50814}" dt="2023-02-20T09:01:46.231" v="95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40EF55-087B-459A-BAF3-FD1FFFF50814}" dt="2023-02-20T09:01:54.370" v="111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CC40EF55-087B-459A-BAF3-FD1FFFF50814}" dt="2023-02-20T09:01:54.370" v="111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40EF55-087B-459A-BAF3-FD1FFFF50814}" dt="2023-02-20T09:02:06.648" v="146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CC40EF55-087B-459A-BAF3-FD1FFFF50814}" dt="2023-02-20T09:02:06.648" v="146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40EF55-087B-459A-BAF3-FD1FFFF50814}" dt="2023-02-20T09:02:16.926" v="169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CC40EF55-087B-459A-BAF3-FD1FFFF50814}" dt="2023-02-20T09:02:16.926" v="169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CC40EF55-087B-459A-BAF3-FD1FFFF50814}" dt="2023-02-20T09:02:24.589" v="170" actId="2696"/>
        <pc:sldMkLst>
          <pc:docMk/>
          <pc:sldMk cId="2380365726" sldId="264"/>
        </pc:sldMkLst>
      </pc:sldChg>
      <pc:sldChg chg="del">
        <pc:chgData name="Stefano Querio" userId="b6156760-fcc4-4227-907a-4864250c618d" providerId="ADAL" clId="{CC40EF55-087B-459A-BAF3-FD1FFFF50814}" dt="2023-02-20T09:02:24.589" v="170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CC40EF55-087B-459A-BAF3-FD1FFFF50814}" dt="2023-02-20T09:02:24.589" v="170" actId="2696"/>
        <pc:sldMkLst>
          <pc:docMk/>
          <pc:sldMk cId="1963955331" sldId="266"/>
        </pc:sldMkLst>
      </pc:sldChg>
    </pc:docChg>
  </pc:docChgLst>
  <pc:docChgLst>
    <pc:chgData name="Stefano Querio" userId="b6156760-fcc4-4227-907a-4864250c618d" providerId="ADAL" clId="{7BAA74E8-128E-4209-BFE6-448FCEC1A80A}"/>
    <pc:docChg chg="undo redo custSel addSld delSld modSld">
      <pc:chgData name="Stefano Querio" userId="b6156760-fcc4-4227-907a-4864250c618d" providerId="ADAL" clId="{7BAA74E8-128E-4209-BFE6-448FCEC1A80A}" dt="2023-03-07T13:01:27.421" v="15320" actId="13926"/>
      <pc:docMkLst>
        <pc:docMk/>
      </pc:docMkLst>
      <pc:sldChg chg="modSp mod">
        <pc:chgData name="Stefano Querio" userId="b6156760-fcc4-4227-907a-4864250c618d" providerId="ADAL" clId="{7BAA74E8-128E-4209-BFE6-448FCEC1A80A}" dt="2023-03-07T12:09:00.647" v="14522" actId="113"/>
        <pc:sldMkLst>
          <pc:docMk/>
          <pc:sldMk cId="731486914" sldId="257"/>
        </pc:sldMkLst>
        <pc:spChg chg="mod">
          <ac:chgData name="Stefano Querio" userId="b6156760-fcc4-4227-907a-4864250c618d" providerId="ADAL" clId="{7BAA74E8-128E-4209-BFE6-448FCEC1A80A}" dt="2023-03-07T12:09:00.647" v="14522" actId="113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BAA74E8-128E-4209-BFE6-448FCEC1A80A}" dt="2023-03-07T12:40:15.341" v="14523" actId="113"/>
        <pc:sldMkLst>
          <pc:docMk/>
          <pc:sldMk cId="3629992306" sldId="258"/>
        </pc:sldMkLst>
        <pc:spChg chg="mod">
          <ac:chgData name="Stefano Querio" userId="b6156760-fcc4-4227-907a-4864250c618d" providerId="ADAL" clId="{7BAA74E8-128E-4209-BFE6-448FCEC1A80A}" dt="2023-03-07T12:40:15.341" v="14523" actId="113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BAA74E8-128E-4209-BFE6-448FCEC1A80A}" dt="2023-03-07T12:45:00.811" v="14767" actId="113"/>
        <pc:sldMkLst>
          <pc:docMk/>
          <pc:sldMk cId="1072536779" sldId="259"/>
        </pc:sldMkLst>
        <pc:spChg chg="mod">
          <ac:chgData name="Stefano Querio" userId="b6156760-fcc4-4227-907a-4864250c618d" providerId="ADAL" clId="{7BAA74E8-128E-4209-BFE6-448FCEC1A80A}" dt="2023-03-07T12:45:00.811" v="14767" actId="113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BAA74E8-128E-4209-BFE6-448FCEC1A80A}" dt="2023-03-07T12:57:40.522" v="15027" actId="13926"/>
        <pc:sldMkLst>
          <pc:docMk/>
          <pc:sldMk cId="1801708037" sldId="260"/>
        </pc:sldMkLst>
        <pc:spChg chg="mod">
          <ac:chgData name="Stefano Querio" userId="b6156760-fcc4-4227-907a-4864250c618d" providerId="ADAL" clId="{7BAA74E8-128E-4209-BFE6-448FCEC1A80A}" dt="2023-03-07T12:57:40.522" v="15027" actId="13926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BAA74E8-128E-4209-BFE6-448FCEC1A80A}" dt="2023-03-07T13:00:21.422" v="15171" actId="13926"/>
        <pc:sldMkLst>
          <pc:docMk/>
          <pc:sldMk cId="3236943315" sldId="261"/>
        </pc:sldMkLst>
        <pc:spChg chg="mod">
          <ac:chgData name="Stefano Querio" userId="b6156760-fcc4-4227-907a-4864250c618d" providerId="ADAL" clId="{7BAA74E8-128E-4209-BFE6-448FCEC1A80A}" dt="2023-03-07T13:00:21.422" v="15171" actId="13926"/>
          <ac:spMkLst>
            <pc:docMk/>
            <pc:sldMk cId="3236943315" sldId="261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49:08.043" v="14871" actId="113"/>
        <pc:sldMkLst>
          <pc:docMk/>
          <pc:sldMk cId="3912590094" sldId="262"/>
        </pc:sldMkLst>
        <pc:spChg chg="mod">
          <ac:chgData name="Stefano Querio" userId="b6156760-fcc4-4227-907a-4864250c618d" providerId="ADAL" clId="{7BAA74E8-128E-4209-BFE6-448FCEC1A80A}" dt="2023-03-07T12:49:08.043" v="14871" actId="113"/>
          <ac:spMkLst>
            <pc:docMk/>
            <pc:sldMk cId="3912590094" sldId="262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46:47.881" v="14769" actId="20577"/>
        <pc:sldMkLst>
          <pc:docMk/>
          <pc:sldMk cId="86815783" sldId="263"/>
        </pc:sldMkLst>
        <pc:spChg chg="mod">
          <ac:chgData name="Stefano Querio" userId="b6156760-fcc4-4227-907a-4864250c618d" providerId="ADAL" clId="{7BAA74E8-128E-4209-BFE6-448FCEC1A80A}" dt="2023-03-07T12:46:47.881" v="14769" actId="20577"/>
          <ac:spMkLst>
            <pc:docMk/>
            <pc:sldMk cId="86815783" sldId="263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7BAA74E8-128E-4209-BFE6-448FCEC1A80A}" dt="2023-02-20T10:08:06.683" v="87" actId="2696"/>
        <pc:sldMkLst>
          <pc:docMk/>
          <pc:sldMk cId="4100356323" sldId="263"/>
        </pc:sldMkLst>
      </pc:sldChg>
      <pc:sldChg chg="modSp add mod">
        <pc:chgData name="Stefano Querio" userId="b6156760-fcc4-4227-907a-4864250c618d" providerId="ADAL" clId="{7BAA74E8-128E-4209-BFE6-448FCEC1A80A}" dt="2023-03-07T12:50:00.443" v="14916" actId="13926"/>
        <pc:sldMkLst>
          <pc:docMk/>
          <pc:sldMk cId="3925017347" sldId="264"/>
        </pc:sldMkLst>
        <pc:spChg chg="mod">
          <ac:chgData name="Stefano Querio" userId="b6156760-fcc4-4227-907a-4864250c618d" providerId="ADAL" clId="{7BAA74E8-128E-4209-BFE6-448FCEC1A80A}" dt="2023-03-07T12:50:00.443" v="14916" actId="13926"/>
          <ac:spMkLst>
            <pc:docMk/>
            <pc:sldMk cId="3925017347" sldId="264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51:05.620" v="14961" actId="113"/>
        <pc:sldMkLst>
          <pc:docMk/>
          <pc:sldMk cId="657002085" sldId="265"/>
        </pc:sldMkLst>
        <pc:spChg chg="mod">
          <ac:chgData name="Stefano Querio" userId="b6156760-fcc4-4227-907a-4864250c618d" providerId="ADAL" clId="{7BAA74E8-128E-4209-BFE6-448FCEC1A80A}" dt="2023-03-07T12:51:05.620" v="14961" actId="113"/>
          <ac:spMkLst>
            <pc:docMk/>
            <pc:sldMk cId="657002085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58:59.573" v="15128" actId="13926"/>
        <pc:sldMkLst>
          <pc:docMk/>
          <pc:sldMk cId="1895487262" sldId="266"/>
        </pc:sldMkLst>
        <pc:spChg chg="mod">
          <ac:chgData name="Stefano Querio" userId="b6156760-fcc4-4227-907a-4864250c618d" providerId="ADAL" clId="{7BAA74E8-128E-4209-BFE6-448FCEC1A80A}" dt="2023-03-07T12:58:59.573" v="15128" actId="13926"/>
          <ac:spMkLst>
            <pc:docMk/>
            <pc:sldMk cId="1895487262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3:00:38.793" v="15213" actId="13926"/>
        <pc:sldMkLst>
          <pc:docMk/>
          <pc:sldMk cId="688236963" sldId="267"/>
        </pc:sldMkLst>
        <pc:spChg chg="mod">
          <ac:chgData name="Stefano Querio" userId="b6156760-fcc4-4227-907a-4864250c618d" providerId="ADAL" clId="{7BAA74E8-128E-4209-BFE6-448FCEC1A80A}" dt="2023-03-07T13:00:38.793" v="15213" actId="13926"/>
          <ac:spMkLst>
            <pc:docMk/>
            <pc:sldMk cId="688236963" sldId="267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44:37.208" v="14766" actId="113"/>
        <pc:sldMkLst>
          <pc:docMk/>
          <pc:sldMk cId="2760924727" sldId="268"/>
        </pc:sldMkLst>
        <pc:spChg chg="mod">
          <ac:chgData name="Stefano Querio" userId="b6156760-fcc4-4227-907a-4864250c618d" providerId="ADAL" clId="{7BAA74E8-128E-4209-BFE6-448FCEC1A80A}" dt="2023-03-07T12:44:37.208" v="14766" actId="113"/>
          <ac:spMkLst>
            <pc:docMk/>
            <pc:sldMk cId="2760924727" sldId="268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48:01.494" v="14798" actId="20577"/>
        <pc:sldMkLst>
          <pc:docMk/>
          <pc:sldMk cId="3911832620" sldId="269"/>
        </pc:sldMkLst>
        <pc:spChg chg="mod">
          <ac:chgData name="Stefano Querio" userId="b6156760-fcc4-4227-907a-4864250c618d" providerId="ADAL" clId="{7BAA74E8-128E-4209-BFE6-448FCEC1A80A}" dt="2023-03-07T12:48:01.494" v="14798" actId="20577"/>
          <ac:spMkLst>
            <pc:docMk/>
            <pc:sldMk cId="3911832620" sldId="269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2:58:07.958" v="15083" actId="13926"/>
        <pc:sldMkLst>
          <pc:docMk/>
          <pc:sldMk cId="2999916480" sldId="270"/>
        </pc:sldMkLst>
        <pc:spChg chg="mod">
          <ac:chgData name="Stefano Querio" userId="b6156760-fcc4-4227-907a-4864250c618d" providerId="ADAL" clId="{7BAA74E8-128E-4209-BFE6-448FCEC1A80A}" dt="2023-03-07T12:58:07.958" v="15083" actId="13926"/>
          <ac:spMkLst>
            <pc:docMk/>
            <pc:sldMk cId="2999916480" sldId="270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BAA74E8-128E-4209-BFE6-448FCEC1A80A}" dt="2023-03-07T13:01:27.421" v="15320" actId="13926"/>
        <pc:sldMkLst>
          <pc:docMk/>
          <pc:sldMk cId="3053615936" sldId="271"/>
        </pc:sldMkLst>
        <pc:spChg chg="mod">
          <ac:chgData name="Stefano Querio" userId="b6156760-fcc4-4227-907a-4864250c618d" providerId="ADAL" clId="{7BAA74E8-128E-4209-BFE6-448FCEC1A80A}" dt="2023-03-07T13:01:27.421" v="15320" actId="13926"/>
          <ac:spMkLst>
            <pc:docMk/>
            <pc:sldMk cId="3053615936" sldId="271"/>
            <ac:spMk id="4" creationId="{84E192A6-8A72-4432-4572-55FD223A7B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35E3DC-3D51-6E84-85ED-6E9FE2E3A0A8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1BACD0-0E43-BFF6-3E81-B9A6B1DC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BBEA0A-0925-F067-C61B-ACDC2C003CF1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0" name="Rettangolo con angoli arrotondati sullo stesso lato 9">
            <a:extLst>
              <a:ext uri="{FF2B5EF4-FFF2-40B4-BE49-F238E27FC236}">
                <a16:creationId xmlns:a16="http://schemas.microsoft.com/office/drawing/2014/main" id="{5A219C6E-2C24-48D7-8D39-D8C034FE490B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1405D13-576B-52D1-60E5-84C264FB4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69C3550-3190-ED30-2B5E-8434552D6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6E6B8E-9F6E-E3AA-4735-0177348CC2FF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72646D-84B5-8103-9D2D-E09A0CF656D8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6B374-BA40-6F30-4048-4492C76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583A8F-7415-00B1-4F2D-060FE3C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524553-49A1-9C44-D39E-F12BBC29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EB8201-0E0D-B595-054D-7037597F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47A40-0D1D-778E-B97D-E7DD8AA85BA4}"/>
              </a:ext>
            </a:extLst>
          </p:cNvPr>
          <p:cNvSpPr txBox="1"/>
          <p:nvPr/>
        </p:nvSpPr>
        <p:spPr>
          <a:xfrm>
            <a:off x="2132247" y="504416"/>
            <a:ext cx="9144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PELLEGRINAGGI E CROCIATE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B924A9E-171F-15E6-DC13-89B14E177878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AD318D-1038-791A-5C6C-4FB33ACE5B33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11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98DA01D-56B8-2977-28B2-E298AEE08C6A}"/>
              </a:ext>
            </a:extLst>
          </p:cNvPr>
          <p:cNvSpPr/>
          <p:nvPr/>
        </p:nvSpPr>
        <p:spPr>
          <a:xfrm>
            <a:off x="1193337" y="3110221"/>
            <a:ext cx="2579914" cy="2579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30D6384-F1D9-20BC-F24E-7F4C6CF4EF8B}"/>
              </a:ext>
            </a:extLst>
          </p:cNvPr>
          <p:cNvSpPr/>
          <p:nvPr/>
        </p:nvSpPr>
        <p:spPr>
          <a:xfrm>
            <a:off x="4806043" y="3110221"/>
            <a:ext cx="2579914" cy="25799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676FD63-AE76-4ABD-AB5D-0D8D93B3D90A}"/>
              </a:ext>
            </a:extLst>
          </p:cNvPr>
          <p:cNvSpPr/>
          <p:nvPr/>
        </p:nvSpPr>
        <p:spPr>
          <a:xfrm>
            <a:off x="8418749" y="3110221"/>
            <a:ext cx="2579914" cy="25799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F855665-0E3E-43A2-C5D8-F9F47875BD5B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242ABC0-BB11-9B0C-4C9F-8E503D1D9DCC}"/>
              </a:ext>
            </a:extLst>
          </p:cNvPr>
          <p:cNvSpPr/>
          <p:nvPr/>
        </p:nvSpPr>
        <p:spPr>
          <a:xfrm>
            <a:off x="8451408" y="3142880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5B08053-CC21-4A66-7996-3C4932E41024}"/>
              </a:ext>
            </a:extLst>
          </p:cNvPr>
          <p:cNvSpPr/>
          <p:nvPr/>
        </p:nvSpPr>
        <p:spPr>
          <a:xfrm>
            <a:off x="1020351" y="3036297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99C28B-C7C6-7432-D6EA-57312F6DF155}"/>
              </a:ext>
            </a:extLst>
          </p:cNvPr>
          <p:cNvSpPr txBox="1"/>
          <p:nvPr/>
        </p:nvSpPr>
        <p:spPr>
          <a:xfrm>
            <a:off x="1575132" y="6139376"/>
            <a:ext cx="181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Papa Urbano II 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251B77-C13C-8A9E-704C-7CB659590737}"/>
              </a:ext>
            </a:extLst>
          </p:cNvPr>
          <p:cNvSpPr txBox="1"/>
          <p:nvPr/>
        </p:nvSpPr>
        <p:spPr>
          <a:xfrm>
            <a:off x="4899298" y="6139376"/>
            <a:ext cx="239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Federico Barbarossa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882388F-7018-8259-492D-CF8D2FC17EAF}"/>
              </a:ext>
            </a:extLst>
          </p:cNvPr>
          <p:cNvSpPr txBox="1"/>
          <p:nvPr/>
        </p:nvSpPr>
        <p:spPr>
          <a:xfrm>
            <a:off x="8652425" y="6139376"/>
            <a:ext cx="21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Francesco d’Assisi 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10492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3 - Le eresie</a:t>
            </a:r>
          </a:p>
          <a:p>
            <a:endParaRPr lang="it-IT" dirty="0"/>
          </a:p>
          <a:p>
            <a:r>
              <a:rPr lang="it-IT" dirty="0"/>
              <a:t>Le </a:t>
            </a:r>
            <a:r>
              <a:rPr lang="it-IT" b="1" dirty="0"/>
              <a:t>eresie</a:t>
            </a:r>
            <a:r>
              <a:rPr lang="it-IT" dirty="0"/>
              <a:t> erano </a:t>
            </a:r>
            <a:r>
              <a:rPr lang="it-IT" b="1" dirty="0"/>
              <a:t>dottrine o pratiche religiose che si discostavano dai princìpi stabiliti dalla Chiesa di Roma</a:t>
            </a:r>
            <a:r>
              <a:rPr lang="it-IT" dirty="0"/>
              <a:t>. Nel corso del tempo alcune di queste eresie divennero vere e proprie Chiese indipendenti, come le </a:t>
            </a:r>
            <a:r>
              <a:rPr lang="it-IT" b="1" dirty="0"/>
              <a:t>comunità</a:t>
            </a:r>
            <a:r>
              <a:rPr lang="it-IT" dirty="0"/>
              <a:t> </a:t>
            </a:r>
            <a:r>
              <a:rPr lang="it-IT" b="1" dirty="0"/>
              <a:t>nestoriane</a:t>
            </a:r>
            <a:r>
              <a:rPr lang="it-IT" dirty="0"/>
              <a:t> in </a:t>
            </a:r>
            <a:r>
              <a:rPr lang="it-IT" b="1" dirty="0"/>
              <a:t>India</a:t>
            </a:r>
            <a:r>
              <a:rPr lang="it-IT" dirty="0"/>
              <a:t> e i </a:t>
            </a:r>
            <a:r>
              <a:rPr lang="it-IT" b="1" dirty="0"/>
              <a:t>cristiani</a:t>
            </a:r>
            <a:r>
              <a:rPr lang="it-IT" dirty="0"/>
              <a:t> </a:t>
            </a:r>
            <a:r>
              <a:rPr lang="it-IT" b="1" dirty="0"/>
              <a:t>copti</a:t>
            </a:r>
            <a:r>
              <a:rPr lang="it-IT" dirty="0"/>
              <a:t> in </a:t>
            </a:r>
            <a:r>
              <a:rPr lang="it-IT" b="1" dirty="0"/>
              <a:t>Egitto</a:t>
            </a:r>
            <a:r>
              <a:rPr lang="it-IT" dirty="0"/>
              <a:t>.</a:t>
            </a:r>
          </a:p>
          <a:p>
            <a:r>
              <a:rPr lang="it-IT" dirty="0"/>
              <a:t>Nel XIII secolo la </a:t>
            </a:r>
            <a:r>
              <a:rPr lang="it-IT" b="1" dirty="0"/>
              <a:t>Chiesa</a:t>
            </a:r>
            <a:r>
              <a:rPr lang="it-IT" dirty="0"/>
              <a:t> non solo proclamò crociate contro i musulmani, ma </a:t>
            </a:r>
            <a:r>
              <a:rPr lang="it-IT" b="1" dirty="0"/>
              <a:t>iniziò a perseguitare alcune di queste</a:t>
            </a:r>
            <a:r>
              <a:rPr lang="it-IT" dirty="0"/>
              <a:t> </a:t>
            </a:r>
            <a:r>
              <a:rPr lang="it-IT" b="1" dirty="0"/>
              <a:t>eresie</a:t>
            </a:r>
            <a:r>
              <a:rPr lang="it-IT" dirty="0"/>
              <a:t>, che con le loro idee </a:t>
            </a:r>
            <a:r>
              <a:rPr lang="it-IT" b="1" dirty="0"/>
              <a:t>mettevano in discussione l’autorità della Chiesa stessa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aria aperta, cielo, erba, edificio&#10;&#10;Descrizione generata automaticamente">
            <a:extLst>
              <a:ext uri="{FF2B5EF4-FFF2-40B4-BE49-F238E27FC236}">
                <a16:creationId xmlns:a16="http://schemas.microsoft.com/office/drawing/2014/main" id="{9881B142-1EFA-25D4-2405-3C9A1E7AF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4" y="3182551"/>
            <a:ext cx="7667372" cy="30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7948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principali gruppi religiosi, considerati eretici, che la Chiesa perseguitò duramente in questo periodo furono: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catari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che predicavano una vita di totale purezza e si proponevano come Chiesa alternativa. Nel 1208 papa Innocenzo III bandì una crociata contro di loro, nota anche come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crociata albigese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dal nome della città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Albi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nel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Sud della Francia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dove i catari avevano il loro centro principale. Questa crociata ebbe l’appoggio del re di Francia, interessato in particolare a impossessarsi dei ricchi territori della Francia meridionale. Nel giro di pochi anni i catari furono sterminati;</a:t>
            </a:r>
          </a:p>
        </p:txBody>
      </p:sp>
      <p:pic>
        <p:nvPicPr>
          <p:cNvPr id="3" name="Immagine 2" descr="Immagine che contiene testo, altare&#10;&#10;Descrizione generata automaticamente">
            <a:extLst>
              <a:ext uri="{FF2B5EF4-FFF2-40B4-BE49-F238E27FC236}">
                <a16:creationId xmlns:a16="http://schemas.microsoft.com/office/drawing/2014/main" id="{26979608-EFDB-C6DE-BD9B-E5A1B1EFE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28" y="723900"/>
            <a:ext cx="4150603" cy="52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1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3681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valdesi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dal nome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Pietro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Valdo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un mercante di Lione che decise di abbandonare i propri averi per predicare il Vangelo e vivere in povertà. I valdesi sostenevano che chiunque potesse dare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sacramenti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leggere 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Sacre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Scritture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In questo modo veniva contestata l’autorità della Chiesa come unica intermediaria tra Dio e la comunità dei fedeli;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beghine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nate alla fine del XII secolo nel Nord Europa. Le beghine si dedicavano alla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preghiera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al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in particolare alla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cura dei malati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e non vivevano in clausura all’interno di monasteri, ma in società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 contatto con gli abitanti delle città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L’indipendenza delle beghine non piacque alla Chiesa, che iniziò a perseguitarle.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3974AD-F148-6B58-68D1-61836BE5F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55" y="849746"/>
            <a:ext cx="4559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8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42913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4 - Gli ordini mendicanti</a:t>
            </a:r>
          </a:p>
          <a:p>
            <a:endParaRPr lang="it-IT" dirty="0"/>
          </a:p>
          <a:p>
            <a:r>
              <a:rPr lang="it-IT" dirty="0"/>
              <a:t>Gli </a:t>
            </a:r>
            <a:r>
              <a:rPr lang="it-IT" b="1" dirty="0"/>
              <a:t>ordini mendicanti </a:t>
            </a:r>
            <a:r>
              <a:rPr lang="it-IT" dirty="0"/>
              <a:t>erano ordini religiosi nati </a:t>
            </a:r>
            <a:r>
              <a:rPr lang="it-IT" b="1" dirty="0"/>
              <a:t>all’interno della Chiesa</a:t>
            </a:r>
            <a:r>
              <a:rPr lang="it-IT" dirty="0"/>
              <a:t>, che predicavano un </a:t>
            </a:r>
            <a:r>
              <a:rPr lang="it-IT" b="1" dirty="0"/>
              <a:t>ritorno alla povertà e alla purezza dei primi cristiani</a:t>
            </a:r>
            <a:r>
              <a:rPr lang="it-IT" dirty="0"/>
              <a:t>. A differenza dei movimenti eretici, gli ordini mendicanti </a:t>
            </a:r>
            <a:r>
              <a:rPr lang="it-IT" b="1" dirty="0"/>
              <a:t>non misero mai in discussione l’autorità della Chiesa </a:t>
            </a:r>
            <a:r>
              <a:rPr lang="it-IT" dirty="0"/>
              <a:t>e, per questo motivo, non furono perseguitati.</a:t>
            </a:r>
          </a:p>
          <a:p>
            <a:r>
              <a:rPr lang="it-IT" dirty="0"/>
              <a:t>Questi nuovi ordini religiosi furono chiamati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mendicanti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”, perché chi ne faceva parte non possedeva beni e ricchezze, 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ma viveva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delle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elemosine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che riusciva a raccogliere. Infine i membri degli ordini mendicanti, che verranno chiamati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frati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non vivevano isolati in un monastero come i monaci, ma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 mezzo ai fedeli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testo, decorato, altare&#10;&#10;Descrizione generata automaticamente">
            <a:extLst>
              <a:ext uri="{FF2B5EF4-FFF2-40B4-BE49-F238E27FC236}">
                <a16:creationId xmlns:a16="http://schemas.microsoft.com/office/drawing/2014/main" id="{B7F1B09E-FF0D-DBA3-9728-857FF147A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76" y="1450847"/>
            <a:ext cx="4950808" cy="3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8192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principali ordini mendicanti nati tra la fine del XII secolo e l’inizio del XIII secolo furono: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ordine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domenicano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detto anche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ordine dei frati predicatori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fondato da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Domenico di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Guzmán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un sacerdote spagnolo che sosteneva la necessità di avere una profonda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cultura religiosa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vivere una vita fatta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rigore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povertà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L’ordine domenicano venne riconosciuto da papa Innocenzo III, e nel 1235 papa Gregorio IX affidò a loro i Tribunali dell’Inquisizione;</a:t>
            </a:r>
          </a:p>
        </p:txBody>
      </p:sp>
      <p:pic>
        <p:nvPicPr>
          <p:cNvPr id="3" name="Immagine 2" descr="Immagine che contiene altare&#10;&#10;Descrizione generata automaticamente">
            <a:extLst>
              <a:ext uri="{FF2B5EF4-FFF2-40B4-BE49-F238E27FC236}">
                <a16:creationId xmlns:a16="http://schemas.microsoft.com/office/drawing/2014/main" id="{64953040-5951-9DDC-F025-A703088A7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849745"/>
            <a:ext cx="4140708" cy="53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36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0753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ordine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dei francescani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detto anche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ordine dei frati minori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fondato da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Francesco d’Assisi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un giovane proveniente da una famiglia benestante che decise di abbandonare ogni ricchezza per dedicarsi alla predicazione del Vangelo. L’ordine francescano venne approvato parzialmente nel 1209 da papa Innocenzo III, e venne infine pienamente riconosciuto da papa Onorio III nel 1223;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ordine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delle clarisse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fondato da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Chiara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una seguace di Francesco d’Assisi. Col passare del tempo, la Chiesa impose la clausura alle clarisse.</a:t>
            </a:r>
          </a:p>
        </p:txBody>
      </p:sp>
      <p:pic>
        <p:nvPicPr>
          <p:cNvPr id="3" name="Immagine 2" descr="Immagine che contiene testo, dipinto&#10;&#10;Descrizione generata automaticamente">
            <a:extLst>
              <a:ext uri="{FF2B5EF4-FFF2-40B4-BE49-F238E27FC236}">
                <a16:creationId xmlns:a16="http://schemas.microsoft.com/office/drawing/2014/main" id="{D29A223B-3936-EE01-F9AA-A446AB973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745077"/>
            <a:ext cx="3636910" cy="53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104925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1 - I pellegrinaggi</a:t>
            </a:r>
          </a:p>
          <a:p>
            <a:endParaRPr lang="it-IT" dirty="0"/>
          </a:p>
          <a:p>
            <a:r>
              <a:rPr lang="it-IT" dirty="0"/>
              <a:t>Il </a:t>
            </a:r>
            <a:r>
              <a:rPr lang="it-IT" b="1" dirty="0"/>
              <a:t>pellegrinaggio</a:t>
            </a:r>
            <a:r>
              <a:rPr lang="it-IT" dirty="0"/>
              <a:t> è il </a:t>
            </a:r>
            <a:r>
              <a:rPr lang="it-IT" b="1" dirty="0"/>
              <a:t>viaggio che un fedele compie per raggiungere e visitare un luogo sacro</a:t>
            </a:r>
            <a:r>
              <a:rPr lang="it-IT" dirty="0"/>
              <a:t>.</a:t>
            </a:r>
          </a:p>
          <a:p>
            <a:r>
              <a:rPr lang="it-IT" dirty="0"/>
              <a:t>Durante il Medioevo, le </a:t>
            </a:r>
            <a:r>
              <a:rPr lang="it-IT" b="1" dirty="0"/>
              <a:t>principali</a:t>
            </a:r>
            <a:r>
              <a:rPr lang="it-IT" dirty="0"/>
              <a:t> </a:t>
            </a:r>
            <a:r>
              <a:rPr lang="it-IT" b="1" dirty="0"/>
              <a:t>mete</a:t>
            </a:r>
            <a:r>
              <a:rPr lang="it-IT" dirty="0"/>
              <a:t> </a:t>
            </a:r>
            <a:r>
              <a:rPr lang="it-IT" b="1" dirty="0"/>
              <a:t>dei</a:t>
            </a:r>
            <a:r>
              <a:rPr lang="it-IT" dirty="0"/>
              <a:t> </a:t>
            </a:r>
            <a:r>
              <a:rPr lang="it-IT" b="1" dirty="0"/>
              <a:t>pellegrini</a:t>
            </a:r>
            <a:r>
              <a:rPr lang="it-IT" dirty="0"/>
              <a:t> </a:t>
            </a:r>
            <a:r>
              <a:rPr lang="it-IT" b="1" dirty="0"/>
              <a:t>cristiani</a:t>
            </a:r>
            <a:r>
              <a:rPr lang="it-IT" dirty="0"/>
              <a:t> erano le </a:t>
            </a:r>
            <a:r>
              <a:rPr lang="it-IT" b="1" dirty="0"/>
              <a:t>tombe dei Santi Pietro e Paolo</a:t>
            </a:r>
            <a:r>
              <a:rPr lang="it-IT" dirty="0"/>
              <a:t> a </a:t>
            </a:r>
            <a:r>
              <a:rPr lang="it-IT" b="1" dirty="0"/>
              <a:t>Roma</a:t>
            </a:r>
            <a:r>
              <a:rPr lang="it-IT" dirty="0"/>
              <a:t>, la </a:t>
            </a:r>
            <a:r>
              <a:rPr lang="it-IT" b="1" dirty="0"/>
              <a:t>tomba</a:t>
            </a:r>
            <a:r>
              <a:rPr lang="it-IT" dirty="0"/>
              <a:t> </a:t>
            </a:r>
            <a:r>
              <a:rPr lang="it-IT" b="1" dirty="0"/>
              <a:t>di</a:t>
            </a:r>
            <a:r>
              <a:rPr lang="it-IT" dirty="0"/>
              <a:t> </a:t>
            </a:r>
            <a:r>
              <a:rPr lang="it-IT" b="1" dirty="0"/>
              <a:t>San</a:t>
            </a:r>
            <a:r>
              <a:rPr lang="it-IT" dirty="0"/>
              <a:t> </a:t>
            </a:r>
            <a:r>
              <a:rPr lang="it-IT" b="1" dirty="0"/>
              <a:t>Giacomo</a:t>
            </a:r>
            <a:r>
              <a:rPr lang="it-IT" dirty="0"/>
              <a:t> </a:t>
            </a:r>
            <a:r>
              <a:rPr lang="it-IT" b="1" dirty="0"/>
              <a:t>a Santiago di Compostela</a:t>
            </a:r>
            <a:r>
              <a:rPr lang="it-IT" dirty="0"/>
              <a:t> in Spagna e il </a:t>
            </a:r>
            <a:r>
              <a:rPr lang="it-IT" b="1" dirty="0"/>
              <a:t>Santo Sepolcro</a:t>
            </a:r>
            <a:r>
              <a:rPr lang="it-IT" dirty="0"/>
              <a:t> a </a:t>
            </a:r>
            <a:r>
              <a:rPr lang="it-IT" b="1" dirty="0"/>
              <a:t>Gerusalemme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testo, pietra&#10;&#10;Descrizione generata automaticamente">
            <a:extLst>
              <a:ext uri="{FF2B5EF4-FFF2-40B4-BE49-F238E27FC236}">
                <a16:creationId xmlns:a16="http://schemas.microsoft.com/office/drawing/2014/main" id="{5EAFD301-779D-39DA-0D97-F28961271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9" y="2440189"/>
            <a:ext cx="5323840" cy="354368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2DEC6B-6A90-9DD2-475E-4690808C8623}"/>
              </a:ext>
            </a:extLst>
          </p:cNvPr>
          <p:cNvSpPr txBox="1"/>
          <p:nvPr/>
        </p:nvSpPr>
        <p:spPr>
          <a:xfrm>
            <a:off x="849745" y="2296891"/>
            <a:ext cx="52462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Per raggiungere Roma e Santiago di Compostela, i pellegrini percorrevano la </a:t>
            </a:r>
            <a:r>
              <a:rPr lang="it-IT" b="1" dirty="0"/>
              <a:t>Via Francigena</a:t>
            </a:r>
            <a:r>
              <a:rPr lang="it-IT" dirty="0"/>
              <a:t>. Per arrivare a Gerusalemme, invece, potevano percorrere una via terrestre o una via marittima, che passavano entrambe per </a:t>
            </a:r>
            <a:r>
              <a:rPr lang="it-IT" b="1" dirty="0"/>
              <a:t>Costantinopoli</a:t>
            </a:r>
            <a:r>
              <a:rPr lang="it-IT" dirty="0"/>
              <a:t>.</a:t>
            </a:r>
          </a:p>
          <a:p>
            <a:r>
              <a:rPr lang="it-IT" dirty="0"/>
              <a:t>Il pellegrinaggio era un </a:t>
            </a:r>
            <a:r>
              <a:rPr lang="it-IT" b="1" dirty="0"/>
              <a:t>viaggio lungo</a:t>
            </a:r>
            <a:r>
              <a:rPr lang="it-IT" dirty="0"/>
              <a:t>, durante il quale bisognava affrontare molte </a:t>
            </a:r>
            <a:r>
              <a:rPr lang="it-IT" b="1" dirty="0"/>
              <a:t>difficoltà</a:t>
            </a:r>
            <a:r>
              <a:rPr lang="it-IT" dirty="0"/>
              <a:t> e </a:t>
            </a:r>
            <a:r>
              <a:rPr lang="it-IT" b="1" dirty="0"/>
              <a:t>pericoli</a:t>
            </a:r>
            <a:r>
              <a:rPr lang="it-IT" dirty="0"/>
              <a:t>.</a:t>
            </a:r>
          </a:p>
          <a:p>
            <a:r>
              <a:rPr lang="it-IT" dirty="0"/>
              <a:t>I fedeli cristiani compivano i pellegrinaggi per dimostrare la propria </a:t>
            </a:r>
            <a:r>
              <a:rPr lang="it-IT" b="1" dirty="0"/>
              <a:t>devozione a Dio</a:t>
            </a:r>
            <a:r>
              <a:rPr lang="it-IT" dirty="0"/>
              <a:t>, e una volta giunti a destinazione ottenevano il </a:t>
            </a:r>
            <a:r>
              <a:rPr lang="it-IT" b="1" dirty="0"/>
              <a:t>perdono dei peccati</a:t>
            </a:r>
            <a:r>
              <a:rPr lang="it-IT" dirty="0"/>
              <a:t> e la </a:t>
            </a:r>
            <a:r>
              <a:rPr lang="it-IT" b="1" dirty="0"/>
              <a:t>grazia</a:t>
            </a:r>
            <a:r>
              <a:rPr lang="it-IT" dirty="0"/>
              <a:t>, per cui si erano messi in cammino.</a:t>
            </a:r>
          </a:p>
        </p:txBody>
      </p:sp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3315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2 - Le crociate</a:t>
            </a:r>
          </a:p>
          <a:p>
            <a:endParaRPr lang="it-IT" dirty="0"/>
          </a:p>
          <a:p>
            <a:r>
              <a:rPr lang="it-IT" dirty="0"/>
              <a:t>Le </a:t>
            </a:r>
            <a:r>
              <a:rPr lang="it-IT" b="1" dirty="0"/>
              <a:t>crociate</a:t>
            </a:r>
            <a:r>
              <a:rPr lang="it-IT" dirty="0"/>
              <a:t> furono </a:t>
            </a:r>
            <a:r>
              <a:rPr lang="it-IT" b="1" dirty="0"/>
              <a:t>guerre sante</a:t>
            </a:r>
            <a:r>
              <a:rPr lang="it-IT" dirty="0"/>
              <a:t> per liberare il </a:t>
            </a:r>
            <a:r>
              <a:rPr lang="it-IT" b="1" dirty="0"/>
              <a:t>Santo Sepolcro</a:t>
            </a:r>
            <a:r>
              <a:rPr lang="it-IT" dirty="0"/>
              <a:t> e, quindi, riconquistare </a:t>
            </a:r>
            <a:r>
              <a:rPr lang="it-IT" b="1" dirty="0"/>
              <a:t>Gerusalemme</a:t>
            </a:r>
            <a:r>
              <a:rPr lang="it-IT" dirty="0"/>
              <a:t>, che era stata sottratta all’Impero bizantino e occupata dai </a:t>
            </a:r>
            <a:r>
              <a:rPr lang="it-IT" b="1" dirty="0"/>
              <a:t>Turchi Selgiuchidi</a:t>
            </a:r>
            <a:r>
              <a:rPr lang="it-IT" dirty="0"/>
              <a:t>.</a:t>
            </a:r>
          </a:p>
          <a:p>
            <a:r>
              <a:rPr lang="it-IT" dirty="0"/>
              <a:t>Le crociate erano guerre proclamate dal </a:t>
            </a:r>
            <a:r>
              <a:rPr lang="it-IT" b="1" dirty="0"/>
              <a:t>papa</a:t>
            </a:r>
            <a:r>
              <a:rPr lang="it-IT" dirty="0"/>
              <a:t>, a cui erano obbligati a partecipare </a:t>
            </a:r>
            <a:r>
              <a:rPr lang="it-IT" b="1" dirty="0"/>
              <a:t>nobili</a:t>
            </a:r>
            <a:r>
              <a:rPr lang="it-IT" dirty="0"/>
              <a:t>, </a:t>
            </a:r>
            <a:r>
              <a:rPr lang="it-IT" b="1" dirty="0"/>
              <a:t>cavalieri</a:t>
            </a:r>
            <a:r>
              <a:rPr lang="it-IT" dirty="0"/>
              <a:t> e anche </a:t>
            </a:r>
            <a:r>
              <a:rPr lang="it-IT" b="1" dirty="0"/>
              <a:t>re</a:t>
            </a:r>
            <a:r>
              <a:rPr lang="it-IT" dirty="0"/>
              <a:t> e </a:t>
            </a:r>
            <a:r>
              <a:rPr lang="it-IT" b="1" dirty="0"/>
              <a:t>imperatori</a:t>
            </a:r>
            <a:r>
              <a:rPr lang="it-IT" dirty="0"/>
              <a:t>, che nel caso non avessero risposto all’appello del papa sarebbero stati </a:t>
            </a:r>
            <a:r>
              <a:rPr lang="it-IT" b="1" dirty="0"/>
              <a:t>scomunicati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CEFD5707-32ED-0C2D-E3F7-B23F856D1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8" y="1403229"/>
            <a:ext cx="5148834" cy="405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4413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</a:t>
            </a:r>
            <a:r>
              <a:rPr lang="it-IT" b="1" dirty="0"/>
              <a:t>prima crociata </a:t>
            </a:r>
            <a:r>
              <a:rPr lang="it-IT" dirty="0"/>
              <a:t>fu proclamata da </a:t>
            </a:r>
            <a:r>
              <a:rPr lang="it-IT" b="1" dirty="0"/>
              <a:t>papa Urbano II </a:t>
            </a:r>
            <a:r>
              <a:rPr lang="it-IT" dirty="0"/>
              <a:t>durante il </a:t>
            </a:r>
            <a:r>
              <a:rPr lang="it-IT" b="1" dirty="0"/>
              <a:t>Concilio di Clermont </a:t>
            </a:r>
            <a:r>
              <a:rPr lang="it-IT" dirty="0"/>
              <a:t>nel </a:t>
            </a:r>
            <a:r>
              <a:rPr lang="it-IT" b="1" dirty="0"/>
              <a:t>1096</a:t>
            </a:r>
            <a:r>
              <a:rPr lang="it-IT" dirty="0"/>
              <a:t>. Ancora prima che iniziasse, un predicatore, </a:t>
            </a:r>
            <a:r>
              <a:rPr lang="it-IT" b="1" dirty="0"/>
              <a:t>Pietro l’Eremita</a:t>
            </a:r>
            <a:r>
              <a:rPr lang="it-IT" dirty="0"/>
              <a:t>, organizzò la cosiddetta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crociata dei pezzenti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”: </a:t>
            </a:r>
            <a:r>
              <a:rPr lang="it-IT" dirty="0"/>
              <a:t>alla guida di un gruppo di circa 12.000 persone, composto anche da anziani, donne e bambini,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partì </a:t>
            </a:r>
            <a:r>
              <a:rPr lang="it-IT" dirty="0"/>
              <a:t>per andare a liberare Gerusalemme. Durante il viaggio, Pietro l’Eremita e i suoi seguaci compirono innumerevoli </a:t>
            </a:r>
            <a:r>
              <a:rPr lang="it-IT" b="1" dirty="0"/>
              <a:t>violenze contro ebrei</a:t>
            </a:r>
            <a:r>
              <a:rPr lang="it-IT" dirty="0"/>
              <a:t>, </a:t>
            </a:r>
            <a:r>
              <a:rPr lang="it-IT" b="1" dirty="0"/>
              <a:t>cristiani</a:t>
            </a:r>
            <a:r>
              <a:rPr lang="it-IT" dirty="0"/>
              <a:t> </a:t>
            </a:r>
            <a:r>
              <a:rPr lang="it-IT" b="1" dirty="0"/>
              <a:t>ortodossi</a:t>
            </a:r>
            <a:r>
              <a:rPr lang="it-IT" dirty="0"/>
              <a:t> </a:t>
            </a:r>
            <a:r>
              <a:rPr lang="it-IT" b="1" dirty="0"/>
              <a:t>e semplici contadini</a:t>
            </a:r>
            <a:r>
              <a:rPr lang="it-IT" dirty="0"/>
              <a:t>, finché furono sconfitti dai Turchi.</a:t>
            </a:r>
          </a:p>
        </p:txBody>
      </p:sp>
      <p:pic>
        <p:nvPicPr>
          <p:cNvPr id="3" name="Immagine 2" descr="Immagine che contiene testo, libro, dipinto&#10;&#10;Descrizione generata automaticamente">
            <a:extLst>
              <a:ext uri="{FF2B5EF4-FFF2-40B4-BE49-F238E27FC236}">
                <a16:creationId xmlns:a16="http://schemas.microsoft.com/office/drawing/2014/main" id="{52724D83-C6AD-2844-6E32-0747BDD5B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27" y="604584"/>
            <a:ext cx="4798128" cy="46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8561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Nell’arco di quasi duecento anni vennero proclamate </a:t>
            </a:r>
            <a:r>
              <a:rPr lang="it-IT" b="1" dirty="0"/>
              <a:t>otto crociate</a:t>
            </a:r>
            <a:r>
              <a:rPr lang="it-IT" dirty="0"/>
              <a:t>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Prima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(1097-1099): portò alla conquista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Gerusalemme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alla fondazione dei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Regni latini d’Oriente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Goffredo di Buglione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uno dei capi crociati, salì alla guida del Regno cristiano di Gerusalemme.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Seconda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(1147-1149): organizzata nel tentativo di riconquistare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Contea di Edessa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il primo Stato latino a essere attaccato dai musulmani, si rivelò un insuccesso.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77E24EC-FE44-F7C4-9912-3D2C9B5B9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58" y="404463"/>
            <a:ext cx="3988562" cy="604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977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Terza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(1189-1192): detta anche “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crociata dei 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”, perché vi parteciparono il re d’Inghilterra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Riccardo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Cuor di Leone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il re di Francia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Filippo Augusto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e l’imperatore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Federico Barbarossa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I crociati non riuscirono a riconquistare Gerusalemme, caduta in mano ai musulmani.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Quarta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(1198-1204): i crociati, assoldati dalla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Repubblica di Venezia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tentarono di conquistare prima Zara e poi Costantinopoli. Quindi non fu una crociata contro i Turchi, ma contro l’Impero bizantino.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Quinta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(1217-1221): proclamata da papa Onorio III, i crociati tentarono di conquistare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Egitto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ma dopo l’assedio della città di Damietta furono sconfitti.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118C6F-CBB0-E90B-D232-D8BC7F172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28" y="849746"/>
            <a:ext cx="3917326" cy="5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3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221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Sesta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(1228-1229): guidata dall’imperatore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Federico II di Svevia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che era stato scomunicato dal papa per non aver partecipato alla crociata precedente, terminò con un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accordo diplomatico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fra l’imperatore e il sultano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al-Malik al-Kamil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I crociati ottennero diverse città, fra cui anche Gerusalemme, a patto che i musulmani vi potessero accedere per pregare nelle loro moschee.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Settima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(1248-1254): finisce con la sconfitta dei crociati guidati dal re di Francia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Luigi IX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Ottava crociata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(1270-1272): i crociati furono sconfitti, e la crociata terminò con un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trattato di pace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che consegnò definitivamente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città di Gerusalemme ai musulmani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2DF2A3E-EFEC-DF0E-7C91-C6BFA1A49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76" y="849746"/>
            <a:ext cx="3855974" cy="40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9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1049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Durante le crociate nacquero diversi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ordini monastico-cavallereschi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ovvero ordini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monaci-guerrieri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che facevano uso delle armi per difendere i cristiani in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Terra Santa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Tra gli ordini più importanti ci furono:</a:t>
            </a:r>
          </a:p>
        </p:txBody>
      </p:sp>
      <p:pic>
        <p:nvPicPr>
          <p:cNvPr id="3" name="Immagine 2" descr="Immagine che contiene tessuto, pietra&#10;&#10;Descrizione generata automaticamente">
            <a:extLst>
              <a:ext uri="{FF2B5EF4-FFF2-40B4-BE49-F238E27FC236}">
                <a16:creationId xmlns:a16="http://schemas.microsoft.com/office/drawing/2014/main" id="{CF24DD41-6083-E81C-BCB0-EFB0B4A90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4" y="1601723"/>
            <a:ext cx="5326700" cy="35920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89F197-4DF6-71DD-C6A4-939D5CDF55C7}"/>
              </a:ext>
            </a:extLst>
          </p:cNvPr>
          <p:cNvSpPr txBox="1"/>
          <p:nvPr/>
        </p:nvSpPr>
        <p:spPr>
          <a:xfrm>
            <a:off x="827162" y="1459501"/>
            <a:ext cx="50981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Templari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gli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Ospedalieri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Cavalieri del Santo Sepolcro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Anche in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Europa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si diffusero ordini simili: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Cavalieri di Calatrava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nella Penisola Iberica, che parteciparono alla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Reconquista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Cavalieri dell’Ordine Teutonico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Confratelli della Spada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che compirono crociate nei territori nord-orientali europei, convertendo con la forza al cristianesimo le popolazioni pagane.</a:t>
            </a:r>
          </a:p>
        </p:txBody>
      </p:sp>
    </p:spTree>
    <p:extLst>
      <p:ext uri="{BB962C8B-B14F-4D97-AF65-F5344CB8AC3E}">
        <p14:creationId xmlns:p14="http://schemas.microsoft.com/office/powerpoint/2010/main" val="392501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697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conseguenze delle crociate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furono: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affermazione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delle Repubbliche marinare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in particolare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Venezia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che imposero il proprio dominio nel Mediterraneo e nei commerci con l’Oriente, e il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declino dell’Impero bizantino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un forte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aumento dei traffici commerciali con l’Oriente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lo sviluppo degli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scambi culturali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in Occidente furono riscoperti testi classici, che erano stati conservati da Bizantini e Arabi, e arrivarono nuove idee, invenzioni, conoscenze e discipline studiate dagli Arabi.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40C0AA-7465-6946-B41B-67A56D357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47" y="945896"/>
            <a:ext cx="5323107" cy="35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02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1416</Words>
  <Application>Microsoft Macintosh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22</cp:revision>
  <dcterms:created xsi:type="dcterms:W3CDTF">2023-02-20T08:25:46Z</dcterms:created>
  <dcterms:modified xsi:type="dcterms:W3CDTF">2023-04-21T10:52:04Z</dcterms:modified>
</cp:coreProperties>
</file>