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4" r:id="rId7"/>
    <p:sldId id="260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0" y="528"/>
      </p:cViewPr>
      <p:guideLst>
        <p:guide orient="horz" pos="404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054BA80D-24A8-4C28-BD9E-99B4980966CF}"/>
    <pc:docChg chg="undo custSel addSld delSld modSld">
      <pc:chgData name="Stefano Querio" userId="b6156760-fcc4-4227-907a-4864250c618d" providerId="ADAL" clId="{054BA80D-24A8-4C28-BD9E-99B4980966CF}" dt="2023-03-06T09:01:54.754" v="10618" actId="20577"/>
      <pc:docMkLst>
        <pc:docMk/>
      </pc:docMkLst>
      <pc:sldChg chg="modSp mod">
        <pc:chgData name="Stefano Querio" userId="b6156760-fcc4-4227-907a-4864250c618d" providerId="ADAL" clId="{054BA80D-24A8-4C28-BD9E-99B4980966CF}" dt="2023-02-21T13:10:32.652" v="9495" actId="13926"/>
        <pc:sldMkLst>
          <pc:docMk/>
          <pc:sldMk cId="731486914" sldId="257"/>
        </pc:sldMkLst>
        <pc:spChg chg="mod">
          <ac:chgData name="Stefano Querio" userId="b6156760-fcc4-4227-907a-4864250c618d" providerId="ADAL" clId="{054BA80D-24A8-4C28-BD9E-99B4980966CF}" dt="2023-02-21T13:10:32.652" v="9495" actId="13926"/>
          <ac:spMkLst>
            <pc:docMk/>
            <pc:sldMk cId="731486914" sldId="257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054BA80D-24A8-4C28-BD9E-99B4980966CF}" dt="2023-02-27T08:13:58.655" v="10538" actId="20577"/>
        <pc:sldMkLst>
          <pc:docMk/>
          <pc:sldMk cId="3629992306" sldId="258"/>
        </pc:sldMkLst>
        <pc:spChg chg="mod">
          <ac:chgData name="Stefano Querio" userId="b6156760-fcc4-4227-907a-4864250c618d" providerId="ADAL" clId="{054BA80D-24A8-4C28-BD9E-99B4980966CF}" dt="2023-02-27T08:13:58.655" v="10538" actId="20577"/>
          <ac:spMkLst>
            <pc:docMk/>
            <pc:sldMk cId="3629992306" sldId="258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054BA80D-24A8-4C28-BD9E-99B4980966CF}" dt="2023-03-06T08:20:20.628" v="10550" actId="20577"/>
        <pc:sldMkLst>
          <pc:docMk/>
          <pc:sldMk cId="1072536779" sldId="259"/>
        </pc:sldMkLst>
        <pc:spChg chg="mod">
          <ac:chgData name="Stefano Querio" userId="b6156760-fcc4-4227-907a-4864250c618d" providerId="ADAL" clId="{054BA80D-24A8-4C28-BD9E-99B4980966CF}" dt="2023-03-06T08:20:20.628" v="10550" actId="20577"/>
          <ac:spMkLst>
            <pc:docMk/>
            <pc:sldMk cId="1072536779" sldId="259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054BA80D-24A8-4C28-BD9E-99B4980966CF}" dt="2023-03-06T08:42:31.412" v="10602" actId="20577"/>
        <pc:sldMkLst>
          <pc:docMk/>
          <pc:sldMk cId="1801708037" sldId="260"/>
        </pc:sldMkLst>
        <pc:spChg chg="mod">
          <ac:chgData name="Stefano Querio" userId="b6156760-fcc4-4227-907a-4864250c618d" providerId="ADAL" clId="{054BA80D-24A8-4C28-BD9E-99B4980966CF}" dt="2023-03-06T08:42:31.412" v="10602" actId="20577"/>
          <ac:spMkLst>
            <pc:docMk/>
            <pc:sldMk cId="1801708037" sldId="260"/>
            <ac:spMk id="4" creationId="{84E192A6-8A72-4432-4572-55FD223A7BAE}"/>
          </ac:spMkLst>
        </pc:spChg>
      </pc:sldChg>
      <pc:sldChg chg="modSp mod">
        <pc:chgData name="Stefano Querio" userId="b6156760-fcc4-4227-907a-4864250c618d" providerId="ADAL" clId="{054BA80D-24A8-4C28-BD9E-99B4980966CF}" dt="2023-02-27T08:09:58.937" v="10495" actId="20577"/>
        <pc:sldMkLst>
          <pc:docMk/>
          <pc:sldMk cId="3236943315" sldId="261"/>
        </pc:sldMkLst>
        <pc:spChg chg="mod">
          <ac:chgData name="Stefano Querio" userId="b6156760-fcc4-4227-907a-4864250c618d" providerId="ADAL" clId="{054BA80D-24A8-4C28-BD9E-99B4980966CF}" dt="2023-02-27T08:09:58.937" v="10495" actId="20577"/>
          <ac:spMkLst>
            <pc:docMk/>
            <pc:sldMk cId="3236943315" sldId="261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054BA80D-24A8-4C28-BD9E-99B4980966CF}" dt="2023-03-06T08:55:59.773" v="10605" actId="20577"/>
        <pc:sldMkLst>
          <pc:docMk/>
          <pc:sldMk cId="56887797" sldId="262"/>
        </pc:sldMkLst>
        <pc:spChg chg="mod">
          <ac:chgData name="Stefano Querio" userId="b6156760-fcc4-4227-907a-4864250c618d" providerId="ADAL" clId="{054BA80D-24A8-4C28-BD9E-99B4980966CF}" dt="2023-03-06T08:55:59.773" v="10605" actId="20577"/>
          <ac:spMkLst>
            <pc:docMk/>
            <pc:sldMk cId="56887797" sldId="262"/>
            <ac:spMk id="4" creationId="{84E192A6-8A72-4432-4572-55FD223A7BAE}"/>
          </ac:spMkLst>
        </pc:spChg>
      </pc:sldChg>
      <pc:sldChg chg="modSp add mod">
        <pc:chgData name="Stefano Querio" userId="b6156760-fcc4-4227-907a-4864250c618d" providerId="ADAL" clId="{054BA80D-24A8-4C28-BD9E-99B4980966CF}" dt="2023-02-27T08:13:51.061" v="10536" actId="13926"/>
        <pc:sldMkLst>
          <pc:docMk/>
          <pc:sldMk cId="1087453436" sldId="263"/>
        </pc:sldMkLst>
        <pc:spChg chg="mod">
          <ac:chgData name="Stefano Querio" userId="b6156760-fcc4-4227-907a-4864250c618d" providerId="ADAL" clId="{054BA80D-24A8-4C28-BD9E-99B4980966CF}" dt="2023-02-27T08:13:51.061" v="10536" actId="13926"/>
          <ac:spMkLst>
            <pc:docMk/>
            <pc:sldMk cId="1087453436" sldId="263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054BA80D-24A8-4C28-BD9E-99B4980966CF}" dt="2023-02-20T09:53:14.228" v="288" actId="2696"/>
        <pc:sldMkLst>
          <pc:docMk/>
          <pc:sldMk cId="4100356323" sldId="263"/>
        </pc:sldMkLst>
      </pc:sldChg>
      <pc:sldChg chg="modSp add mod">
        <pc:chgData name="Stefano Querio" userId="b6156760-fcc4-4227-907a-4864250c618d" providerId="ADAL" clId="{054BA80D-24A8-4C28-BD9E-99B4980966CF}" dt="2023-02-21T13:29:44.537" v="10254" actId="113"/>
        <pc:sldMkLst>
          <pc:docMk/>
          <pc:sldMk cId="274014398" sldId="264"/>
        </pc:sldMkLst>
        <pc:spChg chg="mod">
          <ac:chgData name="Stefano Querio" userId="b6156760-fcc4-4227-907a-4864250c618d" providerId="ADAL" clId="{054BA80D-24A8-4C28-BD9E-99B4980966CF}" dt="2023-02-21T13:29:44.537" v="10254" actId="113"/>
          <ac:spMkLst>
            <pc:docMk/>
            <pc:sldMk cId="274014398" sldId="264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054BA80D-24A8-4C28-BD9E-99B4980966CF}" dt="2023-02-20T09:53:14.228" v="288" actId="2696"/>
        <pc:sldMkLst>
          <pc:docMk/>
          <pc:sldMk cId="2380365726" sldId="264"/>
        </pc:sldMkLst>
      </pc:sldChg>
      <pc:sldChg chg="modSp add mod">
        <pc:chgData name="Stefano Querio" userId="b6156760-fcc4-4227-907a-4864250c618d" providerId="ADAL" clId="{054BA80D-24A8-4C28-BD9E-99B4980966CF}" dt="2023-02-21T13:30:51.875" v="10257" actId="113"/>
        <pc:sldMkLst>
          <pc:docMk/>
          <pc:sldMk cId="1434321182" sldId="265"/>
        </pc:sldMkLst>
        <pc:spChg chg="mod">
          <ac:chgData name="Stefano Querio" userId="b6156760-fcc4-4227-907a-4864250c618d" providerId="ADAL" clId="{054BA80D-24A8-4C28-BD9E-99B4980966CF}" dt="2023-02-21T13:30:51.875" v="10257" actId="113"/>
          <ac:spMkLst>
            <pc:docMk/>
            <pc:sldMk cId="1434321182" sldId="265"/>
            <ac:spMk id="4" creationId="{84E192A6-8A72-4432-4572-55FD223A7BAE}"/>
          </ac:spMkLst>
        </pc:spChg>
      </pc:sldChg>
      <pc:sldChg chg="del">
        <pc:chgData name="Stefano Querio" userId="b6156760-fcc4-4227-907a-4864250c618d" providerId="ADAL" clId="{054BA80D-24A8-4C28-BD9E-99B4980966CF}" dt="2023-02-20T09:53:14.228" v="288" actId="2696"/>
        <pc:sldMkLst>
          <pc:docMk/>
          <pc:sldMk cId="2457509027" sldId="265"/>
        </pc:sldMkLst>
      </pc:sldChg>
      <pc:sldChg chg="del">
        <pc:chgData name="Stefano Querio" userId="b6156760-fcc4-4227-907a-4864250c618d" providerId="ADAL" clId="{054BA80D-24A8-4C28-BD9E-99B4980966CF}" dt="2023-02-20T09:53:14.228" v="288" actId="2696"/>
        <pc:sldMkLst>
          <pc:docMk/>
          <pc:sldMk cId="1963955331" sldId="266"/>
        </pc:sldMkLst>
      </pc:sldChg>
      <pc:sldChg chg="modSp add mod">
        <pc:chgData name="Stefano Querio" userId="b6156760-fcc4-4227-907a-4864250c618d" providerId="ADAL" clId="{054BA80D-24A8-4C28-BD9E-99B4980966CF}" dt="2023-03-06T09:01:54.754" v="10618" actId="20577"/>
        <pc:sldMkLst>
          <pc:docMk/>
          <pc:sldMk cId="3564398552" sldId="266"/>
        </pc:sldMkLst>
        <pc:spChg chg="mod">
          <ac:chgData name="Stefano Querio" userId="b6156760-fcc4-4227-907a-4864250c618d" providerId="ADAL" clId="{054BA80D-24A8-4C28-BD9E-99B4980966CF}" dt="2023-03-06T09:01:54.754" v="10618" actId="20577"/>
          <ac:spMkLst>
            <pc:docMk/>
            <pc:sldMk cId="3564398552" sldId="266"/>
            <ac:spMk id="4" creationId="{84E192A6-8A72-4432-4572-55FD223A7B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CCF3E1-C452-C793-E209-0C5B162C2674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DB5775-9B4A-8254-30CA-B27AB7A7B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890" cy="462133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9B7C312-B0E4-5057-99B1-DE8179C1EDDC}"/>
              </a:ext>
            </a:extLst>
          </p:cNvPr>
          <p:cNvSpPr txBox="1"/>
          <p:nvPr userDrawn="1"/>
        </p:nvSpPr>
        <p:spPr>
          <a:xfrm>
            <a:off x="817290" y="2353633"/>
            <a:ext cx="25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alpha val="50000"/>
                  </a:schemeClr>
                </a:solidFill>
              </a:rPr>
              <a:t>I PROTAGONISTI</a:t>
            </a:r>
          </a:p>
        </p:txBody>
      </p:sp>
      <p:sp>
        <p:nvSpPr>
          <p:cNvPr id="12" name="Rettangolo con angoli arrotondati sullo stesso lato 11">
            <a:extLst>
              <a:ext uri="{FF2B5EF4-FFF2-40B4-BE49-F238E27FC236}">
                <a16:creationId xmlns:a16="http://schemas.microsoft.com/office/drawing/2014/main" id="{6FA72F7F-20A6-F5DF-235A-948E46F9C1C1}"/>
              </a:ext>
            </a:extLst>
          </p:cNvPr>
          <p:cNvSpPr/>
          <p:nvPr userDrawn="1"/>
        </p:nvSpPr>
        <p:spPr>
          <a:xfrm rot="5400000">
            <a:off x="231659" y="2241565"/>
            <a:ext cx="284038" cy="747356"/>
          </a:xfrm>
          <a:prstGeom prst="round2Same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354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0276A-45C5-2B9E-FC00-167C02EC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9A3F3-AAED-645C-49F0-B7F6D0FF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2D9E8D-0337-5AF0-1A4B-A4E7E29A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33AEF-2766-26FB-3EB5-6A074DF0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EA32B-A956-D908-A213-E7488909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9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B0C02A-891A-7517-EC72-14086CEDF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702074-33BF-2DD3-CC6B-3878880B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6C0B6-5F47-406E-8708-E749671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3B705-120C-1FEB-D55A-CC1FE5E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3F4128-11BE-6AB7-D27D-44284CB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0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6B9D0-4E8F-A3C5-7761-0870C333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6277E-54DB-D5CA-F482-5969497B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E7E955-68EB-86EA-6B55-36FCB029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C31B7-D2C6-3312-1253-B34C8DE1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F84AD6-C655-53D0-3091-B94DAA25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9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FB5A8-6F3E-44AA-597C-D7454B7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3F4925-C9A7-A830-1E99-0401FB2B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48600-0183-1CEC-F07D-2585C464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11613-00E6-7A64-B80D-F5303C9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19381-6F06-2763-7AF1-7E182ABD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7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BEB15-DCFA-7C30-D394-F3DD94FB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B7BCF-AD44-D017-A9D3-D153338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376E2B-93E7-EBFF-E12D-C0823283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3A777-2BD5-2039-EFF9-D6B93EBC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3A2A8D-A4A5-F0EB-B9A1-E75F1D5B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31094-E8A9-2997-51EE-1A2E3752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1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7AEFC-0864-57B8-1A5C-805F7AE9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840F1-1E04-B16D-1F33-42D15F16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A18D71-CC8F-E807-8822-BBCA0432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11C61-0B80-462B-FC1A-A1197B84E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9D6651-20DD-6C12-3512-5D2F5C66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CCC957-1A55-AA6D-FEF4-95C6458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6375C2-211A-31DA-9288-C0E17CD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99A71D-5DDE-0F4B-803D-6A3F0D16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5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A6B374-BA40-6F30-4048-4492C76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583A8F-7415-00B1-4F2D-060FE3C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4553-49A1-9C44-D39E-F12BBC29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EB8201-0E0D-B595-054D-7037597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A732253-5321-1167-A934-AF980DD6F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623" y="6408336"/>
            <a:ext cx="412750" cy="4000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FEEC8EF-EE9B-59D0-1D41-25FAB38E9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5" y="6275431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8FD768-0F27-120F-30F7-2FE633052B9A}"/>
              </a:ext>
            </a:extLst>
          </p:cNvPr>
          <p:cNvSpPr txBox="1"/>
          <p:nvPr userDrawn="1"/>
        </p:nvSpPr>
        <p:spPr>
          <a:xfrm>
            <a:off x="10955612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E6D3BE-C3EF-A524-EAB5-5A3112C51EAF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5166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5DCB4-01BF-E4EE-06FE-DC9DC925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AAFDE-2159-8A2F-3E56-6EE077D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6A3222-9223-2FC6-6B9E-A6E693C2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431F5-E2AC-814D-016C-ACC46E4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711386-70E6-3F6A-306B-CE87CE2B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806CC-5E0D-51A4-370A-69201CE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6AD82-BAA9-377D-7879-036CA84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2AEA9D-2788-B580-97A4-DEC0C71CB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5637D-F886-2816-DB2C-E4D0F289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B489E-E3A9-720B-6DF8-89DCD0E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663EF-C213-0D3F-65D3-DED08549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AD0DB0-67DC-C51A-CCAC-4C2B72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EB809-4D53-D8B0-9AD6-6D8CED45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00C8D-ED48-BDCC-81F1-364DF220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875E32-47F1-937A-76C7-9D35FB45D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D7EE-820F-4D9E-8876-757401673BE1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CCEDB2-9A8B-C1B4-351F-9F7790491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49065-BD15-AA4E-0387-7E83AF2E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3482-61B3-4ED6-9AC1-5398C6CD0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3DD431-8E8B-EF5C-563C-22916C7AA8BE}"/>
              </a:ext>
            </a:extLst>
          </p:cNvPr>
          <p:cNvSpPr txBox="1"/>
          <p:nvPr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A51621-CE4F-D161-114E-665702C018AB}"/>
              </a:ext>
            </a:extLst>
          </p:cNvPr>
          <p:cNvSpPr txBox="1"/>
          <p:nvPr/>
        </p:nvSpPr>
        <p:spPr>
          <a:xfrm>
            <a:off x="2132248" y="504416"/>
            <a:ext cx="8618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CRISI DELL’IMPERO </a:t>
            </a:r>
            <a:b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IL CRISTIANESIMO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CD3060-43BD-5694-FF6B-8C4DE0E9142F}"/>
              </a:ext>
            </a:extLst>
          </p:cNvPr>
          <p:cNvSpPr/>
          <p:nvPr/>
        </p:nvSpPr>
        <p:spPr>
          <a:xfrm>
            <a:off x="914925" y="439100"/>
            <a:ext cx="855323" cy="855323"/>
          </a:xfrm>
          <a:prstGeom prst="rect">
            <a:avLst/>
          </a:prstGeom>
          <a:solidFill>
            <a:srgbClr val="58B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1ABB5B-6171-C28A-9925-A23224E88CCE}"/>
              </a:ext>
            </a:extLst>
          </p:cNvPr>
          <p:cNvSpPr txBox="1"/>
          <p:nvPr/>
        </p:nvSpPr>
        <p:spPr>
          <a:xfrm>
            <a:off x="909890" y="495948"/>
            <a:ext cx="8553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b="1" dirty="0">
                <a:solidFill>
                  <a:schemeClr val="bg1"/>
                </a:solidFill>
              </a:rPr>
              <a:t>1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1C26334-569E-5504-77CC-8130D63EBAFD}"/>
              </a:ext>
            </a:extLst>
          </p:cNvPr>
          <p:cNvSpPr/>
          <p:nvPr/>
        </p:nvSpPr>
        <p:spPr>
          <a:xfrm>
            <a:off x="1193337" y="3110221"/>
            <a:ext cx="2579914" cy="25799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F562D17-D6A7-445F-76A8-529E32F2CA5F}"/>
              </a:ext>
            </a:extLst>
          </p:cNvPr>
          <p:cNvSpPr/>
          <p:nvPr/>
        </p:nvSpPr>
        <p:spPr>
          <a:xfrm>
            <a:off x="4806043" y="3110221"/>
            <a:ext cx="2579914" cy="257991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2CA6F41-CAB0-FE48-D5F1-57994C934377}"/>
              </a:ext>
            </a:extLst>
          </p:cNvPr>
          <p:cNvSpPr/>
          <p:nvPr/>
        </p:nvSpPr>
        <p:spPr>
          <a:xfrm>
            <a:off x="8418749" y="3110221"/>
            <a:ext cx="2579914" cy="25799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C90E8EC-78A6-41A4-BFB4-75F73129718B}"/>
              </a:ext>
            </a:extLst>
          </p:cNvPr>
          <p:cNvSpPr/>
          <p:nvPr/>
        </p:nvSpPr>
        <p:spPr>
          <a:xfrm>
            <a:off x="4851070" y="2996584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3BD53CF-CCBF-2DDE-BEB4-53E7EE161458}"/>
              </a:ext>
            </a:extLst>
          </p:cNvPr>
          <p:cNvSpPr/>
          <p:nvPr/>
        </p:nvSpPr>
        <p:spPr>
          <a:xfrm>
            <a:off x="8451408" y="3142880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C1C65E0-A324-3C95-D12B-C0A7E32D8EF2}"/>
              </a:ext>
            </a:extLst>
          </p:cNvPr>
          <p:cNvSpPr/>
          <p:nvPr/>
        </p:nvSpPr>
        <p:spPr>
          <a:xfrm>
            <a:off x="1020351" y="3036297"/>
            <a:ext cx="2670092" cy="267009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E484DB4-D40B-D9EB-CC7F-83DC1FD34CE3}"/>
              </a:ext>
            </a:extLst>
          </p:cNvPr>
          <p:cNvSpPr txBox="1"/>
          <p:nvPr/>
        </p:nvSpPr>
        <p:spPr>
          <a:xfrm>
            <a:off x="1777460" y="6139376"/>
            <a:ext cx="1411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Diocleziano</a:t>
            </a: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EEAEB82-EE69-8865-41CC-9F2B351F0FDC}"/>
              </a:ext>
            </a:extLst>
          </p:cNvPr>
          <p:cNvSpPr txBox="1"/>
          <p:nvPr/>
        </p:nvSpPr>
        <p:spPr>
          <a:xfrm>
            <a:off x="5429664" y="6139376"/>
            <a:ext cx="133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Costantino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019F994-FDC0-1E58-CB68-27FF717CB92A}"/>
              </a:ext>
            </a:extLst>
          </p:cNvPr>
          <p:cNvSpPr txBox="1"/>
          <p:nvPr/>
        </p:nvSpPr>
        <p:spPr>
          <a:xfrm>
            <a:off x="9140955" y="6139376"/>
            <a:ext cx="113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Teodosio</a:t>
            </a: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8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10492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</a:t>
            </a:r>
            <a:r>
              <a:rPr lang="it-IT" b="1" dirty="0"/>
              <a:t>380</a:t>
            </a:r>
            <a:r>
              <a:rPr lang="it-IT" dirty="0"/>
              <a:t> l’imperatore </a:t>
            </a:r>
            <a:r>
              <a:rPr lang="it-IT" b="1" dirty="0"/>
              <a:t>Teodosio</a:t>
            </a:r>
            <a:r>
              <a:rPr lang="it-IT" dirty="0"/>
              <a:t> con l’</a:t>
            </a:r>
            <a:r>
              <a:rPr lang="it-IT" b="1" dirty="0"/>
              <a:t>Editto</a:t>
            </a:r>
            <a:r>
              <a:rPr lang="it-IT" dirty="0"/>
              <a:t> </a:t>
            </a:r>
            <a:r>
              <a:rPr lang="it-IT" b="1" dirty="0"/>
              <a:t>di</a:t>
            </a:r>
            <a:r>
              <a:rPr lang="it-IT" dirty="0"/>
              <a:t> </a:t>
            </a:r>
            <a:r>
              <a:rPr lang="it-IT" b="1" dirty="0"/>
              <a:t>Tessalonica</a:t>
            </a:r>
            <a:r>
              <a:rPr lang="it-IT" dirty="0"/>
              <a:t> impose a tutti gli abitanti dell’Impero la </a:t>
            </a:r>
            <a:r>
              <a:rPr lang="it-IT" b="1" dirty="0"/>
              <a:t>religione cattolica</a:t>
            </a:r>
            <a:r>
              <a:rPr lang="it-IT" dirty="0"/>
              <a:t>, perseguitando e vietando ogni altro tipo di culto.</a:t>
            </a:r>
          </a:p>
          <a:p>
            <a:r>
              <a:rPr lang="it-IT" dirty="0"/>
              <a:t>Nonostante l’Editto di Tessalonica, a lungo nei territori dell’Impero continuarono a essere praticati culti e religioni differenti, e in particolare continuarono a essere celebrate determinate </a:t>
            </a:r>
            <a:r>
              <a:rPr lang="it-IT" b="1" dirty="0"/>
              <a:t>feste pagane</a:t>
            </a:r>
            <a:r>
              <a:rPr lang="it-IT" dirty="0"/>
              <a:t>. Col passare del tempo elementi simili a quelli dell’antica religione tradizionale romana cominciarono a comparire nella religione cristiana: nacque così, per esempio, il </a:t>
            </a:r>
            <a:r>
              <a:rPr lang="it-IT" b="1" dirty="0"/>
              <a:t>culto dei santi</a:t>
            </a:r>
            <a:r>
              <a:rPr lang="it-IT" dirty="0"/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BB3F18-F383-2787-C3EF-196E2FBC0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74" y="2604072"/>
            <a:ext cx="7139049" cy="35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9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47435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1 - L’Impero romano nel III secolo</a:t>
            </a:r>
          </a:p>
          <a:p>
            <a:endParaRPr lang="it-IT" dirty="0"/>
          </a:p>
          <a:p>
            <a:r>
              <a:rPr lang="it-IT" dirty="0"/>
              <a:t>Alla fine del II secolo, dopo le guerre di conquista, l’</a:t>
            </a:r>
            <a:r>
              <a:rPr lang="it-IT" b="1" dirty="0"/>
              <a:t>Impero</a:t>
            </a:r>
            <a:r>
              <a:rPr lang="it-IT" dirty="0"/>
              <a:t> </a:t>
            </a:r>
            <a:r>
              <a:rPr lang="it-IT" b="1" dirty="0"/>
              <a:t>romano</a:t>
            </a:r>
            <a:r>
              <a:rPr lang="it-IT" dirty="0"/>
              <a:t> si estendeva su un’area molto vasta, che comprendeva i territori fino all’</a:t>
            </a:r>
            <a:r>
              <a:rPr lang="it-IT" b="1" dirty="0"/>
              <a:t>Oceano</a:t>
            </a:r>
            <a:r>
              <a:rPr lang="it-IT" dirty="0"/>
              <a:t> </a:t>
            </a:r>
            <a:r>
              <a:rPr lang="it-IT" b="1" dirty="0"/>
              <a:t>Atlantico</a:t>
            </a:r>
            <a:r>
              <a:rPr lang="it-IT" dirty="0"/>
              <a:t> a </a:t>
            </a:r>
            <a:r>
              <a:rPr lang="it-IT" b="1" dirty="0"/>
              <a:t>ovest</a:t>
            </a:r>
            <a:r>
              <a:rPr lang="it-IT" dirty="0"/>
              <a:t>, all’</a:t>
            </a:r>
            <a:r>
              <a:rPr lang="it-IT" b="1" dirty="0"/>
              <a:t>Asia</a:t>
            </a:r>
            <a:r>
              <a:rPr lang="it-IT" dirty="0"/>
              <a:t> </a:t>
            </a:r>
            <a:r>
              <a:rPr lang="it-IT" b="1" dirty="0"/>
              <a:t>Minore</a:t>
            </a:r>
            <a:r>
              <a:rPr lang="it-IT" dirty="0"/>
              <a:t> a </a:t>
            </a:r>
            <a:r>
              <a:rPr lang="it-IT" b="1" dirty="0"/>
              <a:t>est</a:t>
            </a:r>
            <a:r>
              <a:rPr lang="it-IT" dirty="0"/>
              <a:t>, al </a:t>
            </a:r>
            <a:r>
              <a:rPr lang="it-IT" b="1" dirty="0"/>
              <a:t>confine tra Scozia e Inghilterra</a:t>
            </a:r>
            <a:r>
              <a:rPr lang="it-IT" dirty="0"/>
              <a:t> a </a:t>
            </a:r>
            <a:r>
              <a:rPr lang="it-IT" b="1" dirty="0"/>
              <a:t>nord</a:t>
            </a:r>
            <a:r>
              <a:rPr lang="it-IT" dirty="0"/>
              <a:t> e i territori dell’</a:t>
            </a:r>
            <a:r>
              <a:rPr lang="it-IT" b="1" dirty="0"/>
              <a:t>Africa</a:t>
            </a:r>
            <a:r>
              <a:rPr lang="it-IT" dirty="0"/>
              <a:t> </a:t>
            </a:r>
            <a:r>
              <a:rPr lang="it-IT" b="1" dirty="0"/>
              <a:t>settentrionale</a:t>
            </a:r>
            <a:r>
              <a:rPr lang="it-IT" dirty="0"/>
              <a:t> a </a:t>
            </a:r>
            <a:r>
              <a:rPr lang="it-IT" b="1" dirty="0"/>
              <a:t>sud</a:t>
            </a:r>
            <a:r>
              <a:rPr lang="it-IT" dirty="0"/>
              <a:t>.</a:t>
            </a:r>
          </a:p>
          <a:p>
            <a:r>
              <a:rPr lang="it-IT" dirty="0"/>
              <a:t>Il vasto territorio dell’Impero romano era minacciato a </a:t>
            </a:r>
            <a:r>
              <a:rPr lang="it-IT" b="1" dirty="0"/>
              <a:t>est</a:t>
            </a:r>
            <a:r>
              <a:rPr lang="it-IT" dirty="0"/>
              <a:t> dall’</a:t>
            </a:r>
            <a:r>
              <a:rPr lang="it-IT" b="1" dirty="0"/>
              <a:t>Impero</a:t>
            </a:r>
            <a:r>
              <a:rPr lang="it-IT" dirty="0"/>
              <a:t> </a:t>
            </a:r>
            <a:r>
              <a:rPr lang="it-IT" b="1" dirty="0"/>
              <a:t>persiano</a:t>
            </a:r>
            <a:r>
              <a:rPr lang="it-IT" dirty="0"/>
              <a:t> e a </a:t>
            </a:r>
            <a:r>
              <a:rPr lang="it-IT" b="1" dirty="0"/>
              <a:t>nord</a:t>
            </a:r>
            <a:r>
              <a:rPr lang="it-IT" dirty="0"/>
              <a:t> e nei </a:t>
            </a:r>
            <a:r>
              <a:rPr lang="it-IT" b="1" dirty="0"/>
              <a:t>Balcani</a:t>
            </a:r>
            <a:r>
              <a:rPr lang="it-IT" dirty="0"/>
              <a:t> dalle incursioni di diverse </a:t>
            </a:r>
            <a:r>
              <a:rPr lang="it-IT" b="1" dirty="0"/>
              <a:t>tribù barbariche</a:t>
            </a:r>
            <a:r>
              <a:rPr lang="it-IT" dirty="0"/>
              <a:t>.</a:t>
            </a:r>
          </a:p>
          <a:p>
            <a:r>
              <a:rPr lang="it-IT" dirty="0"/>
              <a:t>A partire dalla seconda metà del III secolo l’Impero romano venne colpito da una </a:t>
            </a:r>
            <a:r>
              <a:rPr lang="it-IT" b="1" dirty="0"/>
              <a:t>crisi militare</a:t>
            </a:r>
            <a:r>
              <a:rPr lang="it-IT" dirty="0"/>
              <a:t>, </a:t>
            </a:r>
            <a:r>
              <a:rPr lang="it-IT" b="1" dirty="0"/>
              <a:t>politica</a:t>
            </a:r>
            <a:r>
              <a:rPr lang="it-IT" dirty="0"/>
              <a:t> ed </a:t>
            </a:r>
            <a:r>
              <a:rPr lang="it-IT" b="1" dirty="0"/>
              <a:t>economica</a:t>
            </a:r>
            <a:r>
              <a:rPr lang="it-IT" dirty="0"/>
              <a:t>.</a:t>
            </a:r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EBA219F-908D-326B-1053-4285A6FF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42" y="944747"/>
            <a:ext cx="5907782" cy="46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5"/>
            <a:ext cx="60973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Data la grande estensione, il territorio dell’Impero romano venne diviso in </a:t>
            </a:r>
            <a:r>
              <a:rPr lang="it-IT" b="1" dirty="0"/>
              <a:t>province più piccole </a:t>
            </a:r>
            <a:r>
              <a:rPr lang="it-IT" dirty="0"/>
              <a:t>e, di conseguenza, fu necessario aumentare l’</a:t>
            </a:r>
            <a:r>
              <a:rPr lang="it-IT" b="1" dirty="0"/>
              <a:t>apparato</a:t>
            </a:r>
            <a:r>
              <a:rPr lang="it-IT" dirty="0"/>
              <a:t> </a:t>
            </a:r>
            <a:r>
              <a:rPr lang="it-IT" b="1" dirty="0"/>
              <a:t>burocratico</a:t>
            </a:r>
            <a:r>
              <a:rPr lang="it-IT" dirty="0"/>
              <a:t>.</a:t>
            </a:r>
          </a:p>
          <a:p>
            <a:r>
              <a:rPr lang="it-IT" dirty="0"/>
              <a:t>Inoltre, per difendersi dalle </a:t>
            </a:r>
            <a:r>
              <a:rPr lang="it-IT" b="1" dirty="0"/>
              <a:t>minacce</a:t>
            </a:r>
            <a:r>
              <a:rPr lang="it-IT" dirty="0"/>
              <a:t> </a:t>
            </a:r>
            <a:r>
              <a:rPr lang="it-IT" b="1" dirty="0"/>
              <a:t>esterne</a:t>
            </a:r>
            <a:r>
              <a:rPr lang="it-IT" dirty="0"/>
              <a:t>, vennero costruite </a:t>
            </a:r>
            <a:r>
              <a:rPr lang="it-IT" b="1" dirty="0"/>
              <a:t>fortificazioni</a:t>
            </a:r>
            <a:r>
              <a:rPr lang="it-IT" dirty="0"/>
              <a:t> lungo il Reno e il Danubio, e la difesa dei confini venne affidata a </a:t>
            </a:r>
            <a:r>
              <a:rPr lang="it-IT" b="1" dirty="0"/>
              <a:t>truppe assoldate fra le stesse tribù barbariche</a:t>
            </a:r>
            <a:r>
              <a:rPr lang="it-IT" dirty="0"/>
              <a:t>.</a:t>
            </a:r>
          </a:p>
          <a:p>
            <a:r>
              <a:rPr lang="it-IT" dirty="0"/>
              <a:t>Tuttavia, l’ampliamento dell’apparato burocratico, la costruzione di fortificazioni e il mantenimento dell’esercito costituivano una grande spesa per l’Impero. Per questo motivo fu necessario aumentare le </a:t>
            </a:r>
            <a:r>
              <a:rPr lang="it-IT" b="1" dirty="0"/>
              <a:t>tasse</a:t>
            </a:r>
            <a:r>
              <a:rPr lang="it-IT" dirty="0"/>
              <a:t>, e ciò provocò numerose </a:t>
            </a:r>
            <a:r>
              <a:rPr lang="it-IT" b="1" dirty="0"/>
              <a:t>ribellioni nelle province</a:t>
            </a:r>
            <a:r>
              <a:rPr lang="it-IT" dirty="0"/>
              <a:t>.</a:t>
            </a:r>
          </a:p>
          <a:p>
            <a:r>
              <a:rPr lang="it-IT" dirty="0"/>
              <a:t>L’emergenza militare, determinata dalle minacce esterne e dalle ribellioni interne, impegnò a lungo l’</a:t>
            </a:r>
            <a:r>
              <a:rPr lang="it-IT" b="1" dirty="0"/>
              <a:t>esercito</a:t>
            </a:r>
            <a:r>
              <a:rPr lang="it-IT" dirty="0"/>
              <a:t> e ne fece aumentare il potere a danno di quello dell’imperatore: </a:t>
            </a:r>
            <a:r>
              <a:rPr lang="it-IT" b="1" dirty="0"/>
              <a:t>dal 235 al 284 </a:t>
            </a:r>
            <a:r>
              <a:rPr lang="it-IT" dirty="0"/>
              <a:t>l’Impero visse un periodo di </a:t>
            </a:r>
            <a:r>
              <a:rPr lang="it-IT" b="1" dirty="0"/>
              <a:t>anarchia militare</a:t>
            </a:r>
            <a:r>
              <a:rPr lang="it-IT" dirty="0"/>
              <a:t>, durante il quale alla guida dell’Impero si alternarono diversi imperatori proclamati dalle legioni dell’esercito stesso.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5C678AE-0028-9C1A-31A6-528EDA5B3734}"/>
              </a:ext>
            </a:extLst>
          </p:cNvPr>
          <p:cNvSpPr/>
          <p:nvPr/>
        </p:nvSpPr>
        <p:spPr>
          <a:xfrm>
            <a:off x="7030192" y="641269"/>
            <a:ext cx="4687784" cy="468778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8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10182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Durante questo periodo, dal momento che la </a:t>
            </a:r>
            <a:r>
              <a:rPr lang="it-IT" b="1" dirty="0"/>
              <a:t>fine delle guerre di conquista </a:t>
            </a:r>
            <a:r>
              <a:rPr lang="it-IT" dirty="0"/>
              <a:t>significò non solo una </a:t>
            </a:r>
            <a:r>
              <a:rPr lang="it-IT" b="1" dirty="0"/>
              <a:t>riduzione delle entrate di denaro</a:t>
            </a:r>
            <a:r>
              <a:rPr lang="it-IT" dirty="0"/>
              <a:t>, ma anche una forte </a:t>
            </a:r>
            <a:r>
              <a:rPr lang="it-IT" b="1" dirty="0"/>
              <a:t>diminuzione dell’arrivo di schiavi </a:t>
            </a:r>
            <a:r>
              <a:rPr lang="it-IT" dirty="0"/>
              <a:t>da impiegare nei latifondi, molti </a:t>
            </a:r>
            <a:r>
              <a:rPr lang="it-IT" b="1" dirty="0"/>
              <a:t>campi</a:t>
            </a:r>
            <a:r>
              <a:rPr lang="it-IT" dirty="0"/>
              <a:t> furono </a:t>
            </a:r>
            <a:r>
              <a:rPr lang="it-IT" b="1" dirty="0"/>
              <a:t>abbandonati</a:t>
            </a:r>
            <a:r>
              <a:rPr lang="it-IT" dirty="0"/>
              <a:t>, determinando la </a:t>
            </a:r>
            <a:r>
              <a:rPr lang="it-IT" b="1" dirty="0"/>
              <a:t>diminuzione</a:t>
            </a:r>
            <a:r>
              <a:rPr lang="it-IT" dirty="0"/>
              <a:t> </a:t>
            </a:r>
            <a:r>
              <a:rPr lang="it-IT" b="1" dirty="0"/>
              <a:t>della</a:t>
            </a:r>
            <a:r>
              <a:rPr lang="it-IT" dirty="0"/>
              <a:t> </a:t>
            </a:r>
            <a:r>
              <a:rPr lang="it-IT" b="1" dirty="0"/>
              <a:t>produzione</a:t>
            </a:r>
            <a:r>
              <a:rPr lang="it-IT" dirty="0"/>
              <a:t> </a:t>
            </a:r>
            <a:r>
              <a:rPr lang="it-IT" b="1" dirty="0"/>
              <a:t>agricola</a:t>
            </a:r>
            <a:r>
              <a:rPr lang="it-IT" dirty="0"/>
              <a:t>, soprattutto nei territori occidentali dell’Impero. Tale diminuzione fu aggravata da una serie di </a:t>
            </a:r>
            <a:r>
              <a:rPr lang="it-IT" b="1" dirty="0"/>
              <a:t>cattivi raccolti </a:t>
            </a:r>
            <a:r>
              <a:rPr lang="it-IT" dirty="0"/>
              <a:t>e </a:t>
            </a:r>
            <a:r>
              <a:rPr lang="it-IT" b="1" dirty="0"/>
              <a:t>carestie</a:t>
            </a:r>
            <a:r>
              <a:rPr lang="it-IT" dirty="0"/>
              <a:t>.</a:t>
            </a:r>
          </a:p>
          <a:p>
            <a:r>
              <a:rPr lang="it-IT" dirty="0"/>
              <a:t>Tutto ciò provocò un forte </a:t>
            </a:r>
            <a:r>
              <a:rPr lang="it-IT" b="1" dirty="0"/>
              <a:t>calo della popolazione</a:t>
            </a:r>
            <a:r>
              <a:rPr lang="it-IT" dirty="0"/>
              <a:t>, già colpita dalla diffusione di una grave </a:t>
            </a:r>
            <a:r>
              <a:rPr lang="it-IT" b="1" dirty="0"/>
              <a:t>epidemia di vaiolo </a:t>
            </a:r>
            <a:r>
              <a:rPr lang="it-IT" dirty="0"/>
              <a:t>intorno all’anno 250.</a:t>
            </a:r>
          </a:p>
          <a:p>
            <a:r>
              <a:rPr lang="it-IT" dirty="0"/>
              <a:t>Questa situazione di crisi determinò </a:t>
            </a:r>
          </a:p>
          <a:p>
            <a:r>
              <a:rPr lang="it-IT" dirty="0"/>
              <a:t>lo </a:t>
            </a:r>
            <a:r>
              <a:rPr lang="it-IT" b="1" dirty="0"/>
              <a:t>spopolamento delle città </a:t>
            </a:r>
            <a:r>
              <a:rPr lang="it-IT" dirty="0"/>
              <a:t>e una notevole </a:t>
            </a:r>
          </a:p>
          <a:p>
            <a:r>
              <a:rPr lang="it-IT" b="1" dirty="0"/>
              <a:t>riduzione dei commerci</a:t>
            </a:r>
            <a:r>
              <a:rPr lang="it-IT" dirty="0"/>
              <a:t>.</a:t>
            </a:r>
          </a:p>
        </p:txBody>
      </p:sp>
      <p:pic>
        <p:nvPicPr>
          <p:cNvPr id="3" name="Immagine 2" descr="Immagine che contiene persona, edificio, scultura, vintage&#10;&#10;Descrizione generata automaticamente">
            <a:extLst>
              <a:ext uri="{FF2B5EF4-FFF2-40B4-BE49-F238E27FC236}">
                <a16:creationId xmlns:a16="http://schemas.microsoft.com/office/drawing/2014/main" id="{2A189D37-BA82-91DE-31B0-0B4E6B1F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61" y="2606880"/>
            <a:ext cx="4882078" cy="34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10492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2 - La diffusione del cristianesimo</a:t>
            </a:r>
          </a:p>
          <a:p>
            <a:endParaRPr lang="it-IT" dirty="0"/>
          </a:p>
          <a:p>
            <a:r>
              <a:rPr lang="it-IT" dirty="0"/>
              <a:t>Nel corso del III secolo, nei territori dell’Impero romano si diffuse il </a:t>
            </a:r>
            <a:r>
              <a:rPr lang="it-IT" b="1" dirty="0"/>
              <a:t>cristianesimo</a:t>
            </a:r>
            <a:r>
              <a:rPr lang="it-IT" dirty="0"/>
              <a:t>, una </a:t>
            </a:r>
            <a:r>
              <a:rPr lang="it-IT" b="1" dirty="0"/>
              <a:t>religione</a:t>
            </a:r>
            <a:r>
              <a:rPr lang="it-IT" dirty="0"/>
              <a:t> </a:t>
            </a:r>
            <a:r>
              <a:rPr lang="it-IT" b="1" dirty="0"/>
              <a:t>monoteista</a:t>
            </a:r>
            <a:r>
              <a:rPr lang="it-IT" dirty="0"/>
              <a:t> nata in </a:t>
            </a:r>
            <a:r>
              <a:rPr lang="it-IT" b="1" dirty="0"/>
              <a:t>Palestina</a:t>
            </a:r>
            <a:r>
              <a:rPr lang="it-IT" dirty="0"/>
              <a:t>, una provincia romana, che prende il nome da </a:t>
            </a:r>
            <a:r>
              <a:rPr lang="it-IT" b="1" dirty="0"/>
              <a:t>Gesù di Nazareth</a:t>
            </a:r>
            <a:r>
              <a:rPr lang="it-IT" dirty="0"/>
              <a:t>, chiamato in greco </a:t>
            </a:r>
            <a:r>
              <a:rPr lang="it-IT" b="1" dirty="0"/>
              <a:t>Cristo</a:t>
            </a:r>
            <a:r>
              <a:rPr lang="it-IT" dirty="0"/>
              <a:t>.</a:t>
            </a:r>
          </a:p>
          <a:p>
            <a:r>
              <a:rPr lang="it-IT" dirty="0"/>
              <a:t>Gli insegnamenti di Gesù vennero diffusi dai suoi discepoli, gli </a:t>
            </a:r>
            <a:r>
              <a:rPr lang="it-IT" b="1" dirty="0"/>
              <a:t>apostoli</a:t>
            </a:r>
            <a:r>
              <a:rPr lang="it-IT" dirty="0"/>
              <a:t>, e raccolti per iscritto nei </a:t>
            </a:r>
            <a:r>
              <a:rPr lang="it-IT" b="1" dirty="0"/>
              <a:t>Vangeli</a:t>
            </a:r>
            <a:r>
              <a:rPr lang="it-IT" dirty="0"/>
              <a:t>.</a:t>
            </a:r>
          </a:p>
          <a:p>
            <a:r>
              <a:rPr lang="it-IT" dirty="0"/>
              <a:t>In seguito alla predicazione di </a:t>
            </a:r>
            <a:r>
              <a:rPr lang="it-IT" b="1" dirty="0"/>
              <a:t>Paolo di Tarso</a:t>
            </a:r>
            <a:r>
              <a:rPr lang="it-IT" dirty="0"/>
              <a:t>, il cristianesimo giunse fino a </a:t>
            </a:r>
            <a:r>
              <a:rPr lang="it-IT" b="1" dirty="0"/>
              <a:t>Roma</a:t>
            </a:r>
            <a:r>
              <a:rPr lang="it-IT" dirty="0"/>
              <a:t>, e inizialmente si diffuse soprattutto fra le </a:t>
            </a:r>
            <a:r>
              <a:rPr lang="it-IT" b="1" dirty="0"/>
              <a:t>classi colte delle città</a:t>
            </a:r>
            <a:r>
              <a:rPr lang="it-IT" dirty="0"/>
              <a:t>.</a:t>
            </a:r>
          </a:p>
        </p:txBody>
      </p:sp>
      <p:pic>
        <p:nvPicPr>
          <p:cNvPr id="3" name="Immagine 2" descr="Immagine che contiene testo, busta&#10;&#10;Descrizione generata automaticamente">
            <a:extLst>
              <a:ext uri="{FF2B5EF4-FFF2-40B4-BE49-F238E27FC236}">
                <a16:creationId xmlns:a16="http://schemas.microsoft.com/office/drawing/2014/main" id="{0594D675-74FA-F499-AE09-86905D8A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56" y="2864313"/>
            <a:ext cx="4872011" cy="25713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8B475C-AF2A-3400-1429-44F620305C68}"/>
              </a:ext>
            </a:extLst>
          </p:cNvPr>
          <p:cNvSpPr txBox="1"/>
          <p:nvPr/>
        </p:nvSpPr>
        <p:spPr>
          <a:xfrm>
            <a:off x="849745" y="2833571"/>
            <a:ext cx="48720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 Romani, da sempre tolleranti verso le religioni dei popoli conquistati, in alcuni periodi scatenarono violente </a:t>
            </a:r>
            <a:r>
              <a:rPr lang="it-IT" b="1" dirty="0"/>
              <a:t>persecuzioni</a:t>
            </a:r>
            <a:r>
              <a:rPr lang="it-IT" dirty="0"/>
              <a:t> </a:t>
            </a:r>
            <a:r>
              <a:rPr lang="it-IT" b="1" dirty="0"/>
              <a:t>contro i cristiani</a:t>
            </a:r>
            <a:r>
              <a:rPr lang="it-IT" dirty="0"/>
              <a:t>: questi ultimi, infatti, si rifiutavano di venerare l’imperatore, e tale rifiuto avrebbe potuto compromettere la stabilità dell’Impero.</a:t>
            </a:r>
          </a:p>
          <a:p>
            <a:r>
              <a:rPr lang="it-IT" dirty="0"/>
              <a:t>Tuttavia il cristianesimo continuò a diffondersi, conquistando fasce sempre più ampie della popolazione.</a:t>
            </a:r>
          </a:p>
        </p:txBody>
      </p:sp>
    </p:spTree>
    <p:extLst>
      <p:ext uri="{BB962C8B-B14F-4D97-AF65-F5344CB8AC3E}">
        <p14:creationId xmlns:p14="http://schemas.microsoft.com/office/powerpoint/2010/main" val="107253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4949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</a:t>
            </a:r>
            <a:r>
              <a:rPr lang="it-IT" b="1" dirty="0"/>
              <a:t>cristiani</a:t>
            </a:r>
            <a:r>
              <a:rPr lang="it-IT" dirty="0"/>
              <a:t> si riunivano per </a:t>
            </a:r>
            <a:r>
              <a:rPr lang="it-IT" b="1" dirty="0"/>
              <a:t>pregare insieme</a:t>
            </a:r>
            <a:r>
              <a:rPr lang="it-IT" dirty="0"/>
              <a:t>: questo aspetto favorì la nascita della </a:t>
            </a:r>
            <a:r>
              <a:rPr lang="it-IT" b="1" dirty="0"/>
              <a:t>comunità cristiana</a:t>
            </a:r>
            <a:r>
              <a:rPr lang="it-IT" dirty="0"/>
              <a:t>, che venne chiamata </a:t>
            </a:r>
            <a:r>
              <a:rPr lang="it-IT" b="1" dirty="0"/>
              <a:t>Chiesa</a:t>
            </a:r>
            <a:r>
              <a:rPr lang="it-IT" dirty="0"/>
              <a:t>, parola che deriva dal greco e significa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assemblea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”. Si svilupparono così diverse comunità all’interno dei confini dell’Impero romano. A capo di ogni comunità veniva eletto un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vescovo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esercitava la propria autorità su un territorio, detto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diocesi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Col passare del tempo si affermarono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cinque sedi episcopali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i patriarcati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Alessandria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Antiochia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Gerusalemme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Roma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Costantinopoli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seguito, accanto alle comunità cristiane, si svilupparono le prime forme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monachesimo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magine 2" descr="Immagine che contiene testo, arredo&#10;&#10;Descrizione generata automaticamente">
            <a:extLst>
              <a:ext uri="{FF2B5EF4-FFF2-40B4-BE49-F238E27FC236}">
                <a16:creationId xmlns:a16="http://schemas.microsoft.com/office/drawing/2014/main" id="{9B83279E-C2D0-03DB-E104-7F483F8C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26" y="849746"/>
            <a:ext cx="5676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6"/>
            <a:ext cx="6441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3 - Diocleziano e la tetrarchia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/>
              <a:t>284</a:t>
            </a:r>
            <a:r>
              <a:rPr lang="it-IT" dirty="0"/>
              <a:t> venne proclamato imperatore </a:t>
            </a:r>
            <a:r>
              <a:rPr lang="it-IT" b="1" dirty="0"/>
              <a:t>Diocleziano</a:t>
            </a:r>
            <a:r>
              <a:rPr lang="it-IT" dirty="0"/>
              <a:t> che attuò importanti riforme per ristabilire l’autorità dell’imperatore e assicurare pace e stabilità lungo i confini dell’Impero.</a:t>
            </a:r>
          </a:p>
          <a:p>
            <a:r>
              <a:rPr lang="it-IT" dirty="0"/>
              <a:t>Nel 293 il vasto territorio dell’Impero romano venne diviso in </a:t>
            </a:r>
            <a:r>
              <a:rPr lang="it-IT" b="1" dirty="0"/>
              <a:t>due parti</a:t>
            </a:r>
            <a:r>
              <a:rPr lang="it-IT" dirty="0"/>
              <a:t>, una </a:t>
            </a:r>
            <a:r>
              <a:rPr lang="it-IT" b="1" dirty="0"/>
              <a:t>orientale</a:t>
            </a:r>
            <a:r>
              <a:rPr lang="it-IT" dirty="0"/>
              <a:t> e una </a:t>
            </a:r>
            <a:r>
              <a:rPr lang="it-IT" b="1" dirty="0"/>
              <a:t>occidentale</a:t>
            </a:r>
            <a:r>
              <a:rPr lang="it-IT" dirty="0"/>
              <a:t>, ognuna con a capo un </a:t>
            </a:r>
            <a:r>
              <a:rPr lang="it-IT" b="1" dirty="0"/>
              <a:t>augusto</a:t>
            </a:r>
            <a:r>
              <a:rPr lang="it-IT" dirty="0"/>
              <a:t>. Quest’ultimo assegnava </a:t>
            </a:r>
            <a:r>
              <a:rPr lang="it-IT" b="1" dirty="0"/>
              <a:t>metà del proprio territorio</a:t>
            </a:r>
            <a:r>
              <a:rPr lang="it-IT" dirty="0"/>
              <a:t> a un </a:t>
            </a:r>
            <a:r>
              <a:rPr lang="it-IT" b="1" dirty="0"/>
              <a:t>cesare</a:t>
            </a:r>
            <a:r>
              <a:rPr lang="it-IT" dirty="0"/>
              <a:t>, il quale al momento della successione sarebbe diventato augusto, nominando a sua volta un nuovo cesare. Questo sistema di governo viene chiamato </a:t>
            </a:r>
            <a:r>
              <a:rPr lang="it-IT" b="1" dirty="0"/>
              <a:t>tetrarchia</a:t>
            </a:r>
            <a:r>
              <a:rPr lang="it-IT" dirty="0"/>
              <a:t>, ovvero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governo dei quattro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it-IT" dirty="0"/>
          </a:p>
          <a:p>
            <a:r>
              <a:rPr lang="it-IT" dirty="0"/>
              <a:t>Il territorio dell’Impero venne così diviso in quattro </a:t>
            </a:r>
            <a:r>
              <a:rPr lang="it-IT" b="1" dirty="0"/>
              <a:t>prefetture</a:t>
            </a:r>
            <a:r>
              <a:rPr lang="it-IT" dirty="0"/>
              <a:t>, governate da: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l’augusto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Diocleziano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 il suo cesare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Galerio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nella parte orientale;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• l’augusto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Massimiano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 il suo cesare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Costanzo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Cloro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nella parte occidentale.</a:t>
            </a:r>
          </a:p>
        </p:txBody>
      </p:sp>
      <p:pic>
        <p:nvPicPr>
          <p:cNvPr id="3" name="Immagine 2" descr="Immagine che contiene aria aperta, pietra&#10;&#10;Descrizione generata automaticamente">
            <a:extLst>
              <a:ext uri="{FF2B5EF4-FFF2-40B4-BE49-F238E27FC236}">
                <a16:creationId xmlns:a16="http://schemas.microsoft.com/office/drawing/2014/main" id="{C1C15297-D991-FF19-DC9B-1B3D3AA18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81" y="469843"/>
            <a:ext cx="3156940" cy="56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6" y="849746"/>
            <a:ext cx="423289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932B83"/>
                </a:solidFill>
              </a:rPr>
              <a:t>Lezione 4 - Da Costantino a Teodosio</a:t>
            </a:r>
          </a:p>
          <a:p>
            <a:endParaRPr lang="it-IT" dirty="0"/>
          </a:p>
          <a:p>
            <a:r>
              <a:rPr lang="it-IT" dirty="0"/>
              <a:t>Nel </a:t>
            </a:r>
            <a:r>
              <a:rPr lang="it-IT" b="1" dirty="0"/>
              <a:t>324</a:t>
            </a:r>
            <a:r>
              <a:rPr lang="it-IT" dirty="0"/>
              <a:t> salì al potere </a:t>
            </a:r>
            <a:r>
              <a:rPr lang="it-IT" b="1" dirty="0"/>
              <a:t>Costantino</a:t>
            </a:r>
            <a:r>
              <a:rPr lang="it-IT" dirty="0"/>
              <a:t>, che, dopo aver fatto uccidere l’augusto d’Oriente Licinio, </a:t>
            </a:r>
            <a:r>
              <a:rPr lang="it-IT" b="1" dirty="0"/>
              <a:t>riunificò l’Impero</a:t>
            </a:r>
            <a:r>
              <a:rPr lang="it-IT" dirty="0"/>
              <a:t>. Il nuovo imperatore spostò la capitale dell’Impero a </a:t>
            </a:r>
            <a:r>
              <a:rPr lang="it-IT" b="1" dirty="0"/>
              <a:t>Bisanzio</a:t>
            </a:r>
            <a:r>
              <a:rPr lang="it-IT" dirty="0"/>
              <a:t>, a cui diede il nome di </a:t>
            </a:r>
            <a:r>
              <a:rPr lang="it-IT" b="1" dirty="0"/>
              <a:t>Costantinopoli</a:t>
            </a:r>
            <a:r>
              <a:rPr lang="it-IT" dirty="0"/>
              <a:t>.</a:t>
            </a:r>
          </a:p>
          <a:p>
            <a:r>
              <a:rPr lang="it-IT" dirty="0"/>
              <a:t>Costantino cambiò atteggiamento nei confronti dei cristiani.</a:t>
            </a:r>
          </a:p>
          <a:p>
            <a:r>
              <a:rPr lang="it-IT" dirty="0"/>
              <a:t>Nel </a:t>
            </a:r>
            <a:r>
              <a:rPr lang="it-IT" b="1" dirty="0"/>
              <a:t>313</a:t>
            </a:r>
            <a:r>
              <a:rPr lang="it-IT" dirty="0"/>
              <a:t>, con l’</a:t>
            </a:r>
            <a:r>
              <a:rPr lang="it-IT" b="1" dirty="0"/>
              <a:t>Editto</a:t>
            </a:r>
            <a:r>
              <a:rPr lang="it-IT" dirty="0"/>
              <a:t> </a:t>
            </a:r>
            <a:r>
              <a:rPr lang="it-IT" b="1" dirty="0"/>
              <a:t>di</a:t>
            </a:r>
            <a:r>
              <a:rPr lang="it-IT" dirty="0"/>
              <a:t> </a:t>
            </a:r>
            <a:r>
              <a:rPr lang="it-IT" b="1" dirty="0"/>
              <a:t>Milano</a:t>
            </a:r>
            <a:r>
              <a:rPr lang="it-IT" dirty="0"/>
              <a:t>, venne sancita la </a:t>
            </a:r>
            <a:r>
              <a:rPr lang="it-IT" b="1" dirty="0"/>
              <a:t>libertà di culto</a:t>
            </a:r>
            <a:r>
              <a:rPr lang="it-IT" dirty="0"/>
              <a:t>: terminò ogni persecuzione contro i cristiani, che tornarono in possesso dei beni confiscati e poterono così praticare liberamente la propria religione.</a:t>
            </a:r>
          </a:p>
        </p:txBody>
      </p:sp>
      <p:pic>
        <p:nvPicPr>
          <p:cNvPr id="6" name="Immagine 5" descr="Immagine che contiene testo, uomo&#10;&#10;Descrizione generata automaticamente">
            <a:extLst>
              <a:ext uri="{FF2B5EF4-FFF2-40B4-BE49-F238E27FC236}">
                <a16:creationId xmlns:a16="http://schemas.microsoft.com/office/drawing/2014/main" id="{2FFF8C6B-157F-047B-0D60-F636C6C8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77" y="849746"/>
            <a:ext cx="6772853" cy="46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E192A6-8A72-4432-4572-55FD223A7BAE}"/>
              </a:ext>
            </a:extLst>
          </p:cNvPr>
          <p:cNvSpPr txBox="1"/>
          <p:nvPr/>
        </p:nvSpPr>
        <p:spPr>
          <a:xfrm>
            <a:off x="849745" y="849745"/>
            <a:ext cx="4102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</a:t>
            </a:r>
            <a:r>
              <a:rPr lang="it-IT" b="1" dirty="0"/>
              <a:t>325</a:t>
            </a:r>
            <a:r>
              <a:rPr lang="it-IT" dirty="0"/>
              <a:t> Costantino convocò il </a:t>
            </a:r>
            <a:r>
              <a:rPr lang="it-IT" b="1" dirty="0"/>
              <a:t>Concilio di Nicea</a:t>
            </a:r>
            <a:r>
              <a:rPr lang="it-IT" dirty="0"/>
              <a:t>, ovvero l’assemblea di tutti i vescovi, che stabilì la </a:t>
            </a:r>
            <a:r>
              <a:rPr lang="it-IT" b="1" dirty="0"/>
              <a:t>dottrina ufficiale della Chiesa</a:t>
            </a:r>
            <a:r>
              <a:rPr lang="it-IT" dirty="0"/>
              <a:t>. Tale dottrina, che verrà definita </a:t>
            </a:r>
            <a:r>
              <a:rPr lang="it-IT" b="1" dirty="0"/>
              <a:t>cattolica</a:t>
            </a:r>
            <a:r>
              <a:rPr lang="it-IT" dirty="0"/>
              <a:t>, cioè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universale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”, si poneva quindi come l’unica vera fede</a:t>
            </a:r>
            <a:r>
              <a:rPr lang="it-IT" dirty="0"/>
              <a:t>. Tutte le interpretazioni del cristianesimo che si discostavano dalla dottrina stabilita durante il Concilio vennero condannate e considerate </a:t>
            </a:r>
            <a:r>
              <a:rPr lang="it-IT" b="1" dirty="0"/>
              <a:t>eresie</a:t>
            </a:r>
            <a:r>
              <a:rPr lang="it-IT" dirty="0"/>
              <a:t>. Tra queste una delle più diffuse era l’</a:t>
            </a:r>
            <a:r>
              <a:rPr lang="it-IT" b="1" dirty="0"/>
              <a:t>arianesimo</a:t>
            </a:r>
            <a:r>
              <a:rPr lang="it-IT" dirty="0"/>
              <a:t>, dal nome del vescovo Ario.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0A0182-CEAF-9098-4505-EF60E43A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72" y="865269"/>
            <a:ext cx="6113814" cy="38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1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1039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Roberto Grancia</cp:lastModifiedBy>
  <cp:revision>22</cp:revision>
  <dcterms:created xsi:type="dcterms:W3CDTF">2023-02-20T08:25:46Z</dcterms:created>
  <dcterms:modified xsi:type="dcterms:W3CDTF">2023-04-17T13:06:14Z</dcterms:modified>
</cp:coreProperties>
</file>