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ppello, illustrazione, Animazione, cartone animato&#10;&#10;Descrizione generata automaticamente">
            <a:extLst>
              <a:ext uri="{FF2B5EF4-FFF2-40B4-BE49-F238E27FC236}">
                <a16:creationId xmlns:a16="http://schemas.microsoft.com/office/drawing/2014/main" id="{A0D9EE44-1AD6-D0E5-7827-17404CAF2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b="215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A8FF69A-4229-1FE1-33CC-CF0E19384BC8}"/>
              </a:ext>
            </a:extLst>
          </p:cNvPr>
          <p:cNvSpPr/>
          <p:nvPr userDrawn="1"/>
        </p:nvSpPr>
        <p:spPr>
          <a:xfrm>
            <a:off x="1105824" y="4525697"/>
            <a:ext cx="7747962" cy="8338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BA39107-3A52-901E-11EE-28E2DA86F4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030" y="4061986"/>
            <a:ext cx="1532512" cy="151738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D7FC93F-D985-C5B5-D34A-59FD00931EDE}"/>
              </a:ext>
            </a:extLst>
          </p:cNvPr>
          <p:cNvSpPr/>
          <p:nvPr userDrawn="1"/>
        </p:nvSpPr>
        <p:spPr>
          <a:xfrm>
            <a:off x="1469986" y="5359513"/>
            <a:ext cx="4481110" cy="8338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E6954D-B450-F4FC-7756-DF1348863D35}"/>
              </a:ext>
            </a:extLst>
          </p:cNvPr>
          <p:cNvSpPr txBox="1"/>
          <p:nvPr userDrawn="1"/>
        </p:nvSpPr>
        <p:spPr>
          <a:xfrm>
            <a:off x="792892" y="4199255"/>
            <a:ext cx="103105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5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27FB1E-5109-3EF5-BF2E-8513AAD96B42}"/>
              </a:ext>
            </a:extLst>
          </p:cNvPr>
          <p:cNvSpPr txBox="1"/>
          <p:nvPr userDrawn="1"/>
        </p:nvSpPr>
        <p:spPr>
          <a:xfrm>
            <a:off x="2125597" y="4396464"/>
            <a:ext cx="672818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500" b="1" dirty="0">
                <a:solidFill>
                  <a:srgbClr val="166665"/>
                </a:solidFill>
              </a:rPr>
              <a:t>Romanzi e racconti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7E60CE-EF19-25A5-B960-D8F4C20A066B}"/>
              </a:ext>
            </a:extLst>
          </p:cNvPr>
          <p:cNvSpPr txBox="1"/>
          <p:nvPr userDrawn="1"/>
        </p:nvSpPr>
        <p:spPr>
          <a:xfrm>
            <a:off x="2141095" y="5245615"/>
            <a:ext cx="609858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500" b="1" dirty="0">
                <a:solidFill>
                  <a:srgbClr val="166665"/>
                </a:solidFill>
              </a:rPr>
              <a:t>psicologici</a:t>
            </a:r>
          </a:p>
        </p:txBody>
      </p:sp>
    </p:spTree>
    <p:extLst>
      <p:ext uri="{BB962C8B-B14F-4D97-AF65-F5344CB8AC3E}">
        <p14:creationId xmlns:p14="http://schemas.microsoft.com/office/powerpoint/2010/main" val="305199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344A0-F932-BA54-6961-97C1381F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988CF4-8910-6F99-C8F0-98CF0B91E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93317E-C61D-C11F-BB94-33A07A4E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3FDEE4-D95E-A88D-5B97-0F4BF472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F06FC4-C78C-EA68-FEA0-22E6CC7D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1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5B6A68-A840-2EF2-CDD8-F668827DC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875911-CE28-2230-616D-D1A3C0AF4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B2F6DF-FACD-647B-A549-D50B6B09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49BF1F-2C7C-90A5-C4EB-953BCAE2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7B1703-433F-2C7D-4FDC-E10FB044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78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C5601F0-4275-3F1B-0B20-7EDC1F695AE3}"/>
              </a:ext>
            </a:extLst>
          </p:cNvPr>
          <p:cNvSpPr txBox="1">
            <a:spLocks/>
          </p:cNvSpPr>
          <p:nvPr userDrawn="1"/>
        </p:nvSpPr>
        <p:spPr>
          <a:xfrm>
            <a:off x="8067554" y="41097"/>
            <a:ext cx="3581774" cy="622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dirty="0">
                <a:solidFill>
                  <a:srgbClr val="145A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Romanzi e racconti psicologici</a:t>
            </a:r>
            <a:endParaRPr lang="it-IT" sz="2000" b="1" dirty="0">
              <a:solidFill>
                <a:srgbClr val="145A59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731589F-4C96-28CE-890F-FA3EB1651F5E}"/>
              </a:ext>
            </a:extLst>
          </p:cNvPr>
          <p:cNvSpPr/>
          <p:nvPr userDrawn="1"/>
        </p:nvSpPr>
        <p:spPr>
          <a:xfrm>
            <a:off x="11684000" y="1"/>
            <a:ext cx="135064" cy="622299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AE5D5E-D231-B228-928C-C1EBE6FE8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632" y="6158080"/>
            <a:ext cx="497268" cy="53041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E28F12-64B4-9284-EB3C-ACA31C5FBB13}"/>
              </a:ext>
            </a:extLst>
          </p:cNvPr>
          <p:cNvSpPr txBox="1"/>
          <p:nvPr userDrawn="1"/>
        </p:nvSpPr>
        <p:spPr>
          <a:xfrm>
            <a:off x="11294994" y="6423289"/>
            <a:ext cx="8970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86017AED-A868-0743-A656-67844F9AB596}" type="slidenum">
              <a:rPr lang="it-IT" sz="1400" smtClean="0"/>
              <a:pPr algn="ctr"/>
              <a:t>‹N›</a:t>
            </a:fld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8393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CD35B-40C0-86CF-7C0D-76E73D75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591DFB-03C8-89A7-2DCC-65C876E4D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8FC57B-5368-A04F-DA54-F53827B1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D2F68D-A26C-9086-2DCA-081F7DC5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793583-D46A-93C8-861A-28235181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07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2FBC1-27A4-64AA-B191-3410D491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7E56FF-F6DD-8092-0FCC-CF3B8CA07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E7871C-4696-ACDA-DAD8-D217F3364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EA6343-CD74-4384-A9A9-C383A433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E0370D-2D16-300E-8B62-BE06F5DB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E89AA1-805E-70BB-8594-482B553B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0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5CF40-01EC-77FA-3658-18D9CB04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5CF5D9-CE4E-DFBA-05FF-18C6D1FE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1CFAEB-3CC2-2B7A-86AB-DEB92FAAA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37EE2B-78CC-19C5-7153-E7B3A1A63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851E60-F223-3474-6F75-B512AA7F5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2FCE6B2-0905-C024-96E7-C1131065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07457-FF03-A589-760C-6D7EC5D1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768396-FCB1-314A-E02D-89613EF2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64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809FE-A189-4B6B-5268-D827E33A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16D37E-E4D8-4862-DE2D-9F650297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65F8E9-529E-F7C1-53A4-B54607D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92B986-EF17-F953-BB93-CAB84801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72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F410B7-E5FD-D0F9-2F53-1223471F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34AA4C-35D4-27CC-C2D2-7BD2A345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D49C7F-7B79-9C0A-EADC-45CB45F1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7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8B4DE-CFB5-A48C-44EF-BD9E20C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6CB86-D84D-AF79-4F3F-B518C624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671370-201C-79B7-AFC3-E8E4DCE67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2FE0B0-B3F0-01E7-213A-743D6E53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1759A4-B601-934C-95C4-2685B98F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A3B6B0-EAB9-D409-B146-DA22B0FC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05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93892-029B-C733-BF4D-939AC788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8866AC-BF57-820D-893C-D3D122784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0FA3D1-B4FD-F725-E0A9-5735AD9B9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9E2031-5F3C-0CB6-F097-509FFD57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DD3FD5-647E-F851-D202-C585C6FD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F62799-E59E-1C5B-29A8-CA9F2FAD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44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4EF6C8-8941-A4F6-D520-BC64EAB3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0B5F36-92EB-01C0-F9D9-BDB9CBC3B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74614C-9DDD-6154-CFAA-79789846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5336-2E4B-4B5E-8004-04CCDBEA7F61}" type="datetimeFigureOut">
              <a:rPr lang="it-IT" smtClean="0"/>
              <a:t>13/04/23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23E378-0AED-E239-53C5-E880CA8AA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6817E8-E3F3-E250-249C-639C9ABE3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AB75-9E0C-4099-B776-217AA2366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10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31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54D76-2384-D674-FE17-EAC023EE6D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0651" y="1689100"/>
            <a:ext cx="705661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 l’Ottocento e il Novecento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viene meno la fiducia nel positivismo scientifico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L’individuo vive una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crisi di identità 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l’artista non crede più che la realtà si possa descrivere in modo oggettivo. Questo cambiamento è stato determinato dalla filosofia dell’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irrazionalismo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dalla nascita della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psicoanalisi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Sigmund Freud e dalla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teoria della relatività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Albert Einstein, nonché dalle teorie del filosofo francese Henry Bergson. 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letteratura si fa interprete di questo cambiamento attraverso il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romanzo psicologico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cui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l’attenzione si sposta dall’esterno all’interno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vero tema è l’io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AA1353C-633C-7DCD-2C69-264ED969D176}"/>
              </a:ext>
            </a:extLst>
          </p:cNvPr>
          <p:cNvSpPr txBox="1">
            <a:spLocks/>
          </p:cNvSpPr>
          <p:nvPr/>
        </p:nvSpPr>
        <p:spPr>
          <a:xfrm>
            <a:off x="839787" y="901884"/>
            <a:ext cx="9337366" cy="787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B643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CONTESTO STORICO</a:t>
            </a:r>
            <a:endParaRPr lang="it-IT" dirty="0">
              <a:solidFill>
                <a:srgbClr val="B64360"/>
              </a:solidFill>
            </a:endParaRPr>
          </a:p>
        </p:txBody>
      </p:sp>
      <p:pic>
        <p:nvPicPr>
          <p:cNvPr id="6" name="Immagine 5" descr="Immagine che contiene dipinto, Viso umano, arte, interno&#10;&#10;Descrizione generata automaticamente">
            <a:extLst>
              <a:ext uri="{FF2B5EF4-FFF2-40B4-BE49-F238E27FC236}">
                <a16:creationId xmlns:a16="http://schemas.microsoft.com/office/drawing/2014/main" id="{C784EEB6-5E31-7BBA-EECE-72F9229A0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98" y="3884315"/>
            <a:ext cx="4253909" cy="29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9FE7F1-2E47-C42E-BB32-DAA60C3208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787" y="1689100"/>
            <a:ext cx="4344609" cy="47620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romanzo psicologico si concentra sulla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psicologia dell’individuo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esplorandone il carattere, i dubbi, il disagio di vivere. Gli avvenimenti perdono di importanza, mentre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 del racconto è il personaggio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Lo spazio e il tempo diventano soggettivi. 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Ciò richiede nuove tecniche narrative, come il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discorso indiretto libero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monologo interiore 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flusso di coscienza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Immagine che contiene dipinto, cielo, arte, disegno&#10;&#10;Descrizione generata automaticamente">
            <a:extLst>
              <a:ext uri="{FF2B5EF4-FFF2-40B4-BE49-F238E27FC236}">
                <a16:creationId xmlns:a16="http://schemas.microsoft.com/office/drawing/2014/main" id="{2458F0B1-660A-A0AD-E9FD-E009B6BE0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-1" r="20336" b="-1"/>
          <a:stretch/>
        </p:blipFill>
        <p:spPr>
          <a:xfrm>
            <a:off x="5338467" y="10"/>
            <a:ext cx="685353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2F2556A-4F9A-919C-F2FC-9D43312D3A9F}"/>
              </a:ext>
            </a:extLst>
          </p:cNvPr>
          <p:cNvSpPr txBox="1">
            <a:spLocks/>
          </p:cNvSpPr>
          <p:nvPr/>
        </p:nvSpPr>
        <p:spPr>
          <a:xfrm>
            <a:off x="839787" y="901884"/>
            <a:ext cx="9337366" cy="787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B643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CARATTERISTICHE</a:t>
            </a:r>
            <a:endParaRPr lang="it-IT" dirty="0">
              <a:solidFill>
                <a:srgbClr val="B64360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DC8D50A-B6F6-804C-4D36-7C008A0B7D4E}"/>
              </a:ext>
            </a:extLst>
          </p:cNvPr>
          <p:cNvSpPr/>
          <p:nvPr/>
        </p:nvSpPr>
        <p:spPr>
          <a:xfrm>
            <a:off x="11684000" y="1"/>
            <a:ext cx="135064" cy="622299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F4A42A-B5C7-209C-9BD4-EC0F5FBF7E61}"/>
              </a:ext>
            </a:extLst>
          </p:cNvPr>
          <p:cNvSpPr/>
          <p:nvPr/>
        </p:nvSpPr>
        <p:spPr>
          <a:xfrm>
            <a:off x="8372723" y="229364"/>
            <a:ext cx="3212327" cy="20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C83822B-9DF6-AB88-C8F0-A6057DC4BFF5}"/>
              </a:ext>
            </a:extLst>
          </p:cNvPr>
          <p:cNvSpPr txBox="1">
            <a:spLocks/>
          </p:cNvSpPr>
          <p:nvPr/>
        </p:nvSpPr>
        <p:spPr>
          <a:xfrm>
            <a:off x="8067554" y="41097"/>
            <a:ext cx="3581774" cy="622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dirty="0">
                <a:solidFill>
                  <a:srgbClr val="145A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Romanzi e racconti psicologici</a:t>
            </a:r>
            <a:endParaRPr lang="it-IT" sz="2000" b="1" dirty="0">
              <a:solidFill>
                <a:srgbClr val="145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8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EEBCF2-ACFC-06FB-34D1-E3DB80C0F3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796102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Dostoevskij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considerato il precursore della narrativa psicologica. 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Anche nei romanzi riconducibili alla corrente del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Decadentismo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fine Ottocento, i protagonisti sono caratterizzati da una psicologia tortuosa e complicata. 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primo trentennio del Novecento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narrativa psicologica diventa dominante. In Europa, si distinguono autori come Thomas Mann, Franz Kafka, Joseph Roth, Robert Musil, Marcel Proust, Katherine Mansfield, James Joyce, Virginia Woolf. 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149248-8385-08C8-B5AD-7CB5C40998BD}"/>
              </a:ext>
            </a:extLst>
          </p:cNvPr>
          <p:cNvSpPr txBox="1">
            <a:spLocks/>
          </p:cNvSpPr>
          <p:nvPr/>
        </p:nvSpPr>
        <p:spPr>
          <a:xfrm>
            <a:off x="839787" y="901884"/>
            <a:ext cx="9337366" cy="787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B643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DALL’OTTOCENTO A OGGI</a:t>
            </a:r>
            <a:endParaRPr lang="it-IT" dirty="0">
              <a:solidFill>
                <a:srgbClr val="B64360"/>
              </a:solidFill>
            </a:endParaRPr>
          </a:p>
        </p:txBody>
      </p:sp>
      <p:pic>
        <p:nvPicPr>
          <p:cNvPr id="6" name="Immagine 5" descr="Immagine che contiene vestiti, Viso umano, copricapo, cappello&#10;&#10;Descrizione generata automaticamente">
            <a:extLst>
              <a:ext uri="{FF2B5EF4-FFF2-40B4-BE49-F238E27FC236}">
                <a16:creationId xmlns:a16="http://schemas.microsoft.com/office/drawing/2014/main" id="{C8824C6B-3CF3-681F-FC5B-E9971EDD4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60" y="1680238"/>
            <a:ext cx="2636939" cy="2059699"/>
          </a:xfrm>
          <a:prstGeom prst="rect">
            <a:avLst/>
          </a:prstGeom>
        </p:spPr>
      </p:pic>
      <p:pic>
        <p:nvPicPr>
          <p:cNvPr id="8" name="Immagine 7" descr="Immagine che contiene Viso umano, sorriso, ritratto, persona&#10;&#10;Descrizione generata automaticamente">
            <a:extLst>
              <a:ext uri="{FF2B5EF4-FFF2-40B4-BE49-F238E27FC236}">
                <a16:creationId xmlns:a16="http://schemas.microsoft.com/office/drawing/2014/main" id="{84C698D4-1616-C989-0A22-61DC1784E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61" y="4265824"/>
            <a:ext cx="2636938" cy="205969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155F5D5-8452-F921-E42D-F23EFD5E266E}"/>
              </a:ext>
            </a:extLst>
          </p:cNvPr>
          <p:cNvSpPr/>
          <p:nvPr/>
        </p:nvSpPr>
        <p:spPr>
          <a:xfrm>
            <a:off x="8755931" y="3278052"/>
            <a:ext cx="1282536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024AA9-C647-0C6A-56AA-3A501EB71A7B}"/>
              </a:ext>
            </a:extLst>
          </p:cNvPr>
          <p:cNvSpPr txBox="1"/>
          <p:nvPr/>
        </p:nvSpPr>
        <p:spPr>
          <a:xfrm>
            <a:off x="8420806" y="3277794"/>
            <a:ext cx="1952787" cy="36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i="0" dirty="0">
                <a:effectLst/>
              </a:rPr>
              <a:t>Italo Svevo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A479B19-E687-6BED-DF7F-39617B58E379}"/>
              </a:ext>
            </a:extLst>
          </p:cNvPr>
          <p:cNvSpPr/>
          <p:nvPr/>
        </p:nvSpPr>
        <p:spPr>
          <a:xfrm>
            <a:off x="8719660" y="5839457"/>
            <a:ext cx="1690878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BB9D9D2-524B-6226-D801-8473B0F413A5}"/>
              </a:ext>
            </a:extLst>
          </p:cNvPr>
          <p:cNvSpPr txBox="1"/>
          <p:nvPr/>
        </p:nvSpPr>
        <p:spPr>
          <a:xfrm>
            <a:off x="8588706" y="5839199"/>
            <a:ext cx="1952787" cy="36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Muriel Barbery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22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Romanzi e racconti psicologici</dc:title>
  <dc:creator>Stefania Faiello</dc:creator>
  <cp:lastModifiedBy>Martina Beccherle</cp:lastModifiedBy>
  <cp:revision>11</cp:revision>
  <dcterms:created xsi:type="dcterms:W3CDTF">2023-03-09T10:13:57Z</dcterms:created>
  <dcterms:modified xsi:type="dcterms:W3CDTF">2023-04-13T10:51:47Z</dcterms:modified>
</cp:coreProperties>
</file>