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ED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5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testo, galleria, interno, stanza&#10;&#10;Descrizione generata automaticamente">
            <a:extLst>
              <a:ext uri="{FF2B5EF4-FFF2-40B4-BE49-F238E27FC236}">
                <a16:creationId xmlns:a16="http://schemas.microsoft.com/office/drawing/2014/main" id="{8736DDB4-03C6-D2A8-879E-9719F337B6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7E56B6C2-E501-1F96-6C37-F15D6DF19814}"/>
              </a:ext>
            </a:extLst>
          </p:cNvPr>
          <p:cNvSpPr/>
          <p:nvPr userDrawn="1"/>
        </p:nvSpPr>
        <p:spPr>
          <a:xfrm>
            <a:off x="1105824" y="4525697"/>
            <a:ext cx="4182562" cy="83381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7590C8FF-03F4-8460-6D99-E003558E80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1030" y="4061986"/>
            <a:ext cx="1532512" cy="1517389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2E47169F-206D-5E16-4AD2-A73A19BE2127}"/>
              </a:ext>
            </a:extLst>
          </p:cNvPr>
          <p:cNvSpPr/>
          <p:nvPr userDrawn="1"/>
        </p:nvSpPr>
        <p:spPr>
          <a:xfrm>
            <a:off x="1469985" y="5359513"/>
            <a:ext cx="6769691" cy="83381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B34B733-A598-B3AC-6139-BCE56BEBC495}"/>
              </a:ext>
            </a:extLst>
          </p:cNvPr>
          <p:cNvSpPr txBox="1"/>
          <p:nvPr userDrawn="1"/>
        </p:nvSpPr>
        <p:spPr>
          <a:xfrm>
            <a:off x="792892" y="4199255"/>
            <a:ext cx="1031051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500" b="1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7280333-5AC5-9AD1-6916-F5620BFF921F}"/>
              </a:ext>
            </a:extLst>
          </p:cNvPr>
          <p:cNvSpPr txBox="1"/>
          <p:nvPr userDrawn="1"/>
        </p:nvSpPr>
        <p:spPr>
          <a:xfrm>
            <a:off x="2125597" y="4396464"/>
            <a:ext cx="3162789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500" b="1" dirty="0">
                <a:solidFill>
                  <a:srgbClr val="166665"/>
                </a:solidFill>
              </a:rPr>
              <a:t>Romanzi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CE5BCFE-CC43-5BC5-ADFE-635A53D1627D}"/>
              </a:ext>
            </a:extLst>
          </p:cNvPr>
          <p:cNvSpPr txBox="1"/>
          <p:nvPr userDrawn="1"/>
        </p:nvSpPr>
        <p:spPr>
          <a:xfrm>
            <a:off x="2141095" y="5245615"/>
            <a:ext cx="6098582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6500" b="1" dirty="0">
                <a:solidFill>
                  <a:srgbClr val="166665"/>
                </a:solidFill>
              </a:rPr>
              <a:t>e racconti realisti</a:t>
            </a:r>
          </a:p>
        </p:txBody>
      </p:sp>
    </p:spTree>
    <p:extLst>
      <p:ext uri="{BB962C8B-B14F-4D97-AF65-F5344CB8AC3E}">
        <p14:creationId xmlns:p14="http://schemas.microsoft.com/office/powerpoint/2010/main" val="397833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84E042-D181-7F87-5322-431A65F92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11BD225-82F6-24DE-6095-9824FE1A5E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9CEEAC3-BC67-96A3-674C-9DAE63BA3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71ABC-24CD-4776-93C7-458C9B05865F}" type="datetimeFigureOut">
              <a:rPr lang="it-IT" smtClean="0"/>
              <a:t>13/04/23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C5ADC1D-025B-DFAF-14AB-E78D85C1C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9FCD4DD-CCF6-8071-5D09-CBAAA8E64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229B8-0F44-4CC0-8F50-077BCE06BE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4950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D7A9E79-E645-49D6-1A6A-8AB5AD98EA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52D9C86-964A-5CEA-29F2-1A77851C63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0E95CB2-6A90-3BF2-5CD6-ACBE463FC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71ABC-24CD-4776-93C7-458C9B05865F}" type="datetimeFigureOut">
              <a:rPr lang="it-IT" smtClean="0"/>
              <a:t>13/04/23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C1EF44C-FD07-3CB8-5DE1-AE1858E19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18F3274-3B12-459B-77AE-7D08B5134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229B8-0F44-4CC0-8F50-077BCE06BE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0894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bg>
      <p:bgPr>
        <a:solidFill>
          <a:srgbClr val="F4E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34D0A566-841F-491D-8019-4424D6CF7DED}"/>
              </a:ext>
            </a:extLst>
          </p:cNvPr>
          <p:cNvSpPr txBox="1">
            <a:spLocks/>
          </p:cNvSpPr>
          <p:nvPr userDrawn="1"/>
        </p:nvSpPr>
        <p:spPr>
          <a:xfrm>
            <a:off x="8067554" y="41097"/>
            <a:ext cx="3581774" cy="622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sz="2000" b="1" dirty="0">
                <a:solidFill>
                  <a:srgbClr val="145A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Romanzo e racconti realisti</a:t>
            </a:r>
            <a:endParaRPr lang="it-IT" sz="2000" b="1" dirty="0">
              <a:solidFill>
                <a:srgbClr val="145A59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6FD54C59-414E-AB13-CD2B-BFF802F2A7B2}"/>
              </a:ext>
            </a:extLst>
          </p:cNvPr>
          <p:cNvSpPr/>
          <p:nvPr userDrawn="1"/>
        </p:nvSpPr>
        <p:spPr>
          <a:xfrm>
            <a:off x="11684000" y="1"/>
            <a:ext cx="135064" cy="622299"/>
          </a:xfrm>
          <a:prstGeom prst="rect">
            <a:avLst/>
          </a:prstGeom>
          <a:solidFill>
            <a:srgbClr val="F1B4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A02773-C0FD-9A9C-B7B1-19B334CB9D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6632" y="6158080"/>
            <a:ext cx="497268" cy="53041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03F9086-351B-8283-265E-5DA8D7D6F55A}"/>
              </a:ext>
            </a:extLst>
          </p:cNvPr>
          <p:cNvSpPr txBox="1"/>
          <p:nvPr userDrawn="1"/>
        </p:nvSpPr>
        <p:spPr>
          <a:xfrm>
            <a:off x="11294994" y="6423289"/>
            <a:ext cx="8970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fld id="{86017AED-A868-0743-A656-67844F9AB596}" type="slidenum">
              <a:rPr lang="it-IT" sz="1400" smtClean="0"/>
              <a:pPr algn="ctr"/>
              <a:t>‹N›</a:t>
            </a:fld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32091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2B6AE2-1BE3-4507-243E-D738DE752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6147374-7B41-A414-7E8C-93B06759F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0DF8629-01E2-AA15-500E-395BC0B7C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71ABC-24CD-4776-93C7-458C9B05865F}" type="datetimeFigureOut">
              <a:rPr lang="it-IT" smtClean="0"/>
              <a:t>13/04/23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04C40DD-EC22-085F-6BA2-72BDC846F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40960A6-E0A7-CE4E-D97D-B730C9688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229B8-0F44-4CC0-8F50-077BCE06BE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1844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F2DEFC-5AD4-5249-C1F2-FD8B58959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84CEC73-19EE-71D4-7484-CBD02544C3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89707B5-8E52-581F-724D-FF91DDF9D2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02A77E9-C71A-C6B7-109A-B88DC68CF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71ABC-24CD-4776-93C7-458C9B05865F}" type="datetimeFigureOut">
              <a:rPr lang="it-IT" smtClean="0"/>
              <a:t>13/04/23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BB5751F-81D2-05C8-EAB2-F045D775D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6AF5C94-2607-780B-5C78-976FFCA18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229B8-0F44-4CC0-8F50-077BCE06BE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8516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80E233-09FE-64B3-FAD9-54BDD2363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F5E74AF-FF48-27E4-985F-A6A3070B25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FBBFEDF-D6F1-9869-7725-05FCBD468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2BEB0C9-74BF-975D-AA20-65A471A0C9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CFB1800-9613-BEA5-C5DF-DE3F86FD85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6AB9FF6-30BF-5CCB-5E12-48E5EFAF3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71ABC-24CD-4776-93C7-458C9B05865F}" type="datetimeFigureOut">
              <a:rPr lang="it-IT" smtClean="0"/>
              <a:t>13/04/23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C7453F0-FCD9-D5E9-3E52-D172617FC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B259EE8-C546-030C-1769-487C88D40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229B8-0F44-4CC0-8F50-077BCE06BE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1097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94C623-E312-17DA-FCA6-0CBBC5D9A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8A73CF3-852E-40D3-D060-C18AFBC19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71ABC-24CD-4776-93C7-458C9B05865F}" type="datetimeFigureOut">
              <a:rPr lang="it-IT" smtClean="0"/>
              <a:t>13/04/23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1B74356-A82C-670A-B477-1A84DCB42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2EE0AF7-4AEE-9DDC-8424-8F5B48737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229B8-0F44-4CC0-8F50-077BCE06BE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5084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9ACEC23-65F9-A488-C7AE-04C71CA4B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71ABC-24CD-4776-93C7-458C9B05865F}" type="datetimeFigureOut">
              <a:rPr lang="it-IT" smtClean="0"/>
              <a:t>13/04/23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BE7633B-4F98-3573-FFB5-6183EFCEA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7CE8DE5-ABA0-8D26-D144-B08FE9362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229B8-0F44-4CC0-8F50-077BCE06BE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9223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8757C9-9EA0-023A-9A22-6BD6D48B5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EC0435-ECF5-4F6E-D42D-20975CD91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D488E33-3AFE-7960-8A65-D7C7E34C4A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FEB6FD7-8A9D-39AD-9D81-B7AAE98E8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71ABC-24CD-4776-93C7-458C9B05865F}" type="datetimeFigureOut">
              <a:rPr lang="it-IT" smtClean="0"/>
              <a:t>13/04/23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BA5241A-0B18-86A7-15F7-E60607454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01EF757-C688-81E2-EB6B-E0C380362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229B8-0F44-4CC0-8F50-077BCE06BE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8908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847B36-3D2C-EA7B-3900-88063945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78A5885-159A-1D64-14E4-BB19604AF5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A9436FD-2343-1322-D8B3-33545EDAD2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A415C3A-7D07-D27D-C949-2A40CF6EB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71ABC-24CD-4776-93C7-458C9B05865F}" type="datetimeFigureOut">
              <a:rPr lang="it-IT" smtClean="0"/>
              <a:t>13/04/23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E056E9F-79ED-60DD-1F62-996D678A8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FB0DED9-B7E3-71D7-3F7A-05C1E8399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229B8-0F44-4CC0-8F50-077BCE06BE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3061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DEFDDB1-5C76-6985-F37A-D1B0B3CBD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8A109A2-C523-D570-D276-EA3B5554E6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22D99A9-579C-D0BF-72B2-9C4B7C3086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71ABC-24CD-4776-93C7-458C9B05865F}" type="datetimeFigureOut">
              <a:rPr lang="it-IT" smtClean="0"/>
              <a:t>13/04/23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07C4EAB-0BEE-5ACE-EA0E-50E87E3FCF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B78CFF6-4067-AD61-D6AB-51C13E704C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229B8-0F44-4CC0-8F50-077BCE06BE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6974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158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6C655E24-F66B-2962-3692-C66892E608AE}"/>
              </a:ext>
            </a:extLst>
          </p:cNvPr>
          <p:cNvSpPr txBox="1">
            <a:spLocks/>
          </p:cNvSpPr>
          <p:nvPr/>
        </p:nvSpPr>
        <p:spPr>
          <a:xfrm>
            <a:off x="839787" y="901884"/>
            <a:ext cx="9337366" cy="7872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B643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CARATTERISTICHE</a:t>
            </a:r>
            <a:endParaRPr lang="it-IT" dirty="0">
              <a:solidFill>
                <a:srgbClr val="B64360"/>
              </a:solidFill>
            </a:endParaRPr>
          </a:p>
        </p:txBody>
      </p:sp>
      <p:pic>
        <p:nvPicPr>
          <p:cNvPr id="6" name="Immagine 5" descr="Immagine che contiene erba, albero, aria aperta, pianta&#10;&#10;Descrizione generata automaticamente">
            <a:extLst>
              <a:ext uri="{FF2B5EF4-FFF2-40B4-BE49-F238E27FC236}">
                <a16:creationId xmlns:a16="http://schemas.microsoft.com/office/drawing/2014/main" id="{EBC6DDE1-596F-73D3-6E8E-E87198AD3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042" y="3984770"/>
            <a:ext cx="6427856" cy="2873229"/>
          </a:xfrm>
          <a:prstGeom prst="rect">
            <a:avLst/>
          </a:prstGeom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3A6E2EE2-1E71-6E76-095C-A7E9804CF604}"/>
              </a:ext>
            </a:extLst>
          </p:cNvPr>
          <p:cNvSpPr txBox="1">
            <a:spLocks/>
          </p:cNvSpPr>
          <p:nvPr/>
        </p:nvSpPr>
        <p:spPr>
          <a:xfrm>
            <a:off x="839787" y="1840097"/>
            <a:ext cx="10443406" cy="2144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it-IT" sz="2200" kern="0" dirty="0">
                <a:effectLst/>
                <a:ea typeface="Calibri" panose="020F0502020204030204" pitchFamily="34" charset="0"/>
                <a:cs typeface="MerriweatherSans-Light"/>
              </a:rPr>
              <a:t>La </a:t>
            </a:r>
            <a:r>
              <a:rPr lang="it-IT" sz="2200" b="1" kern="0" dirty="0">
                <a:effectLst/>
                <a:ea typeface="Calibri" panose="020F0502020204030204" pitchFamily="34" charset="0"/>
                <a:cs typeface="MerriweatherSans-Light"/>
              </a:rPr>
              <a:t>tendenza realista in letteratura </a:t>
            </a:r>
            <a:r>
              <a:rPr lang="it-IT" sz="2200" kern="0" dirty="0">
                <a:effectLst/>
                <a:ea typeface="Calibri" panose="020F0502020204030204" pitchFamily="34" charset="0"/>
                <a:cs typeface="MerriweatherSans-Light"/>
              </a:rPr>
              <a:t>è antichissima, ma fino alla fine del Settecento fu presente soprattutto </a:t>
            </a:r>
            <a:r>
              <a:rPr lang="it-IT" sz="2200" kern="0" dirty="0">
                <a:effectLst/>
                <a:ea typeface="Calibri" panose="020F0502020204030204" pitchFamily="34" charset="0"/>
                <a:cs typeface="MerriweatherSans-SemiBold"/>
              </a:rPr>
              <a:t>nei generi considerati minori </a:t>
            </a:r>
            <a:r>
              <a:rPr lang="it-IT" sz="2200" kern="0" dirty="0">
                <a:effectLst/>
                <a:ea typeface="Calibri" panose="020F0502020204030204" pitchFamily="34" charset="0"/>
                <a:cs typeface="MerriweatherSans-Light"/>
              </a:rPr>
              <a:t>come la commedia, la satira, la novella. </a:t>
            </a:r>
            <a:endParaRPr lang="it-IT" sz="2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it-IT" sz="2200" kern="0" dirty="0">
                <a:effectLst/>
                <a:ea typeface="Calibri" panose="020F0502020204030204" pitchFamily="34" charset="0"/>
                <a:cs typeface="MerriweatherSans-Light"/>
              </a:rPr>
              <a:t>L’affermazione del realismo avviene solo nell’</a:t>
            </a:r>
            <a:r>
              <a:rPr lang="it-IT" sz="2200" b="1" kern="0" dirty="0">
                <a:effectLst/>
                <a:ea typeface="Calibri" panose="020F0502020204030204" pitchFamily="34" charset="0"/>
                <a:cs typeface="MerriweatherSans-SemiBold"/>
              </a:rPr>
              <a:t>Ottocento</a:t>
            </a:r>
            <a:r>
              <a:rPr lang="it-IT" sz="2200" kern="0" dirty="0">
                <a:effectLst/>
                <a:ea typeface="Calibri" panose="020F0502020204030204" pitchFamily="34" charset="0"/>
                <a:cs typeface="MerriweatherSans-SemiBold"/>
              </a:rPr>
              <a:t> </a:t>
            </a:r>
            <a:r>
              <a:rPr lang="it-IT" sz="2200" kern="0" dirty="0">
                <a:effectLst/>
                <a:ea typeface="Calibri" panose="020F0502020204030204" pitchFamily="34" charset="0"/>
                <a:cs typeface="MerriweatherSans-Light"/>
              </a:rPr>
              <a:t>con </a:t>
            </a:r>
            <a:r>
              <a:rPr lang="it-IT" sz="2200" kern="0" dirty="0">
                <a:effectLst/>
                <a:ea typeface="Calibri" panose="020F0502020204030204" pitchFamily="34" charset="0"/>
                <a:cs typeface="MerriweatherSans-SemiBold"/>
              </a:rPr>
              <a:t>l’ascesa del romanzo e la</a:t>
            </a:r>
            <a:r>
              <a:rPr lang="it-IT" sz="2200" kern="0" dirty="0">
                <a:effectLst/>
                <a:ea typeface="Calibri" panose="020F0502020204030204" pitchFamily="34" charset="0"/>
                <a:cs typeface="MerriweatherSans-Light"/>
              </a:rPr>
              <a:t> crescita del pubblico borghese. La narrazione realista è </a:t>
            </a:r>
            <a:r>
              <a:rPr lang="it-IT" sz="2200" b="1" kern="0" dirty="0">
                <a:effectLst/>
                <a:ea typeface="Calibri" panose="020F0502020204030204" pitchFamily="34" charset="0"/>
                <a:cs typeface="MerriweatherSans-SemiBold"/>
              </a:rPr>
              <a:t>mimetica</a:t>
            </a:r>
            <a:r>
              <a:rPr lang="it-IT" sz="2200" kern="0" dirty="0">
                <a:effectLst/>
                <a:ea typeface="Calibri" panose="020F0502020204030204" pitchFamily="34" charset="0"/>
                <a:cs typeface="MerriweatherSans-Light"/>
              </a:rPr>
              <a:t>, cioè cerca l’</a:t>
            </a:r>
            <a:r>
              <a:rPr lang="it-IT" sz="2200" kern="0" dirty="0">
                <a:effectLst/>
                <a:ea typeface="Calibri" panose="020F0502020204030204" pitchFamily="34" charset="0"/>
                <a:cs typeface="MerriweatherSans-SemiBold"/>
              </a:rPr>
              <a:t>imitazione della realtà e la verosimiglianza</a:t>
            </a:r>
            <a:r>
              <a:rPr lang="it-IT" sz="2200" kern="0" dirty="0">
                <a:effectLst/>
                <a:ea typeface="Calibri" panose="020F0502020204030204" pitchFamily="34" charset="0"/>
                <a:cs typeface="MerriweatherSans-Light"/>
              </a:rPr>
              <a:t>. </a:t>
            </a:r>
            <a:endParaRPr lang="it-IT" sz="2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699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3771EEA-AA6D-1388-CB76-972E117C1B9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7289879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it-IT" sz="2600" dirty="0"/>
              <a:t>La narrazione realista </a:t>
            </a:r>
            <a:r>
              <a:rPr lang="it-IT" sz="2600" kern="0" dirty="0">
                <a:effectLst/>
                <a:ea typeface="Calibri" panose="020F0502020204030204" pitchFamily="34" charset="0"/>
                <a:cs typeface="MerriweatherSans-Light"/>
              </a:rPr>
              <a:t>guarda con interesse </a:t>
            </a:r>
            <a:r>
              <a:rPr lang="it-IT" sz="2600" kern="0" dirty="0">
                <a:effectLst/>
                <a:ea typeface="Calibri" panose="020F0502020204030204" pitchFamily="34" charset="0"/>
                <a:cs typeface="MerriweatherSans-SemiBold"/>
              </a:rPr>
              <a:t>all’</a:t>
            </a:r>
            <a:r>
              <a:rPr lang="it-IT" sz="2600" b="1" kern="0" dirty="0">
                <a:effectLst/>
                <a:ea typeface="Calibri" panose="020F0502020204030204" pitchFamily="34" charset="0"/>
                <a:cs typeface="MerriweatherSans-SemiBold"/>
              </a:rPr>
              <a:t>intera realtà sociale</a:t>
            </a:r>
            <a:r>
              <a:rPr lang="it-IT" sz="2600" kern="0" dirty="0">
                <a:effectLst/>
                <a:ea typeface="Calibri" panose="020F0502020204030204" pitchFamily="34" charset="0"/>
                <a:cs typeface="MerriweatherSans-SemiBold"/>
              </a:rPr>
              <a:t>, dalle classi più alte a quelle più umili</a:t>
            </a:r>
            <a:r>
              <a:rPr lang="it-IT" sz="2600" kern="0" dirty="0">
                <a:effectLst/>
                <a:ea typeface="Calibri" panose="020F0502020204030204" pitchFamily="34" charset="0"/>
                <a:cs typeface="MerriweatherSans-Light"/>
              </a:rPr>
              <a:t>. </a:t>
            </a:r>
            <a:endParaRPr lang="it-IT" sz="26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it-IT" sz="2600" kern="0" dirty="0">
                <a:effectLst/>
                <a:ea typeface="Calibri" panose="020F0502020204030204" pitchFamily="34" charset="0"/>
                <a:cs typeface="MerriweatherSans-Light"/>
              </a:rPr>
              <a:t>Le vicende avvengono all’interno di un </a:t>
            </a:r>
            <a:r>
              <a:rPr lang="it-IT" sz="2600" b="1" kern="0" dirty="0">
                <a:effectLst/>
                <a:ea typeface="Calibri" panose="020F0502020204030204" pitchFamily="34" charset="0"/>
                <a:cs typeface="MerriweatherSans-SemiBold"/>
              </a:rPr>
              <a:t>tempo storico preciso </a:t>
            </a:r>
            <a:r>
              <a:rPr lang="it-IT" sz="2600" kern="0" dirty="0">
                <a:effectLst/>
                <a:ea typeface="Calibri" panose="020F0502020204030204" pitchFamily="34" charset="0"/>
                <a:cs typeface="MerriweatherSans-Light"/>
              </a:rPr>
              <a:t>e l’</a:t>
            </a:r>
            <a:r>
              <a:rPr lang="it-IT" sz="2600" b="1" kern="0" dirty="0">
                <a:effectLst/>
                <a:ea typeface="Calibri" panose="020F0502020204030204" pitchFamily="34" charset="0"/>
                <a:cs typeface="MerriweatherSans-SemiBold"/>
              </a:rPr>
              <a:t>ambiente</a:t>
            </a:r>
            <a:r>
              <a:rPr lang="it-IT" sz="2600" kern="0" dirty="0">
                <a:effectLst/>
                <a:ea typeface="Calibri" panose="020F0502020204030204" pitchFamily="34" charset="0"/>
                <a:cs typeface="MerriweatherSans-SemiBold"/>
              </a:rPr>
              <a:t> </a:t>
            </a:r>
            <a:r>
              <a:rPr lang="it-IT" sz="2600" kern="0" dirty="0">
                <a:effectLst/>
                <a:ea typeface="Calibri" panose="020F0502020204030204" pitchFamily="34" charset="0"/>
                <a:cs typeface="MerriweatherSans-Light"/>
              </a:rPr>
              <a:t>è quello </a:t>
            </a:r>
            <a:r>
              <a:rPr lang="it-IT" sz="2600" b="1" kern="0" dirty="0">
                <a:effectLst/>
                <a:ea typeface="Calibri" panose="020F0502020204030204" pitchFamily="34" charset="0"/>
                <a:cs typeface="MerriweatherSans-Light"/>
              </a:rPr>
              <a:t>noto</a:t>
            </a:r>
            <a:r>
              <a:rPr lang="it-IT" sz="2600" kern="0" dirty="0">
                <a:effectLst/>
                <a:ea typeface="Calibri" panose="020F0502020204030204" pitchFamily="34" charset="0"/>
                <a:cs typeface="MerriweatherSans-Light"/>
              </a:rPr>
              <a:t> e </a:t>
            </a:r>
            <a:r>
              <a:rPr lang="it-IT" sz="2600" b="1" kern="0" dirty="0">
                <a:effectLst/>
                <a:ea typeface="Calibri" panose="020F0502020204030204" pitchFamily="34" charset="0"/>
                <a:cs typeface="MerriweatherSans-SemiBold"/>
              </a:rPr>
              <a:t>quotidiano</a:t>
            </a:r>
            <a:r>
              <a:rPr lang="it-IT" sz="2600" kern="0" dirty="0">
                <a:effectLst/>
                <a:ea typeface="Calibri" panose="020F0502020204030204" pitchFamily="34" charset="0"/>
                <a:cs typeface="MerriweatherSans-Light"/>
              </a:rPr>
              <a:t>. </a:t>
            </a:r>
            <a:endParaRPr lang="it-IT" sz="26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it-IT" sz="2600" kern="0" dirty="0">
                <a:effectLst/>
                <a:ea typeface="Calibri" panose="020F0502020204030204" pitchFamily="34" charset="0"/>
                <a:cs typeface="MerriweatherSans-Light"/>
              </a:rPr>
              <a:t>La </a:t>
            </a:r>
            <a:r>
              <a:rPr lang="it-IT" sz="2600" b="1" kern="0" dirty="0">
                <a:effectLst/>
                <a:ea typeface="Calibri" panose="020F0502020204030204" pitchFamily="34" charset="0"/>
                <a:cs typeface="MerriweatherSans-SemiBold"/>
              </a:rPr>
              <a:t>linearità </a:t>
            </a:r>
            <a:r>
              <a:rPr lang="it-IT" sz="2600" b="1" kern="0" dirty="0">
                <a:effectLst/>
                <a:ea typeface="Calibri" panose="020F0502020204030204" pitchFamily="34" charset="0"/>
                <a:cs typeface="MerriweatherSans-Light"/>
              </a:rPr>
              <a:t>della narrazione </a:t>
            </a:r>
            <a:r>
              <a:rPr lang="it-IT" sz="2600" kern="0" dirty="0">
                <a:effectLst/>
                <a:ea typeface="Calibri" panose="020F0502020204030204" pitchFamily="34" charset="0"/>
                <a:cs typeface="MerriweatherSans-Light"/>
              </a:rPr>
              <a:t>non viene interrotta per intrecciarla con quella di un’altra vicenda.</a:t>
            </a:r>
            <a:endParaRPr lang="it-IT" sz="26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it-IT" sz="2600" kern="0" dirty="0">
                <a:effectLst/>
                <a:ea typeface="Calibri" panose="020F0502020204030204" pitchFamily="34" charset="0"/>
                <a:cs typeface="MerriweatherSans-Light"/>
              </a:rPr>
              <a:t>Le </a:t>
            </a:r>
            <a:r>
              <a:rPr lang="it-IT" sz="2600" b="1" kern="0" dirty="0">
                <a:effectLst/>
                <a:ea typeface="Calibri" panose="020F0502020204030204" pitchFamily="34" charset="0"/>
                <a:cs typeface="MerriweatherSans-SemiBold"/>
              </a:rPr>
              <a:t>descrizioni</a:t>
            </a:r>
            <a:r>
              <a:rPr lang="it-IT" sz="2600" kern="0" dirty="0">
                <a:effectLst/>
                <a:ea typeface="Calibri" panose="020F0502020204030204" pitchFamily="34" charset="0"/>
                <a:cs typeface="MerriweatherSans-SemiBold"/>
              </a:rPr>
              <a:t> </a:t>
            </a:r>
            <a:r>
              <a:rPr lang="it-IT" sz="2600" kern="0" dirty="0">
                <a:effectLst/>
                <a:ea typeface="Calibri" panose="020F0502020204030204" pitchFamily="34" charset="0"/>
                <a:cs typeface="MerriweatherSans-Light"/>
              </a:rPr>
              <a:t>sono </a:t>
            </a:r>
            <a:r>
              <a:rPr lang="it-IT" sz="2600" b="1" kern="0" dirty="0">
                <a:effectLst/>
                <a:ea typeface="Calibri" panose="020F0502020204030204" pitchFamily="34" charset="0"/>
                <a:cs typeface="MerriweatherSans-Light"/>
              </a:rPr>
              <a:t>precise</a:t>
            </a:r>
            <a:r>
              <a:rPr lang="it-IT" sz="2600" kern="0" dirty="0">
                <a:effectLst/>
                <a:ea typeface="Calibri" panose="020F0502020204030204" pitchFamily="34" charset="0"/>
                <a:cs typeface="MerriweatherSans-Light"/>
              </a:rPr>
              <a:t> e </a:t>
            </a:r>
            <a:r>
              <a:rPr lang="it-IT" sz="2600" b="1" kern="0" dirty="0">
                <a:effectLst/>
                <a:ea typeface="Calibri" panose="020F0502020204030204" pitchFamily="34" charset="0"/>
                <a:cs typeface="MerriweatherSans-Light"/>
              </a:rPr>
              <a:t>oggettive</a:t>
            </a:r>
            <a:r>
              <a:rPr lang="it-IT" sz="2600" kern="0" dirty="0">
                <a:effectLst/>
                <a:ea typeface="Calibri" panose="020F0502020204030204" pitchFamily="34" charset="0"/>
                <a:cs typeface="MerriweatherSans-Light"/>
              </a:rPr>
              <a:t>, il </a:t>
            </a:r>
            <a:r>
              <a:rPr lang="it-IT" sz="2600" kern="0" dirty="0">
                <a:effectLst/>
                <a:ea typeface="Calibri" panose="020F0502020204030204" pitchFamily="34" charset="0"/>
                <a:cs typeface="MerriweatherSans-SemiBold"/>
              </a:rPr>
              <a:t>lessico e lo stile </a:t>
            </a:r>
            <a:r>
              <a:rPr lang="it-IT" sz="2600" kern="0" dirty="0">
                <a:effectLst/>
                <a:ea typeface="Calibri" panose="020F0502020204030204" pitchFamily="34" charset="0"/>
                <a:cs typeface="MerriweatherSans-Light"/>
              </a:rPr>
              <a:t>cercano di riprodurre la </a:t>
            </a:r>
            <a:r>
              <a:rPr lang="it-IT" sz="2600" kern="0" dirty="0">
                <a:effectLst/>
                <a:ea typeface="Calibri" panose="020F0502020204030204" pitchFamily="34" charset="0"/>
                <a:cs typeface="MerriweatherSans-SemiBold"/>
              </a:rPr>
              <a:t>lingua parlata</a:t>
            </a:r>
            <a:r>
              <a:rPr lang="it-IT" sz="2600" kern="0" dirty="0">
                <a:effectLst/>
                <a:ea typeface="Calibri" panose="020F0502020204030204" pitchFamily="34" charset="0"/>
                <a:cs typeface="MerriweatherSans-Light"/>
              </a:rPr>
              <a:t>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it-IT" sz="2600" kern="0" dirty="0">
                <a:effectLst/>
                <a:ea typeface="Calibri" panose="020F0502020204030204" pitchFamily="34" charset="0"/>
                <a:cs typeface="MerriweatherSans-Light"/>
              </a:rPr>
              <a:t>Il realismo si sviluppa in </a:t>
            </a:r>
            <a:r>
              <a:rPr lang="it-IT" sz="2600" kern="0" dirty="0">
                <a:effectLst/>
                <a:ea typeface="Calibri" panose="020F0502020204030204" pitchFamily="34" charset="0"/>
                <a:cs typeface="MerriweatherSans-SemiBold"/>
              </a:rPr>
              <a:t>Francia </a:t>
            </a:r>
            <a:r>
              <a:rPr lang="it-IT" sz="2600" kern="0" dirty="0">
                <a:effectLst/>
                <a:ea typeface="Calibri" panose="020F0502020204030204" pitchFamily="34" charset="0"/>
                <a:cs typeface="MerriweatherSans-Light"/>
              </a:rPr>
              <a:t>con </a:t>
            </a:r>
            <a:r>
              <a:rPr lang="it-IT" sz="2600" kern="0" dirty="0">
                <a:effectLst/>
                <a:ea typeface="Calibri" panose="020F0502020204030204" pitchFamily="34" charset="0"/>
                <a:cs typeface="MerriweatherSans-SemiBold"/>
              </a:rPr>
              <a:t>Stendhal</a:t>
            </a:r>
            <a:r>
              <a:rPr lang="it-IT" sz="2600" kern="0" dirty="0">
                <a:effectLst/>
                <a:ea typeface="Calibri" panose="020F0502020204030204" pitchFamily="34" charset="0"/>
                <a:cs typeface="MerriweatherSans-Light"/>
              </a:rPr>
              <a:t>, </a:t>
            </a:r>
            <a:r>
              <a:rPr lang="it-IT" sz="2600" kern="0" dirty="0">
                <a:effectLst/>
                <a:ea typeface="Calibri" panose="020F0502020204030204" pitchFamily="34" charset="0"/>
                <a:cs typeface="MerriweatherSans-SemiBold"/>
              </a:rPr>
              <a:t>Balzac</a:t>
            </a:r>
            <a:r>
              <a:rPr lang="it-IT" sz="2600" kern="0" dirty="0">
                <a:effectLst/>
                <a:ea typeface="Calibri" panose="020F0502020204030204" pitchFamily="34" charset="0"/>
                <a:cs typeface="MerriweatherSans-Light"/>
              </a:rPr>
              <a:t>, </a:t>
            </a:r>
            <a:r>
              <a:rPr lang="it-IT" sz="2600" kern="0" dirty="0">
                <a:effectLst/>
                <a:ea typeface="Calibri" panose="020F0502020204030204" pitchFamily="34" charset="0"/>
                <a:cs typeface="MerriweatherSans-SemiBold"/>
              </a:rPr>
              <a:t>Hugo</a:t>
            </a:r>
            <a:r>
              <a:rPr lang="it-IT" sz="2600" kern="0" dirty="0">
                <a:effectLst/>
                <a:ea typeface="Calibri" panose="020F0502020204030204" pitchFamily="34" charset="0"/>
                <a:cs typeface="MerriweatherSans-Light"/>
              </a:rPr>
              <a:t>, </a:t>
            </a:r>
            <a:r>
              <a:rPr lang="it-IT" sz="2600" kern="0" dirty="0">
                <a:effectLst/>
                <a:ea typeface="Calibri" panose="020F0502020204030204" pitchFamily="34" charset="0"/>
                <a:cs typeface="MerriweatherSans-SemiBold"/>
              </a:rPr>
              <a:t>Flaubert</a:t>
            </a:r>
            <a:r>
              <a:rPr lang="it-IT" sz="2600" kern="0" dirty="0">
                <a:effectLst/>
                <a:ea typeface="Calibri" panose="020F0502020204030204" pitchFamily="34" charset="0"/>
                <a:cs typeface="MerriweatherSans-Light"/>
              </a:rPr>
              <a:t>, </a:t>
            </a:r>
            <a:r>
              <a:rPr lang="it-IT" sz="2600" kern="0" dirty="0">
                <a:effectLst/>
                <a:ea typeface="Calibri" panose="020F0502020204030204" pitchFamily="34" charset="0"/>
                <a:cs typeface="MerriweatherSans-SemiBold"/>
              </a:rPr>
              <a:t>Maupassant, i</a:t>
            </a:r>
            <a:r>
              <a:rPr lang="it-IT" sz="2600" kern="0" dirty="0">
                <a:effectLst/>
                <a:ea typeface="Calibri" panose="020F0502020204030204" pitchFamily="34" charset="0"/>
                <a:cs typeface="MerriweatherSans-Light"/>
              </a:rPr>
              <a:t>n </a:t>
            </a:r>
            <a:r>
              <a:rPr lang="it-IT" sz="2600" kern="0" dirty="0">
                <a:effectLst/>
                <a:ea typeface="Calibri" panose="020F0502020204030204" pitchFamily="34" charset="0"/>
                <a:cs typeface="MerriweatherSans-SemiBold"/>
              </a:rPr>
              <a:t>Inghilterra </a:t>
            </a:r>
            <a:r>
              <a:rPr lang="it-IT" sz="2600" kern="0" dirty="0">
                <a:effectLst/>
                <a:ea typeface="Calibri" panose="020F0502020204030204" pitchFamily="34" charset="0"/>
                <a:cs typeface="MerriweatherSans-Light"/>
              </a:rPr>
              <a:t>con </a:t>
            </a:r>
            <a:r>
              <a:rPr lang="it-IT" sz="2600" kern="0" dirty="0">
                <a:effectLst/>
                <a:ea typeface="Calibri" panose="020F0502020204030204" pitchFamily="34" charset="0"/>
                <a:cs typeface="MerriweatherSans-SemiBold"/>
              </a:rPr>
              <a:t>Dickens</a:t>
            </a:r>
            <a:r>
              <a:rPr lang="it-IT" sz="2600" kern="0" dirty="0">
                <a:effectLst/>
                <a:ea typeface="Calibri" panose="020F0502020204030204" pitchFamily="34" charset="0"/>
                <a:cs typeface="MerriweatherSans-Light"/>
              </a:rPr>
              <a:t>, in Russia </a:t>
            </a:r>
            <a:br>
              <a:rPr lang="it-IT" sz="2600" kern="0" dirty="0">
                <a:effectLst/>
                <a:ea typeface="Calibri" panose="020F0502020204030204" pitchFamily="34" charset="0"/>
                <a:cs typeface="MerriweatherSans-Light"/>
              </a:rPr>
            </a:br>
            <a:r>
              <a:rPr lang="it-IT" sz="2600" kern="0" dirty="0">
                <a:effectLst/>
                <a:ea typeface="Calibri" panose="020F0502020204030204" pitchFamily="34" charset="0"/>
                <a:cs typeface="MerriweatherSans-Light"/>
              </a:rPr>
              <a:t>con </a:t>
            </a:r>
            <a:r>
              <a:rPr lang="it-IT" sz="2600" kern="0" dirty="0">
                <a:effectLst/>
                <a:ea typeface="Calibri" panose="020F0502020204030204" pitchFamily="34" charset="0"/>
                <a:cs typeface="MerriweatherSans-SemiBold"/>
              </a:rPr>
              <a:t>Gogol’</a:t>
            </a:r>
            <a:r>
              <a:rPr lang="it-IT" sz="2600" kern="0" dirty="0">
                <a:effectLst/>
                <a:ea typeface="Calibri" panose="020F0502020204030204" pitchFamily="34" charset="0"/>
                <a:cs typeface="MerriweatherSans-Light"/>
              </a:rPr>
              <a:t>.</a:t>
            </a:r>
            <a:endParaRPr lang="it-IT" sz="26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 descr="Immagine che contiene testo, uomo, persona, indossare&#10;&#10;Descrizione generata automaticamente">
            <a:extLst>
              <a:ext uri="{FF2B5EF4-FFF2-40B4-BE49-F238E27FC236}">
                <a16:creationId xmlns:a16="http://schemas.microsoft.com/office/drawing/2014/main" id="{EC737A1F-2D2E-2A7D-C551-1ECA55332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760" y="1329679"/>
            <a:ext cx="3063240" cy="2392680"/>
          </a:xfrm>
          <a:prstGeom prst="rect">
            <a:avLst/>
          </a:prstGeom>
        </p:spPr>
      </p:pic>
      <p:pic>
        <p:nvPicPr>
          <p:cNvPr id="10" name="Immagine 9" descr="Immagine che contiene testo, cravatta, uomo, persona&#10;&#10;Descrizione generata automaticamente">
            <a:extLst>
              <a:ext uri="{FF2B5EF4-FFF2-40B4-BE49-F238E27FC236}">
                <a16:creationId xmlns:a16="http://schemas.microsoft.com/office/drawing/2014/main" id="{35199BCC-6C83-01F7-97C8-04680E882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760" y="3949494"/>
            <a:ext cx="3063240" cy="2392680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305F3000-A2EE-9BCD-9C12-837BD25DDE48}"/>
              </a:ext>
            </a:extLst>
          </p:cNvPr>
          <p:cNvSpPr/>
          <p:nvPr/>
        </p:nvSpPr>
        <p:spPr>
          <a:xfrm>
            <a:off x="8128079" y="3152646"/>
            <a:ext cx="1690878" cy="368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8F7A45F-D34D-FDE8-AF54-DE7FCCD3830E}"/>
              </a:ext>
            </a:extLst>
          </p:cNvPr>
          <p:cNvSpPr txBox="1"/>
          <p:nvPr/>
        </p:nvSpPr>
        <p:spPr>
          <a:xfrm>
            <a:off x="7997125" y="3152388"/>
            <a:ext cx="1952787" cy="368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0" i="0" dirty="0">
                <a:effectLst/>
              </a:rPr>
              <a:t>Gustave Flaubert</a:t>
            </a:r>
            <a:endParaRPr lang="it-IT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1A85A2F8-D633-3313-4E62-BF95E5ABF3AA}"/>
              </a:ext>
            </a:extLst>
          </p:cNvPr>
          <p:cNvSpPr/>
          <p:nvPr/>
        </p:nvSpPr>
        <p:spPr>
          <a:xfrm>
            <a:off x="7997124" y="5837626"/>
            <a:ext cx="2061276" cy="368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C6AD4D4-5F11-E8D3-3D13-D3BE06177788}"/>
              </a:ext>
            </a:extLst>
          </p:cNvPr>
          <p:cNvSpPr txBox="1"/>
          <p:nvPr/>
        </p:nvSpPr>
        <p:spPr>
          <a:xfrm>
            <a:off x="7866170" y="5837110"/>
            <a:ext cx="2310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0" i="0" dirty="0">
                <a:effectLst/>
              </a:rPr>
              <a:t>Guy de Maupassant</a:t>
            </a:r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7BD9C1F8-CB52-B0EB-5BF2-58407610FF76}"/>
              </a:ext>
            </a:extLst>
          </p:cNvPr>
          <p:cNvSpPr txBox="1">
            <a:spLocks/>
          </p:cNvSpPr>
          <p:nvPr/>
        </p:nvSpPr>
        <p:spPr>
          <a:xfrm>
            <a:off x="839787" y="901884"/>
            <a:ext cx="9337366" cy="7872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B643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CARATTERISTICHE</a:t>
            </a:r>
            <a:endParaRPr lang="it-IT" dirty="0">
              <a:solidFill>
                <a:srgbClr val="B643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737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A88DEA2-BD1F-1BC9-37CE-558C6D34251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7709899" cy="357858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it-IT" sz="2200" kern="0" dirty="0">
                <a:effectLst/>
                <a:ea typeface="Calibri" panose="020F0502020204030204" pitchFamily="34" charset="0"/>
                <a:cs typeface="MerriweatherSans-Light"/>
              </a:rPr>
              <a:t>Nel realismo di primo Ottocento domina l’</a:t>
            </a:r>
            <a:r>
              <a:rPr lang="it-IT" sz="2200" b="1" kern="0" dirty="0">
                <a:effectLst/>
                <a:ea typeface="Calibri" panose="020F0502020204030204" pitchFamily="34" charset="0"/>
                <a:cs typeface="MerriweatherSans-SemiBold"/>
              </a:rPr>
              <a:t>onniscienza narrativa</a:t>
            </a:r>
            <a:r>
              <a:rPr lang="it-IT" sz="2200" kern="0" dirty="0">
                <a:effectLst/>
                <a:ea typeface="Calibri" panose="020F0502020204030204" pitchFamily="34" charset="0"/>
                <a:cs typeface="MerriweatherSans-Light"/>
              </a:rPr>
              <a:t>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it-IT" sz="2200" kern="0" dirty="0">
                <a:effectLst/>
                <a:ea typeface="Calibri" panose="020F0502020204030204" pitchFamily="34" charset="0"/>
                <a:cs typeface="MerriweatherSans-Light"/>
              </a:rPr>
              <a:t>Nel secondo Ottocento il realismo si evolve e nascono nuovi movimenti letterari, come il </a:t>
            </a:r>
            <a:r>
              <a:rPr lang="it-IT" sz="2200" b="1" i="1" kern="0" dirty="0">
                <a:effectLst/>
                <a:ea typeface="Calibri" panose="020F0502020204030204" pitchFamily="34" charset="0"/>
                <a:cs typeface="MerriweatherSans-SemiBoldItalic"/>
              </a:rPr>
              <a:t>Naturalismo</a:t>
            </a:r>
            <a:r>
              <a:rPr lang="it-IT" sz="2200" i="1" kern="0" dirty="0">
                <a:effectLst/>
                <a:ea typeface="Calibri" panose="020F0502020204030204" pitchFamily="34" charset="0"/>
                <a:cs typeface="MerriweatherSans-SemiBoldItalic"/>
              </a:rPr>
              <a:t> </a:t>
            </a:r>
            <a:r>
              <a:rPr lang="it-IT" sz="2200" b="1" kern="0" dirty="0">
                <a:effectLst/>
                <a:ea typeface="Calibri" panose="020F0502020204030204" pitchFamily="34" charset="0"/>
                <a:cs typeface="MerriweatherSans-SemiBold"/>
              </a:rPr>
              <a:t>francese</a:t>
            </a:r>
            <a:r>
              <a:rPr lang="it-IT" sz="2200" kern="0" dirty="0">
                <a:effectLst/>
                <a:ea typeface="Calibri" panose="020F0502020204030204" pitchFamily="34" charset="0"/>
                <a:cs typeface="MerriweatherSans-SemiBold"/>
              </a:rPr>
              <a:t>, rappresentato dalle opere di Émile Zola, </a:t>
            </a:r>
            <a:r>
              <a:rPr lang="it-IT" sz="2200" kern="0" dirty="0">
                <a:effectLst/>
                <a:ea typeface="Calibri" panose="020F0502020204030204" pitchFamily="34" charset="0"/>
                <a:cs typeface="MerriweatherSans-Light"/>
              </a:rPr>
              <a:t>da cui ha origine il </a:t>
            </a:r>
            <a:r>
              <a:rPr lang="it-IT" sz="2200" b="1" i="1" kern="0" dirty="0">
                <a:effectLst/>
                <a:ea typeface="Calibri" panose="020F0502020204030204" pitchFamily="34" charset="0"/>
                <a:cs typeface="MerriweatherSans-SemiBoldItalic"/>
              </a:rPr>
              <a:t>Verismo </a:t>
            </a:r>
            <a:r>
              <a:rPr lang="it-IT" sz="2200" b="1" kern="0" dirty="0">
                <a:effectLst/>
                <a:ea typeface="Calibri" panose="020F0502020204030204" pitchFamily="34" charset="0"/>
                <a:cs typeface="MerriweatherSans-SemiBold"/>
              </a:rPr>
              <a:t>italiano</a:t>
            </a:r>
            <a:r>
              <a:rPr lang="it-IT" sz="2200" kern="0" dirty="0">
                <a:effectLst/>
                <a:ea typeface="Calibri" panose="020F0502020204030204" pitchFamily="34" charset="0"/>
                <a:cs typeface="MerriweatherSans-SemiBold"/>
              </a:rPr>
              <a:t>, con i romanzi di Luigi Capuana e Giovanni Verga</a:t>
            </a:r>
            <a:r>
              <a:rPr lang="it-IT" sz="2200" kern="0" dirty="0">
                <a:effectLst/>
                <a:ea typeface="Calibri" panose="020F0502020204030204" pitchFamily="34" charset="0"/>
                <a:cs typeface="MerriweatherSans-Light"/>
              </a:rPr>
              <a:t>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it-IT" sz="2200" kern="0" dirty="0">
                <a:effectLst/>
                <a:ea typeface="Calibri" panose="020F0502020204030204" pitchFamily="34" charset="0"/>
                <a:cs typeface="MerriweatherSans-Light"/>
              </a:rPr>
              <a:t>Alla semplice verisimiglianza si sostituisce l’</a:t>
            </a:r>
            <a:r>
              <a:rPr lang="it-IT" sz="2200" b="1" kern="0" dirty="0">
                <a:effectLst/>
                <a:ea typeface="Calibri" panose="020F0502020204030204" pitchFamily="34" charset="0"/>
                <a:cs typeface="MerriweatherSans-SemiBold"/>
              </a:rPr>
              <a:t>oggettività assoluta</a:t>
            </a:r>
            <a:r>
              <a:rPr lang="it-IT" sz="2200" kern="0" dirty="0">
                <a:effectLst/>
                <a:ea typeface="Calibri" panose="020F0502020204030204" pitchFamily="34" charset="0"/>
                <a:cs typeface="MerriweatherSans-Light"/>
              </a:rPr>
              <a:t>: </a:t>
            </a:r>
            <a:br>
              <a:rPr lang="it-IT" sz="2200" kern="0" dirty="0">
                <a:effectLst/>
                <a:ea typeface="Calibri" panose="020F0502020204030204" pitchFamily="34" charset="0"/>
                <a:cs typeface="MerriweatherSans-Light"/>
              </a:rPr>
            </a:br>
            <a:r>
              <a:rPr lang="it-IT" sz="2200" kern="0" dirty="0">
                <a:effectLst/>
                <a:ea typeface="Calibri" panose="020F0502020204030204" pitchFamily="34" charset="0"/>
                <a:cs typeface="MerriweatherSans-Light"/>
              </a:rPr>
              <a:t>il romanzo è un </a:t>
            </a:r>
            <a:r>
              <a:rPr lang="it-IT" sz="2200" kern="0" dirty="0">
                <a:effectLst/>
                <a:ea typeface="Calibri" panose="020F0502020204030204" pitchFamily="34" charset="0"/>
                <a:cs typeface="MerriweatherSans-SemiBold"/>
              </a:rPr>
              <a:t>documento </a:t>
            </a:r>
            <a:r>
              <a:rPr lang="it-IT" sz="2200" kern="0" dirty="0">
                <a:effectLst/>
                <a:ea typeface="Calibri" panose="020F0502020204030204" pitchFamily="34" charset="0"/>
                <a:cs typeface="MerriweatherSans-Light"/>
              </a:rPr>
              <a:t>obiettivo della realtà in cui lo scrittore deve rappresentare </a:t>
            </a:r>
            <a:r>
              <a:rPr lang="it-IT" sz="2200" kern="0" dirty="0">
                <a:effectLst/>
                <a:ea typeface="Calibri" panose="020F0502020204030204" pitchFamily="34" charset="0"/>
                <a:cs typeface="MerriweatherSans-SemiBold"/>
              </a:rPr>
              <a:t>soprattutto la condizione delle classi più umili</a:t>
            </a:r>
            <a:r>
              <a:rPr lang="it-IT" sz="2200" kern="0" dirty="0">
                <a:effectLst/>
                <a:ea typeface="Calibri" panose="020F0502020204030204" pitchFamily="34" charset="0"/>
                <a:cs typeface="MerriweatherSans-Light"/>
              </a:rPr>
              <a:t>. </a:t>
            </a:r>
            <a:endParaRPr lang="it-IT" sz="2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1156242F-CCB4-67A4-5C3E-CC325A60B727}"/>
              </a:ext>
            </a:extLst>
          </p:cNvPr>
          <p:cNvSpPr txBox="1">
            <a:spLocks/>
          </p:cNvSpPr>
          <p:nvPr/>
        </p:nvSpPr>
        <p:spPr>
          <a:xfrm>
            <a:off x="839787" y="901884"/>
            <a:ext cx="9337366" cy="7872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B643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REALISMO NELL’OTTOCENTO</a:t>
            </a:r>
            <a:endParaRPr lang="it-IT" dirty="0">
              <a:solidFill>
                <a:srgbClr val="B64360"/>
              </a:solidFill>
            </a:endParaRPr>
          </a:p>
        </p:txBody>
      </p:sp>
      <p:pic>
        <p:nvPicPr>
          <p:cNvPr id="6" name="Immagine 5" descr="Immagine che contiene testo, uomo, persona, vestiti&#10;&#10;Descrizione generata automaticamente">
            <a:extLst>
              <a:ext uri="{FF2B5EF4-FFF2-40B4-BE49-F238E27FC236}">
                <a16:creationId xmlns:a16="http://schemas.microsoft.com/office/drawing/2014/main" id="{532C8FD4-352C-D0F2-506B-34C53CDFFA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808" y="4496499"/>
            <a:ext cx="3049191" cy="2361501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A294E584-3CD3-7193-6DAB-71D0EAE5B5BB}"/>
              </a:ext>
            </a:extLst>
          </p:cNvPr>
          <p:cNvSpPr/>
          <p:nvPr/>
        </p:nvSpPr>
        <p:spPr>
          <a:xfrm>
            <a:off x="7652748" y="6262884"/>
            <a:ext cx="1790700" cy="368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5711388-0C92-A016-1454-24766894BE1B}"/>
              </a:ext>
            </a:extLst>
          </p:cNvPr>
          <p:cNvSpPr txBox="1"/>
          <p:nvPr/>
        </p:nvSpPr>
        <p:spPr>
          <a:xfrm>
            <a:off x="7392607" y="6262368"/>
            <a:ext cx="2310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0" i="0" dirty="0">
                <a:effectLst/>
              </a:rPr>
              <a:t>Giovanni Verga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6630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00A466-9DF5-5568-75F9-F8D3E0F0A2F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268824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it-IT" sz="2200" kern="0" dirty="0">
                <a:effectLst/>
                <a:ea typeface="Calibri" panose="020F0502020204030204" pitchFamily="34" charset="0"/>
                <a:cs typeface="MerriweatherSans-SemiBold"/>
              </a:rPr>
              <a:t>Nel Novecento, nel </a:t>
            </a:r>
            <a:r>
              <a:rPr lang="it-IT" sz="2200" b="1" kern="0" dirty="0">
                <a:effectLst/>
                <a:ea typeface="Calibri" panose="020F0502020204030204" pitchFamily="34" charset="0"/>
                <a:cs typeface="MerriweatherSans-SemiBold"/>
              </a:rPr>
              <a:t>secondo dopoguerra</a:t>
            </a:r>
            <a:r>
              <a:rPr lang="it-IT" sz="2200" kern="0" dirty="0">
                <a:effectLst/>
                <a:ea typeface="Calibri" panose="020F0502020204030204" pitchFamily="34" charset="0"/>
                <a:cs typeface="MerriweatherSans-Light"/>
              </a:rPr>
              <a:t>, torna la necessità di </a:t>
            </a:r>
            <a:r>
              <a:rPr lang="it-IT" sz="2200" kern="0" dirty="0">
                <a:effectLst/>
                <a:ea typeface="Calibri" panose="020F0502020204030204" pitchFamily="34" charset="0"/>
                <a:cs typeface="MerriweatherSans-SemiBold"/>
              </a:rPr>
              <a:t>parlare delle ingiustizie sociali e della condizione in cui versano ampi strati della popolazione</a:t>
            </a:r>
            <a:r>
              <a:rPr lang="it-IT" sz="2200" kern="0" dirty="0">
                <a:effectLst/>
                <a:ea typeface="Calibri" panose="020F0502020204030204" pitchFamily="34" charset="0"/>
                <a:cs typeface="MerriweatherSans-Light"/>
              </a:rPr>
              <a:t>: si sviluppa in Italia il movimento del </a:t>
            </a:r>
            <a:r>
              <a:rPr lang="it-IT" sz="2200" b="1" kern="0" dirty="0">
                <a:effectLst/>
                <a:ea typeface="Calibri" panose="020F0502020204030204" pitchFamily="34" charset="0"/>
                <a:cs typeface="MerriweatherSans-SemiBold"/>
              </a:rPr>
              <a:t>Neorealismo</a:t>
            </a:r>
            <a:r>
              <a:rPr lang="it-IT" sz="2200" kern="0" dirty="0">
                <a:effectLst/>
                <a:ea typeface="Calibri" panose="020F0502020204030204" pitchFamily="34" charset="0"/>
                <a:cs typeface="MerriweatherSans-Light"/>
              </a:rPr>
              <a:t>. </a:t>
            </a:r>
            <a:endParaRPr lang="it-IT" sz="2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it-IT" sz="2200" kern="0" dirty="0">
                <a:effectLst/>
                <a:ea typeface="Calibri" panose="020F0502020204030204" pitchFamily="34" charset="0"/>
                <a:cs typeface="MerriweatherSans-Light"/>
              </a:rPr>
              <a:t>In anni più recenti, si sono imposti nuovi sottogeneri: la </a:t>
            </a:r>
            <a:r>
              <a:rPr lang="it-IT" sz="2200" b="1" i="1" kern="0" dirty="0">
                <a:effectLst/>
                <a:ea typeface="Calibri" panose="020F0502020204030204" pitchFamily="34" charset="0"/>
                <a:cs typeface="MerriweatherSans-SemiBoldItalic"/>
              </a:rPr>
              <a:t>docu-fiction</a:t>
            </a:r>
            <a:r>
              <a:rPr lang="it-IT" sz="2200" kern="0" dirty="0">
                <a:effectLst/>
                <a:ea typeface="Calibri" panose="020F0502020204030204" pitchFamily="34" charset="0"/>
                <a:cs typeface="MerriweatherSans-SemiBoldItalic"/>
              </a:rPr>
              <a:t>, attraverso autori come Roberto Saviano, e la </a:t>
            </a:r>
            <a:r>
              <a:rPr lang="it-IT" sz="2200" b="1" i="1" kern="0" dirty="0">
                <a:effectLst/>
                <a:ea typeface="Calibri" panose="020F0502020204030204" pitchFamily="34" charset="0"/>
                <a:cs typeface="MerriweatherSans-SemiBoldItalic"/>
              </a:rPr>
              <a:t>letteratura non fiction</a:t>
            </a:r>
            <a:r>
              <a:rPr lang="it-IT" sz="2200" kern="0" dirty="0">
                <a:effectLst/>
                <a:ea typeface="Calibri" panose="020F0502020204030204" pitchFamily="34" charset="0"/>
                <a:cs typeface="MerriweatherSans-SemiBoldItalic"/>
              </a:rPr>
              <a:t>, con le opere di </a:t>
            </a:r>
            <a:r>
              <a:rPr lang="it-IT" sz="2200" kern="0" dirty="0">
                <a:effectLst/>
                <a:ea typeface="Calibri" panose="020F0502020204030204" pitchFamily="34" charset="0"/>
                <a:cs typeface="MerriweatherSans-SemiBold"/>
              </a:rPr>
              <a:t>Nicola Lagioia</a:t>
            </a:r>
            <a:r>
              <a:rPr lang="it-IT" sz="2200" kern="0" dirty="0">
                <a:effectLst/>
                <a:ea typeface="Calibri" panose="020F0502020204030204" pitchFamily="34" charset="0"/>
                <a:cs typeface="MerriweatherSans-Light"/>
              </a:rPr>
              <a:t>, </a:t>
            </a:r>
            <a:r>
              <a:rPr lang="it-IT" sz="2200" kern="0" dirty="0">
                <a:effectLst/>
                <a:ea typeface="Calibri" panose="020F0502020204030204" pitchFamily="34" charset="0"/>
                <a:cs typeface="MerriweatherSans-SemiBold"/>
              </a:rPr>
              <a:t>Iaia Caputo</a:t>
            </a:r>
            <a:r>
              <a:rPr lang="it-IT" sz="2200" kern="0" dirty="0">
                <a:effectLst/>
                <a:ea typeface="Calibri" panose="020F0502020204030204" pitchFamily="34" charset="0"/>
                <a:cs typeface="MerriweatherSans-Light"/>
              </a:rPr>
              <a:t>, </a:t>
            </a:r>
            <a:r>
              <a:rPr lang="it-IT" sz="2200" kern="0" dirty="0">
                <a:effectLst/>
                <a:ea typeface="Calibri" panose="020F0502020204030204" pitchFamily="34" charset="0"/>
                <a:cs typeface="MerriweatherSans-SemiBold"/>
              </a:rPr>
              <a:t>Rachel </a:t>
            </a:r>
            <a:r>
              <a:rPr lang="it-IT" sz="2200" kern="0" dirty="0" err="1">
                <a:effectLst/>
                <a:ea typeface="Calibri" panose="020F0502020204030204" pitchFamily="34" charset="0"/>
                <a:cs typeface="MerriweatherSans-SemiBold"/>
              </a:rPr>
              <a:t>Cusk</a:t>
            </a:r>
            <a:r>
              <a:rPr lang="it-IT" sz="2200" kern="0" dirty="0">
                <a:effectLst/>
                <a:ea typeface="Calibri" panose="020F0502020204030204" pitchFamily="34" charset="0"/>
                <a:cs typeface="MerriweatherSans-Light"/>
              </a:rPr>
              <a:t>, </a:t>
            </a:r>
            <a:r>
              <a:rPr lang="it-IT" sz="2200" kern="0" dirty="0">
                <a:effectLst/>
                <a:ea typeface="Calibri" panose="020F0502020204030204" pitchFamily="34" charset="0"/>
                <a:cs typeface="MerriweatherSans-SemiBold"/>
              </a:rPr>
              <a:t>Olivia Laing</a:t>
            </a:r>
            <a:r>
              <a:rPr lang="it-IT" sz="2200" kern="0" dirty="0">
                <a:effectLst/>
                <a:ea typeface="Calibri" panose="020F0502020204030204" pitchFamily="34" charset="0"/>
                <a:cs typeface="MerriweatherSans-Light"/>
              </a:rPr>
              <a:t>.</a:t>
            </a:r>
            <a:endParaRPr lang="it-IT" sz="2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it-IT" sz="2200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45E7F6FC-406A-FB6C-96E7-6AA700AC0191}"/>
              </a:ext>
            </a:extLst>
          </p:cNvPr>
          <p:cNvSpPr txBox="1">
            <a:spLocks/>
          </p:cNvSpPr>
          <p:nvPr/>
        </p:nvSpPr>
        <p:spPr>
          <a:xfrm>
            <a:off x="839787" y="901884"/>
            <a:ext cx="9337366" cy="7872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B643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REALISMO DAL NOVECENTO A OGGI</a:t>
            </a:r>
            <a:endParaRPr lang="it-IT" dirty="0">
              <a:solidFill>
                <a:srgbClr val="B64360"/>
              </a:solidFill>
            </a:endParaRPr>
          </a:p>
        </p:txBody>
      </p:sp>
      <p:pic>
        <p:nvPicPr>
          <p:cNvPr id="6" name="Immagine 5" descr="Immagine che contiene testo, persona, Uniforme militare, aria aperta&#10;&#10;Descrizione generata automaticamente">
            <a:extLst>
              <a:ext uri="{FF2B5EF4-FFF2-40B4-BE49-F238E27FC236}">
                <a16:creationId xmlns:a16="http://schemas.microsoft.com/office/drawing/2014/main" id="{3E6F3212-0BC4-8B5A-D279-A553B5DCAD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797" y="4253079"/>
            <a:ext cx="4630970" cy="260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398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341</Words>
  <Application>Microsoft Macintosh PowerPoint</Application>
  <PresentationFormat>Widescreen</PresentationFormat>
  <Paragraphs>19</Paragraphs>
  <Slides>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Romanzi e racconti realisti</dc:title>
  <dc:creator>Stefania Faiello</dc:creator>
  <cp:lastModifiedBy>Martina Beccherle</cp:lastModifiedBy>
  <cp:revision>21</cp:revision>
  <dcterms:created xsi:type="dcterms:W3CDTF">2023-03-08T10:47:54Z</dcterms:created>
  <dcterms:modified xsi:type="dcterms:W3CDTF">2023-04-13T10:50:08Z</dcterms:modified>
</cp:coreProperties>
</file>