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2 La cellula" id="{087C1870-9D46-452D-8AC8-4639EC13C721}">
          <p14:sldIdLst>
            <p14:sldId id="256"/>
          </p14:sldIdLst>
        </p14:section>
        <p14:section name="Come è fatta la cellula" id="{69D589A9-1837-4084-9E9B-8B8E588F84CF}">
          <p14:sldIdLst>
            <p14:sldId id="257"/>
            <p14:sldId id="258"/>
            <p14:sldId id="259"/>
            <p14:sldId id="260"/>
            <p14:sldId id="261"/>
            <p14:sldId id="262"/>
            <p14:sldId id="263"/>
          </p14:sldIdLst>
        </p14:section>
        <p14:section name="DNA e riproduzione cellulare" id="{95DB775E-F9EE-410A-B5AB-72462E41B719}">
          <p14:sldIdLst>
            <p14:sldId id="264"/>
            <p14:sldId id="265"/>
            <p14:sldId id="266"/>
            <p14:sldId id="267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9CCAD"/>
    <a:srgbClr val="FF3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62"/>
    <p:restoredTop sz="94724"/>
  </p:normalViewPr>
  <p:slideViewPr>
    <p:cSldViewPr snapToGrid="0">
      <p:cViewPr varScale="1">
        <p:scale>
          <a:sx n="106" d="100"/>
          <a:sy n="106" d="100"/>
        </p:scale>
        <p:origin x="8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DFA11D-E7BC-9A42-9F66-29FE6399DA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D8B6C13-F7CA-E94B-836A-2060D773A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8CEA9B-0201-2042-B0CA-9DFD0CDDC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07/03/2023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AEDC86-74DA-C540-B091-E5A69B7F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3935C2-613A-C942-9CA4-270FE4853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72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0B6A0C-A76A-2843-9349-F92CA3CC1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30CDE8-4EA1-934A-B817-1564818FB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F30906-7EE6-4D4E-9252-85BC017A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07/03/2023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08D985-F6BE-264D-87DA-E158A0217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3745EB-4708-744B-847C-D6C1D8B69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744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720D4D9-F92E-8944-AE44-74751C3F2A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E439688-E2AC-F340-ABC8-C0ACA1A62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93FEA8-4CF5-D440-B86F-07B374CED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07/03/2023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2F4CAC-A7DA-2F4C-A4E5-637BAD3C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A68CFE-F683-A846-ACF6-3E5FADAE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105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C271D3-E7C8-134F-A204-293EA5A65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FE2E93-4DBC-B245-AA9E-ECC9066C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740359-7165-EF45-BAAA-9D3E73853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07/03/2023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F473B5-2FE8-004B-B8E0-20260FD7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2F3894-662D-8943-BB2F-4ED466AE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443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4AECCF-8400-2E4A-86C2-8EDF41F6B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5563822-6404-DD46-9230-715AB5C6A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9890F4-DA02-7540-BDD5-D7B138B10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07/03/2023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6FC622-853F-3945-BDAE-B583F848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429F89-B70E-D040-B1A5-F6123C415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11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EBAEF0-E7F2-2743-9A92-DD536ED6B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02A88D-C3B2-2D44-BDB5-E13E3F1AB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93F5E6-14E9-794D-AA11-211DF3434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B70DB27-81D4-8C4C-9919-98C7C5503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07/03/2023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A8EF81-8342-B54A-9267-341E9619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8548E34-587C-8644-9751-20E758F6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670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AB22B0-BBAF-2442-97BA-C9129BFF0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7565AE-4BA9-0046-BB35-5D43EF87F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A40A54D-978E-AA43-9A79-210CB9B1F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C20F4E1-5BBD-7446-9585-020275A95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2785216-BC70-C246-9168-20AC01A3D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805197C-455F-C943-8436-8F5B96131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07/03/2023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EC3D520-FCE1-E448-940C-49C796DD8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35E865-0CD7-ED46-A4D9-AF30E0BA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92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FDF19A-F756-D444-9707-A54A1FEF1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687F01-8394-0C4A-9250-08DC9DA2C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07/03/2023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F9706A0-C04C-084F-A3E9-C7B098785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01B5DE-B136-3B49-B937-22FC506A5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310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4990CD6-EE92-BA4B-ADC1-DF89263CC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07/03/2023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7D5BB57-41C0-1449-BE2E-7C6B9CE96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548C56-B86C-1E40-8F72-8B5B55851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64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DAFF1F-76E6-214B-88BC-C48638EF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362A30-F282-F846-B53C-22528FFE9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EDFF408-1DF4-CD44-9813-DB6A08997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A4B544-2C16-7F44-ADE0-68D00454D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07/03/2023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D469D4F-236B-5F43-97E8-04EB1E935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73CA69-AC7E-9141-AAE1-2F84D4B31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47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601598-DC22-E244-A08A-A3025E81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0BCD724-7EEC-9F49-A376-E09FF5C56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4DAC2C1-B15B-7140-9A88-E3730BC2D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3A10C3-1F0D-FD49-85F6-780BF8C0B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07/03/2023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24B16D0-3D84-CE4D-B74F-87846208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0979D6-C555-C24D-819C-89CC7492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084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C1AC497-BD44-914B-97E7-C08C365B1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E1C765B-6F57-B44C-81A2-4F201276F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1DD40A-0D6F-B34B-A173-9A786A04A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258B1-63D4-4F77-8581-6DCD7807B1A8}" type="datetimeFigureOut">
              <a:rPr lang="it-IT" smtClean="0"/>
              <a:t>07/03/2023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B22B32-109E-9746-B436-F66A36870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02F99D-71B6-1942-A09E-11BCA8904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3D47C-8853-4EE4-8C59-1601B91118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35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hutterstock_723555214-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360" cy="765493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F281724-39C2-4956-A627-4D818F566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682"/>
            <a:ext cx="9144000" cy="1062273"/>
          </a:xfrm>
        </p:spPr>
        <p:txBody>
          <a:bodyPr>
            <a:normAutofit/>
          </a:bodyPr>
          <a:lstStyle/>
          <a:p>
            <a:r>
              <a:rPr lang="it-IT" sz="6600" b="1" dirty="0">
                <a:solidFill>
                  <a:schemeClr val="accent2"/>
                </a:solidFill>
                <a:latin typeface="+mn-lt"/>
              </a:rPr>
              <a:t>U2</a:t>
            </a:r>
            <a:r>
              <a:rPr lang="it-IT" sz="6600" b="1" dirty="0">
                <a:latin typeface="+mn-lt"/>
              </a:rPr>
              <a:t> La cellula</a:t>
            </a:r>
          </a:p>
        </p:txBody>
      </p:sp>
      <p:pic>
        <p:nvPicPr>
          <p:cNvPr id="4" name="Immagine 3" descr="logo LATTES OK nero.psd">
            <a:extLst>
              <a:ext uri="{FF2B5EF4-FFF2-40B4-BE49-F238E27FC236}">
                <a16:creationId xmlns:a16="http://schemas.microsoft.com/office/drawing/2014/main" id="{98F55342-4095-4F4B-8ED3-0842EEE49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5" y="5802618"/>
            <a:ext cx="1002612" cy="10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55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357F6D-6BB6-4731-897B-08A625A88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riproduzione cellulare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427D5B-6AB2-48D1-B5AE-283BE2761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Le cellule si riproducono per dare origine a nuove cellule. </a:t>
            </a:r>
          </a:p>
          <a:p>
            <a:pPr marL="0" indent="0">
              <a:buNone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Riproduzione, nascita e crescita dei viventi avvengono grazie alla riproduzione delle cellule. </a:t>
            </a:r>
          </a:p>
          <a:p>
            <a:pPr marL="0" indent="0">
              <a:buNone/>
            </a:pPr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it-IT" sz="2400" b="1" i="1" dirty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Come si riproduce una cellula</a:t>
            </a:r>
          </a:p>
          <a:p>
            <a:pPr marL="0" indent="0">
              <a:buNone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Qualsiasi cellula per riprodursi raddoppia </a:t>
            </a:r>
            <a:b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il suo DNA, lo divide in due parti uguali e </a:t>
            </a:r>
            <a:b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forma due cellule figlie, identiche fra loro </a:t>
            </a:r>
            <a:b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e alla cellula madre, con un patrimonio </a:t>
            </a:r>
            <a:b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di istruzioni identico.</a:t>
            </a:r>
          </a:p>
        </p:txBody>
      </p:sp>
      <p:pic>
        <p:nvPicPr>
          <p:cNvPr id="4" name="Immagine 3" descr="shutterstock_322577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8035" y="3222545"/>
            <a:ext cx="4061674" cy="3046256"/>
          </a:xfrm>
          <a:prstGeom prst="rect">
            <a:avLst/>
          </a:prstGeom>
          <a:ln w="57150" cmpd="sng">
            <a:solidFill>
              <a:schemeClr val="accent2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449421F-34A1-454F-972E-55CE0345B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263585"/>
            <a:ext cx="39727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13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D23C5F-B9FC-4DB1-8A30-A428AD3B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Riproduzione della cellula procariote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35DFC3-59E0-4E23-BA57-04E033E41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149"/>
            <a:ext cx="10515600" cy="14621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Il DNA forma un unico cromosoma che si duplica quando la cellula procariote sta per dividersi. Le due copie si allontanano, la membrana cellulare si divide, si formano due cellule figlie.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39700A-9AB0-5E41-9631-69D7E2F4E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21" y="3007313"/>
            <a:ext cx="4073165" cy="352504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C9EB74B-2A9C-094A-B0D3-3915202F8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263585"/>
            <a:ext cx="39727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91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524122-2354-4112-8067-A38E31260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531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Riproduzione cellula eucariote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91ED70-258E-445B-985F-9F035A534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1650"/>
            <a:ext cx="10451915" cy="419214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Prima della divisione la cellula produce citoplasma e organelli a sufficienza per ciascuna delle due cellule figlie.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Nella 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</a:rPr>
              <a:t>mitosi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(divisione della cellula): 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il DNA all’interno del nucleo </a:t>
            </a:r>
            <a:b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si duplica e si organizza formando </a:t>
            </a:r>
            <a:b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coppie di cromosomi uguali;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le coppie si dividono e ogni cromosoma </a:t>
            </a:r>
            <a:b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di ciascuna coppia si porta alle due estremità </a:t>
            </a:r>
            <a:b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opposte della cellula;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intorno a ciascuno dei due gruppi di cromosomi </a:t>
            </a:r>
            <a:b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si forma una nuova membrana nucleare;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il citoplasma si divide in due parti uguali e </a:t>
            </a:r>
            <a:b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si originano due nuove cellule, identiche tra </a:t>
            </a:r>
            <a:b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di loro e alla cellula di partenza.</a:t>
            </a:r>
          </a:p>
        </p:txBody>
      </p:sp>
      <p:pic>
        <p:nvPicPr>
          <p:cNvPr id="7" name="Immagine 6" descr="cellula002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"/>
          <a:stretch/>
        </p:blipFill>
        <p:spPr>
          <a:xfrm>
            <a:off x="5778714" y="2321708"/>
            <a:ext cx="5830254" cy="287656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BD61E47-ED12-014D-96F6-00DD5F26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263585"/>
            <a:ext cx="39727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38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524122-2354-4112-8067-A38E31260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531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specializzazione delle cellule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91ED70-258E-445B-985F-9F035A534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442" y="1215740"/>
            <a:ext cx="8730803" cy="506915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Le cellule hanno 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</a:rPr>
              <a:t>forme diverse a seconda della loro funzione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Negli animali le cellule dei muscoli hanno una forma che permette di allungarsi e accorciarsi mentre quelle del sistema nervoso possiedono prolungamenti per comunicare.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Nelle piante le cellule della parte superiore delle foglie sono appiattite, mentre quelle in cui si compie la fotosintesi sono grandi, a forma di cilindro.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Cellule che compiono la medesima funzione sono riunite a formare i 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</a:rPr>
              <a:t>tessuti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Tessuti diversi uniti per compiere uno </a:t>
            </a:r>
            <a:r>
              <a:rPr lang="it-IT" sz="1600">
                <a:latin typeface="Verdana" panose="020B0604030504040204" pitchFamily="34" charset="0"/>
                <a:ea typeface="Verdana" panose="020B0604030504040204" pitchFamily="34" charset="0"/>
              </a:rPr>
              <a:t>stesso lavoro formano 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gli 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</a:rPr>
              <a:t>organi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Organi che concorrono a compiere la medesima funzione, ma che hanno tipi di tessuti diversi, formano un 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</a:rPr>
              <a:t>apparato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Quando tutti gli organi riuniti per compiere la stessa funzione sono formati dallo stesso tipo di tessuto si ha un 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</a:rPr>
              <a:t>sistema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I diversi apparati riuniti insieme compiono le funzioni vitali di un organismo.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Lo stesso accade per le piante.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089161-9B0A-AF4F-AE77-4B7F9ADDC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263585"/>
            <a:ext cx="39727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35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EA3AA592-CAC4-824A-AFE7-B693F22EF197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0" y="1784200"/>
            <a:ext cx="6125625" cy="393618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EFD9728-87BA-7C4B-85D0-0B557BB9D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53" y="1703675"/>
            <a:ext cx="5775207" cy="37956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1365319-3F6F-8249-B9CD-57B618BD3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263585"/>
            <a:ext cx="39727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C35B82-705E-4820-A952-07A5F435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Come è fatta la cellula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F30D8B-CD4D-42A5-A070-435F55C25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5000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Tutte le cellule hanno:			</a:t>
            </a:r>
            <a:endParaRPr lang="it-IT" sz="1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una 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membrana esterna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che separa l’ambiente interno da quello esterno, controllando l’entrata e l’uscita di sostanze. </a:t>
            </a:r>
          </a:p>
          <a:p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un 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insieme di istruzioni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, cioè informazioni in codice sotto forma di molecole di 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DNA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che servono per la struttura e il funzionamento della cellula;</a:t>
            </a:r>
          </a:p>
          <a:p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un 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citoplasma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: sostanza gelatinosa interna alla cellula dove avvengono le reazioni chimiche.</a:t>
            </a:r>
          </a:p>
        </p:txBody>
      </p:sp>
      <p:pic>
        <p:nvPicPr>
          <p:cNvPr id="4" name="Immagine 3" descr="protista4-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6"/>
          <a:stretch/>
        </p:blipFill>
        <p:spPr>
          <a:xfrm>
            <a:off x="7925773" y="2433664"/>
            <a:ext cx="3541893" cy="3005884"/>
          </a:xfrm>
          <a:prstGeom prst="rect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8E8AB41-6F63-8349-9B21-6D064C99A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263585"/>
            <a:ext cx="39727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59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257F07-8A41-41F2-9137-2D97DE923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4082"/>
            <a:ext cx="4728333" cy="5260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La cellula può essere:</a:t>
            </a:r>
          </a:p>
          <a:p>
            <a:pPr marL="0" indent="0">
              <a:buNone/>
            </a:pPr>
            <a:endParaRPr lang="it-IT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procariote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</a:p>
          <a:p>
            <a:endParaRPr lang="it-IT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eucariote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endParaRPr lang="it-IT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953042" y="19035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in questa cellula il </a:t>
            </a:r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DNA </a:t>
            </a:r>
            <a:b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è </a:t>
            </a:r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libero nel citoplasma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953042" y="3104495"/>
            <a:ext cx="50356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il </a:t>
            </a:r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DNA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 è chiuso </a:t>
            </a:r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dentro il nucleo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che è separato dal citoplasma da una membrana. Nel citoplasma si trovano compartimenti, organuli e membrane con differenti funzioni, specializzati in diverse reazioni chimiche.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64C14AC-3D84-6D46-B238-F4567ADAD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17" y="337986"/>
            <a:ext cx="4896437" cy="2562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DEC6003-BC66-AE43-9A41-757C74AB2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89" y="3552893"/>
            <a:ext cx="3484666" cy="3115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5474891-E9DB-774B-80E7-AA4BA5E6E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263585"/>
            <a:ext cx="39727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2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00CD9E-941F-4047-9E1C-54386C326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cellula animale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CC1694-D35D-47F1-8983-4A75CD40C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291" y="3900282"/>
            <a:ext cx="2238926" cy="1498859"/>
          </a:xfrm>
          <a:solidFill>
            <a:srgbClr val="FFE699"/>
          </a:solidFill>
          <a:ln w="28575" cmpd="sng"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Apparato di Golgi</a:t>
            </a:r>
            <a:r>
              <a:rPr lang="it-IT" sz="15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500" dirty="0">
                <a:latin typeface="Verdana" panose="020B0604030504040204" pitchFamily="34" charset="0"/>
                <a:ea typeface="Verdana" panose="020B0604030504040204" pitchFamily="34" charset="0"/>
              </a:rPr>
              <a:t>stazione di rielaborazione e smistamento delle sostanze sintetizzate.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A99C496-5F83-5E47-AA29-85DF97CFA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44" y="1604581"/>
            <a:ext cx="5083016" cy="492601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49291" y="1788971"/>
            <a:ext cx="300086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Citoplasma</a:t>
            </a:r>
            <a:r>
              <a:rPr lang="it-IT" sz="1500" dirty="0">
                <a:latin typeface="Verdana" panose="020B0604030504040204" pitchFamily="34" charset="0"/>
                <a:ea typeface="Verdana" panose="020B0604030504040204" pitchFamily="34" charset="0"/>
              </a:rPr>
              <a:t>: qui si trovano gli organuli cellulari e avvengono la maggior parte delle attività cellulari.</a:t>
            </a:r>
          </a:p>
        </p:txBody>
      </p:sp>
      <p:sp>
        <p:nvSpPr>
          <p:cNvPr id="6" name="Rettangolo 5"/>
          <p:cNvSpPr/>
          <p:nvPr/>
        </p:nvSpPr>
        <p:spPr>
          <a:xfrm>
            <a:off x="8495676" y="1735353"/>
            <a:ext cx="3123453" cy="1477328"/>
          </a:xfrm>
          <a:prstGeom prst="rect">
            <a:avLst/>
          </a:prstGeom>
          <a:solidFill>
            <a:srgbClr val="FFE699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Membrana cellulare</a:t>
            </a:r>
            <a:r>
              <a:rPr lang="it-IT" sz="15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500" dirty="0">
                <a:latin typeface="Verdana" panose="020B0604030504040204" pitchFamily="34" charset="0"/>
                <a:ea typeface="Verdana" panose="020B0604030504040204" pitchFamily="34" charset="0"/>
              </a:rPr>
              <a:t>regola il passaggio delle sostanze fra l’esterno e l’interno della cellula; solo alcune sostanze possono passare: è selettivamente permeabile.</a:t>
            </a:r>
          </a:p>
        </p:txBody>
      </p:sp>
      <p:sp>
        <p:nvSpPr>
          <p:cNvPr id="7" name="Rettangolo 6"/>
          <p:cNvSpPr/>
          <p:nvPr/>
        </p:nvSpPr>
        <p:spPr>
          <a:xfrm>
            <a:off x="8325119" y="3996323"/>
            <a:ext cx="3294010" cy="1938992"/>
          </a:xfrm>
          <a:prstGeom prst="rect">
            <a:avLst/>
          </a:prstGeom>
          <a:solidFill>
            <a:srgbClr val="FFE699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Nucleo</a:t>
            </a:r>
            <a:r>
              <a:rPr lang="it-IT" sz="1500" dirty="0">
                <a:latin typeface="Verdana" panose="020B0604030504040204" pitchFamily="34" charset="0"/>
                <a:ea typeface="Verdana" panose="020B0604030504040204" pitchFamily="34" charset="0"/>
              </a:rPr>
              <a:t>: centro di comando della cellula. È avvolto dalla membrana nucleare, da cui passano le sostanze fra il nucleo e il citoplasma. Dentro il nucleo c’è il nucleolo che contiene le istruzioni per il funzionamento della cellula (il DNA).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>
            <a:stCxn id="5" idx="3"/>
          </p:cNvCxnSpPr>
          <p:nvPr/>
        </p:nvCxnSpPr>
        <p:spPr>
          <a:xfrm>
            <a:off x="3850151" y="2296803"/>
            <a:ext cx="1050803" cy="430036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>
            <a:cxnSpLocks/>
          </p:cNvCxnSpPr>
          <p:nvPr/>
        </p:nvCxnSpPr>
        <p:spPr>
          <a:xfrm>
            <a:off x="3077706" y="4121422"/>
            <a:ext cx="2234523" cy="515892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>
            <a:cxnSpLocks/>
          </p:cNvCxnSpPr>
          <p:nvPr/>
        </p:nvCxnSpPr>
        <p:spPr>
          <a:xfrm flipH="1">
            <a:off x="7380514" y="2197053"/>
            <a:ext cx="1120188" cy="99750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>
            <a:cxnSpLocks/>
          </p:cNvCxnSpPr>
          <p:nvPr/>
        </p:nvCxnSpPr>
        <p:spPr>
          <a:xfrm flipH="1" flipV="1">
            <a:off x="5943600" y="3900282"/>
            <a:ext cx="2393476" cy="1039192"/>
          </a:xfrm>
          <a:prstGeom prst="straightConnector1">
            <a:avLst/>
          </a:prstGeom>
          <a:ln w="28575" cmpd="sng">
            <a:solidFill>
              <a:schemeClr val="accent2"/>
            </a:solidFill>
            <a:round/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506AA676-D37C-5A45-89DC-9D16E7AC0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263585"/>
            <a:ext cx="39727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54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9C9A2409-E86A-C443-9C40-EA86BA132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421" y="1140316"/>
            <a:ext cx="5083016" cy="492601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44279" y="820125"/>
            <a:ext cx="3738578" cy="1246495"/>
          </a:xfrm>
          <a:prstGeom prst="rect">
            <a:avLst/>
          </a:prstGeom>
          <a:solidFill>
            <a:srgbClr val="FFE699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Mitocondri</a:t>
            </a:r>
            <a:r>
              <a:rPr lang="it-IT" sz="15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500" dirty="0">
                <a:latin typeface="Verdana" panose="020B0604030504040204" pitchFamily="34" charset="0"/>
                <a:ea typeface="Verdana" panose="020B0604030504040204" pitchFamily="34" charset="0"/>
              </a:rPr>
              <a:t>qui le molecole di glucosio vengono scomposte in acqua e anidride carbonica per ricavare energia (</a:t>
            </a:r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respirazione cellulare</a:t>
            </a:r>
            <a:r>
              <a:rPr lang="it-IT" sz="1500" dirty="0"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</p:txBody>
      </p:sp>
      <p:sp>
        <p:nvSpPr>
          <p:cNvPr id="6" name="Rettangolo 5"/>
          <p:cNvSpPr/>
          <p:nvPr/>
        </p:nvSpPr>
        <p:spPr>
          <a:xfrm>
            <a:off x="644279" y="2955055"/>
            <a:ext cx="2651594" cy="1477328"/>
          </a:xfrm>
          <a:prstGeom prst="rect">
            <a:avLst/>
          </a:prstGeom>
          <a:solidFill>
            <a:srgbClr val="FFE699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Ribosomi</a:t>
            </a:r>
            <a:r>
              <a:rPr lang="it-IT" sz="1500" dirty="0">
                <a:latin typeface="Verdana" panose="020B0604030504040204" pitchFamily="34" charset="0"/>
                <a:ea typeface="Verdana" panose="020B0604030504040204" pitchFamily="34" charset="0"/>
              </a:rPr>
              <a:t>: immersi nel citoplasma o ancorati al reticolo endoplasmatico rugoso, in questi organelli avviene la sintesi delle proteine.</a:t>
            </a:r>
          </a:p>
        </p:txBody>
      </p:sp>
      <p:sp>
        <p:nvSpPr>
          <p:cNvPr id="7" name="Rettangolo 6"/>
          <p:cNvSpPr/>
          <p:nvPr/>
        </p:nvSpPr>
        <p:spPr>
          <a:xfrm>
            <a:off x="8653874" y="4066956"/>
            <a:ext cx="2644034" cy="1246495"/>
          </a:xfrm>
          <a:prstGeom prst="rect">
            <a:avLst/>
          </a:prstGeom>
          <a:solidFill>
            <a:srgbClr val="FFE699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Vescicole</a:t>
            </a:r>
            <a:r>
              <a:rPr lang="it-IT" sz="1500" dirty="0">
                <a:latin typeface="Verdana" panose="020B0604030504040204" pitchFamily="34" charset="0"/>
                <a:ea typeface="Verdana" panose="020B0604030504040204" pitchFamily="34" charset="0"/>
              </a:rPr>
              <a:t>: trasportano le sostanze fra i vari scomparti all’interno della cellula e fra questa e l’esterno.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/>
          <p:nvPr/>
        </p:nvCxnSpPr>
        <p:spPr>
          <a:xfrm>
            <a:off x="4386705" y="1651685"/>
            <a:ext cx="857082" cy="553159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/>
          <p:nvPr/>
        </p:nvCxnSpPr>
        <p:spPr>
          <a:xfrm flipV="1">
            <a:off x="3295872" y="3365698"/>
            <a:ext cx="1566124" cy="475249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096001" y="813515"/>
            <a:ext cx="888682" cy="928199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>
            <a:cxnSpLocks/>
          </p:cNvCxnSpPr>
          <p:nvPr/>
        </p:nvCxnSpPr>
        <p:spPr>
          <a:xfrm flipH="1">
            <a:off x="6164071" y="1495866"/>
            <a:ext cx="2445715" cy="953752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>
            <a:cxnSpLocks/>
          </p:cNvCxnSpPr>
          <p:nvPr/>
        </p:nvCxnSpPr>
        <p:spPr>
          <a:xfrm flipH="1" flipV="1">
            <a:off x="4506686" y="3840947"/>
            <a:ext cx="4134265" cy="623278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5315492" y="259517"/>
            <a:ext cx="3338382" cy="553998"/>
          </a:xfrm>
          <a:prstGeom prst="rect">
            <a:avLst/>
          </a:prstGeom>
          <a:solidFill>
            <a:srgbClr val="FFE699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Lisosomi</a:t>
            </a:r>
            <a:r>
              <a:rPr lang="it-IT" sz="1500" dirty="0">
                <a:latin typeface="Verdana" panose="020B0604030504040204" pitchFamily="34" charset="0"/>
                <a:ea typeface="Verdana" panose="020B0604030504040204" pitchFamily="34" charset="0"/>
              </a:rPr>
              <a:t>: qui vengono distrutte le sostanze nocive o inutili.</a:t>
            </a:r>
          </a:p>
        </p:txBody>
      </p:sp>
      <p:sp>
        <p:nvSpPr>
          <p:cNvPr id="5" name="Rettangolo 4"/>
          <p:cNvSpPr/>
          <p:nvPr/>
        </p:nvSpPr>
        <p:spPr>
          <a:xfrm>
            <a:off x="8597828" y="1007487"/>
            <a:ext cx="2700080" cy="1938992"/>
          </a:xfrm>
          <a:prstGeom prst="rect">
            <a:avLst/>
          </a:prstGeom>
          <a:solidFill>
            <a:srgbClr val="FFE699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Reticolo endoplasmatico </a:t>
            </a:r>
            <a:r>
              <a:rPr lang="it-IT" sz="1500" dirty="0">
                <a:latin typeface="Verdana" panose="020B0604030504040204" pitchFamily="34" charset="0"/>
                <a:ea typeface="Verdana" panose="020B0604030504040204" pitchFamily="34" charset="0"/>
              </a:rPr>
              <a:t>(liscio e rugoso): collegato alla membrana esterna del nucleo, qui i composti vengono sintetizzati e trasportati all’interno e all’esterno della cellula.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4516F96-AA63-CD4D-88F9-CD2375FA5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263585"/>
            <a:ext cx="39727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11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3BC3BB0C-D079-8441-A1A2-40709576A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89" y="1556205"/>
            <a:ext cx="5180201" cy="506490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4A40C8A-2875-4505-8DFA-9D2C39A39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cellula vegetale</a:t>
            </a:r>
          </a:p>
        </p:txBody>
      </p:sp>
      <p:sp>
        <p:nvSpPr>
          <p:cNvPr id="5" name="Rettangolo 4"/>
          <p:cNvSpPr/>
          <p:nvPr/>
        </p:nvSpPr>
        <p:spPr>
          <a:xfrm>
            <a:off x="8813638" y="2472936"/>
            <a:ext cx="2733411" cy="1015663"/>
          </a:xfrm>
          <a:prstGeom prst="rect">
            <a:avLst/>
          </a:prstGeom>
          <a:solidFill>
            <a:srgbClr val="C5E0B4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Parete cellulare</a:t>
            </a:r>
            <a:r>
              <a:rPr lang="it-IT" sz="1500" dirty="0">
                <a:latin typeface="Verdana" panose="020B0604030504040204" pitchFamily="34" charset="0"/>
                <a:ea typeface="Verdana" panose="020B0604030504040204" pitchFamily="34" charset="0"/>
              </a:rPr>
              <a:t>: involucro rigido che circonda la membrana cellulare.</a:t>
            </a:r>
          </a:p>
        </p:txBody>
      </p:sp>
      <p:sp>
        <p:nvSpPr>
          <p:cNvPr id="4" name="Rettangolo 3"/>
          <p:cNvSpPr/>
          <p:nvPr/>
        </p:nvSpPr>
        <p:spPr>
          <a:xfrm>
            <a:off x="644951" y="2308673"/>
            <a:ext cx="2819120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Vacuolo centrale: </a:t>
            </a:r>
            <a:r>
              <a:rPr lang="it-IT" sz="1500" dirty="0">
                <a:latin typeface="Verdana" panose="020B0604030504040204" pitchFamily="34" charset="0"/>
                <a:ea typeface="Verdana" panose="020B0604030504040204" pitchFamily="34" charset="0"/>
              </a:rPr>
              <a:t>sacca contenente acqua, sali minerali e altre sostanze, spinge il citoplasma contro la parete cellulare (turgore cellulare). Può svolgere una funzione di riserva di glucosio.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464071" y="3278169"/>
            <a:ext cx="1718031" cy="150831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8207829" y="2980768"/>
            <a:ext cx="605809" cy="1261306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3568687" y="1818587"/>
            <a:ext cx="923651" cy="323165"/>
          </a:xfrm>
          <a:prstGeom prst="rect">
            <a:avLst/>
          </a:prstGeom>
          <a:ln w="28575" cmpd="sng">
            <a:solidFill>
              <a:srgbClr val="ED7D31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Nucleo</a:t>
            </a:r>
            <a:endParaRPr lang="it-IT" sz="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364936" y="4870381"/>
            <a:ext cx="2060179" cy="323165"/>
          </a:xfrm>
          <a:prstGeom prst="rect">
            <a:avLst/>
          </a:prstGeom>
          <a:ln w="28575" cmpd="sng">
            <a:solidFill>
              <a:srgbClr val="ED7D31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Apparato di Golgi</a:t>
            </a:r>
            <a:endParaRPr lang="it-IT" sz="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8656647" y="4841482"/>
            <a:ext cx="2558714" cy="323165"/>
          </a:xfrm>
          <a:prstGeom prst="rect">
            <a:avLst/>
          </a:prstGeom>
          <a:ln w="28575" cmpd="sng">
            <a:solidFill>
              <a:srgbClr val="ED7D31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Membrana plasmatica</a:t>
            </a:r>
            <a:endParaRPr lang="it-IT" sz="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8462680" y="1511364"/>
            <a:ext cx="1410964" cy="323165"/>
          </a:xfrm>
          <a:prstGeom prst="rect">
            <a:avLst/>
          </a:prstGeom>
          <a:ln w="28575" cmpd="sng">
            <a:solidFill>
              <a:srgbClr val="ED7D31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Cloroplasto</a:t>
            </a:r>
            <a:endParaRPr lang="it-IT" sz="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8335062" y="1987174"/>
            <a:ext cx="1462260" cy="323165"/>
          </a:xfrm>
          <a:prstGeom prst="rect">
            <a:avLst/>
          </a:prstGeom>
          <a:ln w="28575" cmpd="sng">
            <a:solidFill>
              <a:srgbClr val="ED7D31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latin typeface="Verdana" panose="020B0604030504040204" pitchFamily="34" charset="0"/>
                <a:ea typeface="Verdana" panose="020B0604030504040204" pitchFamily="34" charset="0"/>
              </a:rPr>
              <a:t>Mitocondrio</a:t>
            </a:r>
            <a:endParaRPr lang="it-IT" sz="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5817910" y="1672947"/>
            <a:ext cx="2644770" cy="524106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7090998" y="2148757"/>
            <a:ext cx="1244064" cy="224937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7424057" y="4305429"/>
            <a:ext cx="1232590" cy="697636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3425115" y="4164226"/>
            <a:ext cx="1557148" cy="867738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>
            <a:cxnSpLocks/>
          </p:cNvCxnSpPr>
          <p:nvPr/>
        </p:nvCxnSpPr>
        <p:spPr>
          <a:xfrm>
            <a:off x="4316580" y="2197053"/>
            <a:ext cx="2356363" cy="1543425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2" name="Immagine 21">
            <a:extLst>
              <a:ext uri="{FF2B5EF4-FFF2-40B4-BE49-F238E27FC236}">
                <a16:creationId xmlns:a16="http://schemas.microsoft.com/office/drawing/2014/main" id="{60552B8E-68B6-BA47-B889-D9FC990DA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263585"/>
            <a:ext cx="39727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61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321B6D-17E5-4278-9120-D03A607A2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861290"/>
            <a:ext cx="6127544" cy="5210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Le cellule delle parti verdi delle piante contengono i </a:t>
            </a:r>
            <a:r>
              <a:rPr lang="it-IT" sz="2400" b="1" dirty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cloroplasti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b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che a loro volta contengono i 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tilacoidi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, immersi in un liquido denso detto 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stroma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. All’interno dei tilacoidi si trova la 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clorofilla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, una sostanza di colore verde capace di assorbire l’energia del sole.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La luce solare, insieme all’acqua e all’anidride carbonica, viene utilizzata durante il processo di </a:t>
            </a:r>
            <a:r>
              <a:rPr lang="it-IT" sz="2400" b="1" dirty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fotosintesi clorofilliana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per fabbricare lo zucchero glucosio.</a:t>
            </a:r>
          </a:p>
        </p:txBody>
      </p:sp>
      <p:pic>
        <p:nvPicPr>
          <p:cNvPr id="2" name="Immagine 1" descr="B0204_Bozz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66" y="621072"/>
            <a:ext cx="2791968" cy="2845660"/>
          </a:xfrm>
          <a:prstGeom prst="rect">
            <a:avLst/>
          </a:prstGeom>
          <a:ln w="57150" cmpd="sng">
            <a:solidFill>
              <a:srgbClr val="ED7D31"/>
            </a:solidFill>
          </a:ln>
        </p:spPr>
      </p:pic>
      <p:pic>
        <p:nvPicPr>
          <p:cNvPr id="6" name="Immagine 5" descr="shutterstock_54846205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/>
          <a:stretch/>
        </p:blipFill>
        <p:spPr>
          <a:xfrm>
            <a:off x="6965745" y="3466732"/>
            <a:ext cx="4085470" cy="30023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6E3FA03A-7853-4831-A50C-3210E02274E1}"/>
              </a:ext>
            </a:extLst>
          </p:cNvPr>
          <p:cNvCxnSpPr>
            <a:cxnSpLocks/>
          </p:cNvCxnSpPr>
          <p:nvPr/>
        </p:nvCxnSpPr>
        <p:spPr>
          <a:xfrm>
            <a:off x="5038928" y="1429966"/>
            <a:ext cx="2908565" cy="120437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DD494BB8-02F9-1642-80C6-F065AFBC4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263585"/>
            <a:ext cx="39727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45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74D8A1-A37C-423F-B52D-25C0CA93A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574" y="576200"/>
            <a:ext cx="5753545" cy="27661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Il 70% della cellula è formato di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acqua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L="0" indent="0"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L’acqua è indispensabile per gli organismi viventi.</a:t>
            </a:r>
          </a:p>
          <a:p>
            <a:pPr marL="0" indent="0"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L’acqua entra ed esce dalle cellule attraverso la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membrana cellulare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che è semipermeabile. </a:t>
            </a:r>
          </a:p>
        </p:txBody>
      </p:sp>
      <p:pic>
        <p:nvPicPr>
          <p:cNvPr id="2" name="Immagine 1" descr="shutterstock_429913645-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808" y="696494"/>
            <a:ext cx="4170296" cy="312772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499709" y="4531582"/>
            <a:ext cx="2928202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/>
              <a:t>L’</a:t>
            </a:r>
            <a:r>
              <a:rPr lang="it-IT" b="1" dirty="0"/>
              <a:t>osmosi</a:t>
            </a:r>
            <a:r>
              <a:rPr lang="it-IT" dirty="0"/>
              <a:t> è una particolare diffusione attraverso una membrana semipermeabile.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2669521-FFEF-FD4C-97C6-04A98BDDE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55" y="3515676"/>
            <a:ext cx="5616254" cy="3108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9CCA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92135A9-8086-6F49-B5D5-EF2A201B2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263585"/>
            <a:ext cx="39727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8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AC54A2-C944-46C6-8762-49D94C91D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39210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DNA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9E8B8F-7F28-4CDF-8007-9F09999D5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116" y="1615267"/>
            <a:ext cx="6696335" cy="471878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Il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DNA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si trova in tutte le cellule. </a:t>
            </a:r>
          </a:p>
          <a:p>
            <a:pPr>
              <a:lnSpc>
                <a:spcPct val="100000"/>
              </a:lnSpc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Detiene il controllo di tutta l’attività cellulare. </a:t>
            </a:r>
          </a:p>
          <a:p>
            <a:pPr>
              <a:lnSpc>
                <a:spcPct val="120000"/>
              </a:lnSpc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Quando le cellule stanno per riprodursi, il DNA si condensa in modo da formare delle strutture a forma di bastoncelli, i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cromosomi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. In ogni cellula eucariote i cromosomi sono in duplice copia e portano le stesse informazioni (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omologhi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). 			</a:t>
            </a:r>
            <a:endParaRPr lang="it-IT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Ogni forma vivente ha un determinato numero di coppie di cromosomi, il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corredo cromosomico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Un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gene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è un pezzo di DNA corrispondente a un “pacchetto di istruzioni”.</a:t>
            </a:r>
          </a:p>
        </p:txBody>
      </p:sp>
      <p:pic>
        <p:nvPicPr>
          <p:cNvPr id="4" name="Immagine 3" descr="stock-photo-dna-617754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62" y="607014"/>
            <a:ext cx="4055718" cy="3041788"/>
          </a:xfrm>
          <a:prstGeom prst="rect">
            <a:avLst/>
          </a:prstGeom>
        </p:spPr>
      </p:pic>
      <p:pic>
        <p:nvPicPr>
          <p:cNvPr id="5" name="Immagine 4" descr="SCPP656021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4" t="-192" r="-514" b="192"/>
          <a:stretch/>
        </p:blipFill>
        <p:spPr>
          <a:xfrm rot="16200000">
            <a:off x="8418218" y="3096067"/>
            <a:ext cx="2625556" cy="406857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58C00E0-E639-674D-931F-DF0B8585D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263585"/>
            <a:ext cx="39727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382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977</Words>
  <Application>Microsoft Office PowerPoint</Application>
  <PresentationFormat>Widescreen</PresentationFormat>
  <Paragraphs>70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Tema di Office</vt:lpstr>
      <vt:lpstr>U2 La cellula</vt:lpstr>
      <vt:lpstr>Come è fatta la cellula</vt:lpstr>
      <vt:lpstr>Presentazione standard di PowerPoint</vt:lpstr>
      <vt:lpstr>La cellula animale</vt:lpstr>
      <vt:lpstr>Presentazione standard di PowerPoint</vt:lpstr>
      <vt:lpstr>La cellula vegetale</vt:lpstr>
      <vt:lpstr>Presentazione standard di PowerPoint</vt:lpstr>
      <vt:lpstr>Presentazione standard di PowerPoint</vt:lpstr>
      <vt:lpstr>Il DNA</vt:lpstr>
      <vt:lpstr>La riproduzione cellulare</vt:lpstr>
      <vt:lpstr>Riproduzione della cellula procariote</vt:lpstr>
      <vt:lpstr>Riproduzione cellula eucariote</vt:lpstr>
      <vt:lpstr>La specializzazione delle cellule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U2 Dentro la cellula</dc:title>
  <dc:creator>silvia grilli</dc:creator>
  <cp:lastModifiedBy>Valentina Ciampi</cp:lastModifiedBy>
  <cp:revision>57</cp:revision>
  <dcterms:created xsi:type="dcterms:W3CDTF">2020-03-16T12:16:53Z</dcterms:created>
  <dcterms:modified xsi:type="dcterms:W3CDTF">2023-03-07T08:15:55Z</dcterms:modified>
</cp:coreProperties>
</file>