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5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0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8812C-392B-9443-8DAD-AAC5732B1533}" type="datetimeFigureOut">
              <a:rPr lang="it-IT" smtClean="0"/>
              <a:t>19/09/22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5E0A-92AC-6A4C-A0F8-A1D8EA2AC2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29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EC3C20-501E-C244-9225-D975D8C74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4" b="34635"/>
          <a:stretch/>
        </p:blipFill>
        <p:spPr>
          <a:xfrm>
            <a:off x="-2" y="0"/>
            <a:ext cx="12192000" cy="4305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64D4529-D0D6-A44F-8EBA-CD0F552DB7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105350"/>
            <a:ext cx="584200" cy="6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38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F39CD-1FD3-FE4E-954F-0F203E40F43C}" type="datetime1">
              <a:rPr lang="it-IT" smtClean="0"/>
              <a:t>19/09/22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36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E2B07-353C-0D4E-AA34-5899A1DDD6A7}" type="datetime1">
              <a:rPr lang="it-IT" smtClean="0"/>
              <a:t>19/09/22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37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7E148B1-FB5C-3343-BA81-C3DC9F04F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2"/>
          <a:stretch/>
        </p:blipFill>
        <p:spPr>
          <a:xfrm>
            <a:off x="0" y="6241700"/>
            <a:ext cx="12192000" cy="6163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A6C9F2A-052D-E84C-8204-786C925541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" y="6329455"/>
            <a:ext cx="393007" cy="41920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5161C1-34DE-2D41-AAC5-3468505B1ED1}"/>
              </a:ext>
            </a:extLst>
          </p:cNvPr>
          <p:cNvSpPr txBox="1"/>
          <p:nvPr userDrawn="1"/>
        </p:nvSpPr>
        <p:spPr>
          <a:xfrm>
            <a:off x="3048828" y="6451569"/>
            <a:ext cx="6097656" cy="2616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 2022 S. Lattes &amp; C. Editori </a:t>
            </a:r>
            <a:r>
              <a:rPr lang="it-IT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SpA</a:t>
            </a:r>
            <a:r>
              <a:rPr lang="it-IT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Torino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F680295-724E-6348-8E58-79D5F92F640D}"/>
              </a:ext>
            </a:extLst>
          </p:cNvPr>
          <p:cNvSpPr txBox="1"/>
          <p:nvPr userDrawn="1"/>
        </p:nvSpPr>
        <p:spPr>
          <a:xfrm>
            <a:off x="11109462" y="6456466"/>
            <a:ext cx="1075911" cy="251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264EBE48-115D-41FD-9C64-65100AB8593A}" type="slidenum">
              <a:rPr lang="it-IT" sz="1200" smtClean="0"/>
              <a:pPr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79736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E4498-96D5-274A-98A1-1B49B854DBCA}" type="datetime1">
              <a:rPr lang="it-IT" smtClean="0"/>
              <a:t>19/09/22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23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5B1F-BCD3-5346-853F-11029094B4CA}" type="datetime1">
              <a:rPr lang="it-IT" smtClean="0"/>
              <a:t>19/09/22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896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B97E4-0955-5148-B63B-D66E585CB282}" type="datetime1">
              <a:rPr lang="it-IT" smtClean="0"/>
              <a:t>19/09/22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902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0CFE-0488-634B-BEA3-4625D819883A}" type="datetime1">
              <a:rPr lang="it-IT" smtClean="0"/>
              <a:t>19/09/22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045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7D627-EEE6-C44D-A4BC-9DB3D9FDD444}" type="datetime1">
              <a:rPr lang="it-IT" smtClean="0"/>
              <a:t>19/09/22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622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1966-55A0-F74D-A32A-050BCC3E2DF2}" type="datetime1">
              <a:rPr lang="it-IT" smtClean="0"/>
              <a:t>19/09/22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218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624CA-8F2C-3845-A917-BF39BFD373D6}" type="datetime1">
              <a:rPr lang="it-IT" smtClean="0"/>
              <a:t>19/09/22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47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6FF25-DB5D-3F4A-8408-AC7DED087B07}" type="datetime1">
              <a:rPr lang="it-IT" smtClean="0"/>
              <a:t>19/09/22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BE48-115D-41FD-9C64-65100AB859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41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600CC-6A00-48DD-8070-F14809A0525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4306528"/>
            <a:ext cx="9144000" cy="2551471"/>
          </a:xfrm>
        </p:spPr>
        <p:txBody>
          <a:bodyPr anchor="ctr">
            <a:normAutofit/>
          </a:bodyPr>
          <a:lstStyle/>
          <a:p>
            <a:pPr algn="ctr"/>
            <a:r>
              <a:rPr lang="it-IT" sz="6600" b="1" dirty="0">
                <a:latin typeface="+mn-lt"/>
              </a:rPr>
              <a:t>Il periodo classico</a:t>
            </a:r>
            <a:br>
              <a:rPr lang="it-IT" sz="5400" b="1" dirty="0">
                <a:latin typeface="+mn-lt"/>
              </a:rPr>
            </a:br>
            <a:r>
              <a:rPr lang="it-IT" sz="4800" dirty="0">
                <a:latin typeface="+mn-lt"/>
              </a:rPr>
              <a:t>(1750-1820 circa)</a:t>
            </a:r>
          </a:p>
        </p:txBody>
      </p:sp>
    </p:spTree>
    <p:extLst>
      <p:ext uri="{BB962C8B-B14F-4D97-AF65-F5344CB8AC3E}">
        <p14:creationId xmlns:p14="http://schemas.microsoft.com/office/powerpoint/2010/main" val="241965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E7BC16F-1D5A-694C-BCCC-DE21F7457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420" y="1209325"/>
            <a:ext cx="5346565" cy="5032375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2890"/>
            <a:ext cx="77724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3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Franz Joseph Haydn </a:t>
            </a:r>
            <a:b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</a:br>
            <a:r>
              <a:rPr lang="it-IT" sz="2000" i="0" u="none" strike="noStrike" baseline="0" dirty="0" err="1"/>
              <a:t>Rohrau</a:t>
            </a:r>
            <a:r>
              <a:rPr lang="it-IT" sz="2000" i="0" u="none" strike="noStrike" baseline="0" dirty="0"/>
              <a:t> (Austria), 1732 – Vienna (Austria), 1809</a:t>
            </a:r>
            <a:endParaRPr lang="it-IT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BiancoeneroBold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Grazie alla sua splendida voce, entra nel coro della Cattedrale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di Vienna, dove viene invitato a studiare: impara a suonare il clavicembalo e il violino. </a:t>
            </a:r>
            <a:r>
              <a:rPr lang="it-IT" sz="2000" b="0" i="0" u="none" strike="noStrike" baseline="0" dirty="0"/>
              <a:t>Nel 1761 viene assunto dal principe ungherese Nicolaus </a:t>
            </a:r>
            <a:r>
              <a:rPr lang="it-IT" sz="2000" b="0" i="0" u="none" strike="noStrike" baseline="0" dirty="0" err="1"/>
              <a:t>Esterházy</a:t>
            </a:r>
            <a:r>
              <a:rPr lang="it-IT" sz="2000" b="0" i="0" u="none" strike="noStrike" baseline="0" dirty="0"/>
              <a:t>, che gli mette a disposizione un’orchestra, e rimane per trent’anni al suo servizio.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b="0" i="0" u="none" strike="noStrike" baseline="0" dirty="0"/>
              <a:t>Dopo un periodo trascorso a Londra, dove nascono le </a:t>
            </a:r>
            <a:r>
              <a:rPr lang="it-IT" sz="2000" b="1" i="1" u="none" strike="noStrike" baseline="0" dirty="0"/>
              <a:t>Sinfonie londinesi</a:t>
            </a:r>
            <a:r>
              <a:rPr lang="it-IT" sz="2000" b="0" i="0" u="none" strike="noStrike" baseline="0" dirty="0"/>
              <a:t>, decide di ritornare in patria: compone alcune </a:t>
            </a:r>
            <a:r>
              <a:rPr lang="it-IT" sz="2000" b="1" i="1" u="none" strike="noStrike" baseline="0" dirty="0"/>
              <a:t>Messe</a:t>
            </a:r>
            <a:r>
              <a:rPr lang="it-IT" sz="2000" b="1" i="0" u="none" strike="noStrike" baseline="0" dirty="0"/>
              <a:t> </a:t>
            </a:r>
            <a:br>
              <a:rPr lang="it-IT" sz="2000" b="1" i="0" u="none" strike="noStrike" baseline="0" dirty="0"/>
            </a:br>
            <a:r>
              <a:rPr lang="it-IT" sz="2000" b="0" i="0" u="none" strike="noStrike" baseline="0" dirty="0"/>
              <a:t>e gli oratori </a:t>
            </a:r>
            <a:r>
              <a:rPr lang="it-IT" sz="2000" b="1" i="1" u="none" strike="noStrike" baseline="0" dirty="0"/>
              <a:t>La creazione </a:t>
            </a:r>
            <a:r>
              <a:rPr lang="it-IT" sz="2000" b="0" i="0" u="none" strike="noStrike" baseline="0" dirty="0"/>
              <a:t>e </a:t>
            </a:r>
            <a:r>
              <a:rPr lang="it-IT" sz="2000" b="1" i="1" u="none" strike="noStrike" baseline="0" dirty="0"/>
              <a:t>Le stagioni</a:t>
            </a:r>
            <a:r>
              <a:rPr lang="it-IT" sz="2000" b="0" i="0" u="none" strike="noStrike" baseline="0" dirty="0"/>
              <a:t>.</a:t>
            </a:r>
            <a:endParaRPr lang="it-IT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BiancoeneroRegular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BE0D395-F2B7-F84E-9DD3-AEAD6246C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5C523A1C-1AA5-5E45-A926-F2F4E03D4405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 protagonisti</a:t>
            </a:r>
          </a:p>
        </p:txBody>
      </p:sp>
    </p:spTree>
    <p:extLst>
      <p:ext uri="{BB962C8B-B14F-4D97-AF65-F5344CB8AC3E}">
        <p14:creationId xmlns:p14="http://schemas.microsoft.com/office/powerpoint/2010/main" val="3803623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77E075F-D272-8F46-B0DA-1B741811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/>
          <a:stretch/>
        </p:blipFill>
        <p:spPr>
          <a:xfrm>
            <a:off x="0" y="0"/>
            <a:ext cx="12192000" cy="219035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9341"/>
            <a:ext cx="10255624" cy="245054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it-IT" sz="2200" dirty="0"/>
              <a:t>G</a:t>
            </a:r>
            <a:r>
              <a:rPr lang="it-IT" sz="2200" i="0" u="none" strike="noStrike" baseline="0" dirty="0"/>
              <a:t>razie ad Haydn la </a:t>
            </a:r>
            <a:r>
              <a:rPr lang="it-IT" sz="2200" b="1" i="0" u="none" strike="noStrike" baseline="0" dirty="0"/>
              <a:t>sinfonia</a:t>
            </a:r>
            <a:r>
              <a:rPr lang="it-IT" sz="2200" i="0" u="none" strike="noStrike" baseline="0" dirty="0"/>
              <a:t>, la forma più importante del periodo classico, raggiunge </a:t>
            </a:r>
            <a:br>
              <a:rPr lang="it-IT" sz="2200" i="0" u="none" strike="noStrike" baseline="0" dirty="0"/>
            </a:br>
            <a:r>
              <a:rPr lang="it-IT" sz="2200" i="0" u="none" strike="noStrike" baseline="0" dirty="0"/>
              <a:t>un livello di perfezione</a:t>
            </a:r>
            <a:r>
              <a:rPr lang="it-IT" sz="2200" dirty="0"/>
              <a:t>. Haydn</a:t>
            </a:r>
            <a:r>
              <a:rPr lang="it-IT" sz="2200" i="0" u="none" strike="noStrike" baseline="0" dirty="0"/>
              <a:t> </a:t>
            </a:r>
            <a:r>
              <a:rPr lang="it-IT" sz="2200" b="0" i="0" u="none" strike="noStrike" baseline="0" dirty="0">
                <a:solidFill>
                  <a:srgbClr val="000000"/>
                </a:solidFill>
              </a:rPr>
              <a:t>arriva infatti a creare una struttura solida, chiara, che può essere usata in serie, ma non annoia grazie all’</a:t>
            </a:r>
            <a:r>
              <a:rPr lang="it-IT" sz="2200" dirty="0">
                <a:solidFill>
                  <a:srgbClr val="000000"/>
                </a:solidFill>
              </a:rPr>
              <a:t>inserimento </a:t>
            </a:r>
            <a:r>
              <a:rPr lang="it-IT" sz="2200" dirty="0"/>
              <a:t>di </a:t>
            </a:r>
            <a:r>
              <a:rPr lang="it-IT" sz="2200" i="0" u="none" strike="noStrike" baseline="0" dirty="0"/>
              <a:t>elementi nuovi, curiosi, originali.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E6F3DFE-B425-824C-A6E3-05093C44D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395" y="2826326"/>
            <a:ext cx="4461955" cy="3798879"/>
          </a:xfrm>
          <a:prstGeom prst="rect">
            <a:avLst/>
          </a:prstGeom>
          <a:effectLst>
            <a:outerShdw blurRad="50800" dist="82748" dir="276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489FB-4C2E-DD43-B73C-4ACF19F671C1}"/>
              </a:ext>
            </a:extLst>
          </p:cNvPr>
          <p:cNvSpPr txBox="1"/>
          <p:nvPr/>
        </p:nvSpPr>
        <p:spPr>
          <a:xfrm>
            <a:off x="838200" y="3179006"/>
            <a:ext cx="6027644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it-IT" sz="2200" i="0" u="none" strike="noStrike" baseline="0" dirty="0"/>
              <a:t>Haydn, insieme a Luigi Boccherini, è anche il padre del </a:t>
            </a:r>
            <a:r>
              <a:rPr lang="it-IT" sz="2200" b="1" i="0" u="none" strike="noStrike" baseline="0" dirty="0"/>
              <a:t>quartetto d’archi</a:t>
            </a:r>
            <a:r>
              <a:rPr lang="it-IT" sz="2200" i="0" u="none" strike="noStrike" baseline="0" dirty="0"/>
              <a:t>, </a:t>
            </a:r>
            <a:r>
              <a:rPr lang="it-IT" sz="2200" dirty="0"/>
              <a:t>di cui riesce </a:t>
            </a:r>
            <a:r>
              <a:rPr lang="it-IT" sz="2200" b="0" i="0" u="none" strike="noStrike" baseline="0" dirty="0"/>
              <a:t>a dimostrare la superiorità rispetto alle altre formazioni, rendendolo il simbolo stesso della musica da camera.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it-IT" sz="2200" i="0" u="none" strike="noStrike" baseline="0" dirty="0"/>
              <a:t>Haydn è l’autore della melodia dell’attuale </a:t>
            </a:r>
            <a:r>
              <a:rPr lang="it-IT" sz="2200" b="1" i="0" u="none" strike="noStrike" baseline="0" dirty="0"/>
              <a:t>inno nazionale tedesco</a:t>
            </a:r>
            <a:r>
              <a:rPr lang="it-IT" sz="2200" i="0" u="none" strike="noStrike" baseline="0" dirty="0"/>
              <a:t>, di sonate per pianoforte, di oratori e di altra musica sacra.</a:t>
            </a:r>
          </a:p>
        </p:txBody>
      </p:sp>
    </p:spTree>
    <p:extLst>
      <p:ext uri="{BB962C8B-B14F-4D97-AF65-F5344CB8AC3E}">
        <p14:creationId xmlns:p14="http://schemas.microsoft.com/office/powerpoint/2010/main" val="3339886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0410D6F-327F-7F48-9E64-BC5CFED19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72" y="1971342"/>
            <a:ext cx="4536068" cy="4270357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85444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200" b="1" dirty="0"/>
              <a:t>Wolfgang Amadeus Mozart</a:t>
            </a:r>
          </a:p>
          <a:p>
            <a:pPr marL="0" indent="0">
              <a:buNone/>
            </a:pPr>
            <a:r>
              <a:rPr lang="it-IT" sz="2000" u="none" strike="noStrike" baseline="0" dirty="0"/>
              <a:t>Salisburgo (Austria), 1756 – Vienna (Austria), 1791</a:t>
            </a:r>
            <a:endParaRPr lang="it-IT" sz="2000" dirty="0">
              <a:effectLst/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it-IT" sz="2000" dirty="0">
                <a:ea typeface="Calibri" panose="020F0502020204030204" pitchFamily="34" charset="0"/>
                <a:cs typeface="BiancoeneroRegular"/>
              </a:rPr>
              <a:t>Fi</a:t>
            </a:r>
            <a: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  <a:t>n da piccolo suona perfettamente il violino e il pianoforte e compone, già a pochi anni. Il padre lo porta a suonare in giro per l’Europa. Durante questi viaggi Mozart ha l’occasione di mettere in mostra il suo talento e cercare lavori ben retribuiti. </a:t>
            </a:r>
            <a:b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b="0" i="0" u="none" strike="noStrike" baseline="0" dirty="0"/>
              <a:t>Mozart è il primo grande compositore che decide di litigare con il proprio datore </a:t>
            </a:r>
            <a:br>
              <a:rPr lang="it-IT" sz="2000" b="0" i="0" u="none" strike="noStrike" baseline="0" dirty="0"/>
            </a:br>
            <a:r>
              <a:rPr lang="it-IT" sz="2000" b="0" i="0" u="none" strike="noStrike" baseline="0" dirty="0"/>
              <a:t>di lavoro e tentare la strada della libera professione. Per un po’ le cose vanno bene: trionfano le opere </a:t>
            </a:r>
            <a:r>
              <a:rPr lang="it-IT" sz="2000" b="1" i="1" u="none" strike="noStrike" baseline="0" dirty="0"/>
              <a:t>Il ratto dal serraglio </a:t>
            </a:r>
            <a:r>
              <a:rPr lang="it-IT" sz="2000" b="0" i="0" u="none" strike="noStrike" baseline="0" dirty="0"/>
              <a:t>nel 1782, </a:t>
            </a:r>
            <a:r>
              <a:rPr lang="it-IT" sz="2000" b="1" i="1" u="none" strike="noStrike" baseline="0" dirty="0"/>
              <a:t>Le nozze di Figaro </a:t>
            </a:r>
            <a:r>
              <a:rPr lang="it-IT" sz="2000" b="0" i="0" u="none" strike="noStrike" baseline="0" dirty="0"/>
              <a:t>nel 1786, </a:t>
            </a:r>
            <a:br>
              <a:rPr lang="it-IT" sz="2000" b="0" i="0" u="none" strike="noStrike" baseline="0" dirty="0"/>
            </a:br>
            <a:r>
              <a:rPr lang="it-IT" sz="2000" b="1" i="1" u="none" strike="noStrike" baseline="0" dirty="0"/>
              <a:t>Don Giovanni </a:t>
            </a:r>
            <a:r>
              <a:rPr lang="it-IT" sz="2000" b="0" i="0" u="none" strike="noStrike" baseline="0" dirty="0"/>
              <a:t>nel 1787. Ma poi le commissioni diminuiscono e la vita diventa sempre più dura. </a:t>
            </a:r>
            <a:br>
              <a:rPr lang="it-IT" sz="2000" b="0" i="0" u="none" strike="noStrike" baseline="0" dirty="0"/>
            </a:br>
            <a:r>
              <a:rPr lang="it-IT" sz="2000" b="0" i="0" u="none" strike="noStrike" baseline="0" dirty="0"/>
              <a:t>Il suo ultimo brano è un </a:t>
            </a:r>
            <a:r>
              <a:rPr lang="it-IT" sz="2000" b="1" i="1" u="none" strike="noStrike" baseline="0" dirty="0"/>
              <a:t>Requiem</a:t>
            </a:r>
            <a:r>
              <a:rPr lang="it-IT" sz="2000" b="0" i="0" u="none" strike="noStrike" baseline="0" dirty="0"/>
              <a:t>, un brano funebre, commissionatogli da uno sconosciuto: Mozart si ammala e muore senza finire l’ultima parte del lavoro. </a:t>
            </a:r>
            <a:endParaRPr lang="it-IT" sz="2000" dirty="0">
              <a:ea typeface="Calibri" panose="020F0502020204030204" pitchFamily="34" charset="0"/>
              <a:cs typeface="BiancoeneroRegular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B00A8C-3D34-FF4F-9D45-7D1EF5AE2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90F4AF6-B53C-6B43-B0BB-B2F849089D42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 protagonisti</a:t>
            </a:r>
          </a:p>
        </p:txBody>
      </p:sp>
    </p:spTree>
    <p:extLst>
      <p:ext uri="{BB962C8B-B14F-4D97-AF65-F5344CB8AC3E}">
        <p14:creationId xmlns:p14="http://schemas.microsoft.com/office/powerpoint/2010/main" val="112403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391D080-56D6-EB48-9F57-0E722793A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/>
          <a:stretch/>
        </p:blipFill>
        <p:spPr>
          <a:xfrm>
            <a:off x="0" y="0"/>
            <a:ext cx="12192000" cy="219035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606"/>
            <a:ext cx="10515600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it-IT" sz="2100" b="0" i="0" u="none" strike="noStrike" baseline="0" dirty="0"/>
              <a:t>Il talento e la genialità</a:t>
            </a:r>
            <a:r>
              <a:rPr lang="it-IT" sz="2100" dirty="0"/>
              <a:t> di Mozart</a:t>
            </a:r>
            <a:r>
              <a:rPr lang="it-IT" sz="2100" b="0" i="0" u="none" strike="noStrike" baseline="0" dirty="0"/>
              <a:t> gli permettono di comporre brani in cui idee musicali fresche, brillanti, piene di vita vengono sviluppate in modo equilibrato e armonico. </a:t>
            </a:r>
            <a:br>
              <a:rPr lang="it-IT" sz="2100" b="0" i="0" u="none" strike="noStrike" baseline="0" dirty="0"/>
            </a:br>
            <a:r>
              <a:rPr lang="it-IT" sz="2100" dirty="0">
                <a:solidFill>
                  <a:srgbClr val="000000"/>
                </a:solidFill>
              </a:rPr>
              <a:t>N</a:t>
            </a:r>
            <a:r>
              <a:rPr lang="it-IT" sz="2100" b="0" i="0" u="none" strike="noStrike" baseline="0" dirty="0">
                <a:solidFill>
                  <a:srgbClr val="000000"/>
                </a:solidFill>
              </a:rPr>
              <a:t>on inventa forme nuove e non rivoluziona quelle esistenti, </a:t>
            </a:r>
            <a:r>
              <a:rPr lang="it-IT" sz="2100" i="0" u="none" strike="noStrike" baseline="0" dirty="0"/>
              <a:t>ma riunisce spunti e idee raccolti durante i suoi viaggi, li rielabora e poi li fonde. </a:t>
            </a:r>
            <a:r>
              <a:rPr lang="it-IT" sz="2100" dirty="0"/>
              <a:t>Ha composto più di seicento brani </a:t>
            </a:r>
            <a:br>
              <a:rPr lang="it-IT" sz="2100" dirty="0"/>
            </a:br>
            <a:r>
              <a:rPr lang="it-IT" sz="2100" dirty="0"/>
              <a:t>e si è dedicato a tutti i generi dell’epoca.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AF622F-68C4-6943-BEB6-E6769D8AD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149" y="3371593"/>
            <a:ext cx="4458851" cy="303924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AB98579-E6E8-D143-AC89-8ECDC4FAF1A6}"/>
              </a:ext>
            </a:extLst>
          </p:cNvPr>
          <p:cNvSpPr txBox="1"/>
          <p:nvPr/>
        </p:nvSpPr>
        <p:spPr>
          <a:xfrm>
            <a:off x="838200" y="3490833"/>
            <a:ext cx="702771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it-IT" sz="2100" dirty="0"/>
              <a:t>Ha scritto sinfonie, </a:t>
            </a:r>
            <a:r>
              <a:rPr lang="it-IT" sz="2100" i="0" u="none" strike="noStrike" baseline="0" dirty="0"/>
              <a:t>opere buffe come </a:t>
            </a:r>
            <a:r>
              <a:rPr lang="it-IT" sz="2100" b="1" i="1" u="none" strike="noStrike" baseline="0" dirty="0"/>
              <a:t>Le nozze di Figaro</a:t>
            </a:r>
            <a:r>
              <a:rPr lang="it-IT" sz="2100" dirty="0"/>
              <a:t>, </a:t>
            </a:r>
            <a:r>
              <a:rPr lang="it-IT" sz="2100" b="1" i="1" u="none" strike="noStrike" baseline="0" dirty="0"/>
              <a:t>Così fan tutte</a:t>
            </a:r>
            <a:r>
              <a:rPr lang="it-IT" sz="2100" b="1" i="0" u="none" strike="noStrike" baseline="0" dirty="0"/>
              <a:t> </a:t>
            </a:r>
            <a:r>
              <a:rPr lang="it-IT" sz="2100" i="0" u="none" strike="noStrike" baseline="0" dirty="0"/>
              <a:t>e </a:t>
            </a:r>
            <a:r>
              <a:rPr lang="it-IT" sz="2100" b="1" i="1" u="none" strike="noStrike" baseline="0" dirty="0"/>
              <a:t>Don Giovanni</a:t>
            </a:r>
            <a:r>
              <a:rPr lang="it-IT" sz="2100" dirty="0"/>
              <a:t>, </a:t>
            </a:r>
            <a:r>
              <a:rPr lang="it-IT" sz="2100" i="0" u="none" strike="noStrike" baseline="0" dirty="0"/>
              <a:t>opere serie come </a:t>
            </a:r>
            <a:r>
              <a:rPr lang="it-IT" sz="2100" b="1" i="1" u="none" strike="noStrike" baseline="0" dirty="0"/>
              <a:t>Idomeneo re di Creta </a:t>
            </a:r>
            <a:r>
              <a:rPr lang="it-IT" sz="2100" i="0" u="none" strike="noStrike" baseline="0" dirty="0"/>
              <a:t>o </a:t>
            </a:r>
            <a:r>
              <a:rPr lang="it-IT" sz="2100" b="1" i="1" u="none" strike="noStrike" baseline="0" dirty="0"/>
              <a:t>La clemenza di Tito</a:t>
            </a:r>
            <a:r>
              <a:rPr lang="it-IT" sz="2100" i="0" u="none" strike="noStrike" baseline="0" dirty="0"/>
              <a:t>, lavori teatrali che alternano parti recitate e parti cantate come </a:t>
            </a:r>
            <a:r>
              <a:rPr lang="it-IT" sz="2100" b="1" i="1" u="none" strike="noStrike" baseline="0" dirty="0"/>
              <a:t>Il ratto dal serraglio</a:t>
            </a:r>
            <a:r>
              <a:rPr lang="it-IT" sz="2100" b="1" i="0" u="none" strike="noStrike" baseline="0" dirty="0"/>
              <a:t> </a:t>
            </a:r>
            <a:r>
              <a:rPr lang="it-IT" sz="2100" i="0" u="none" strike="noStrike" baseline="0" dirty="0"/>
              <a:t>e </a:t>
            </a:r>
            <a:r>
              <a:rPr lang="it-IT" sz="2100" b="1" i="1" u="none" strike="noStrike" baseline="0" dirty="0"/>
              <a:t>Il flauto magico</a:t>
            </a:r>
            <a:r>
              <a:rPr lang="it-IT" sz="2100" u="none" strike="noStrike" baseline="0" dirty="0"/>
              <a:t>.</a:t>
            </a:r>
            <a:r>
              <a:rPr lang="it-IT" sz="2100" dirty="0"/>
              <a:t> </a:t>
            </a:r>
            <a:endParaRPr lang="it-IT" sz="2100" dirty="0">
              <a:highlight>
                <a:srgbClr val="FFFF00"/>
              </a:highlight>
            </a:endParaRPr>
          </a:p>
          <a:p>
            <a:pPr marL="0" indent="0" algn="l">
              <a:buNone/>
            </a:pPr>
            <a:r>
              <a:rPr lang="it-IT" sz="2100" dirty="0"/>
              <a:t>H</a:t>
            </a:r>
            <a:r>
              <a:rPr lang="it-IT" sz="2100" i="0" u="none" strike="noStrike" baseline="0" dirty="0"/>
              <a:t>a composto anche Concerti per pianoforte e orchestra, Concerti per violino e orchestra, Sonate per pianoforte, Quartetti per archi e molta musica sacra. </a:t>
            </a:r>
          </a:p>
        </p:txBody>
      </p:sp>
    </p:spTree>
    <p:extLst>
      <p:ext uri="{BB962C8B-B14F-4D97-AF65-F5344CB8AC3E}">
        <p14:creationId xmlns:p14="http://schemas.microsoft.com/office/powerpoint/2010/main" val="2930588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E845EF0-1A1C-0F40-9B86-4858E9B1E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/>
          <a:stretch/>
        </p:blipFill>
        <p:spPr>
          <a:xfrm>
            <a:off x="0" y="0"/>
            <a:ext cx="12192000" cy="219035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056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b="1" dirty="0"/>
              <a:t>Ludwig van Beethoven</a:t>
            </a:r>
            <a:endParaRPr lang="it-IT" sz="3000" i="0" u="none" strike="noStrike" baseline="0" dirty="0"/>
          </a:p>
          <a:p>
            <a:pPr marL="0" indent="0">
              <a:buNone/>
            </a:pPr>
            <a:r>
              <a:rPr lang="it-IT" sz="2000" i="0" u="none" strike="noStrike" baseline="0" dirty="0"/>
              <a:t>Bonn (Germania), 1770 – Vienna (Austria), 1827</a:t>
            </a:r>
            <a:endParaRPr lang="it-IT" sz="2000" dirty="0"/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it-IT" sz="2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È un bambino molto dotato, un talento pianistico,</a:t>
            </a:r>
            <a:r>
              <a:rPr lang="it-IT" sz="2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ma non ha la</a:t>
            </a:r>
            <a:r>
              <a:rPr lang="it-IT" sz="2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possibilità di conoscere culture musicali diverse perché viaggia pochissimo. La sua esistenza è</a:t>
            </a:r>
            <a:r>
              <a:rPr lang="it-IT" sz="2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segnata dalla sordità.</a:t>
            </a:r>
            <a:r>
              <a:rPr lang="it-IT" sz="2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La musica, per Beethoven, </a:t>
            </a:r>
            <a:r>
              <a:rPr lang="it-IT" sz="2100" dirty="0"/>
              <a:t>non è soltanto la composizione di brani che seguono le forme e le strutture abituali, ma una </a:t>
            </a:r>
            <a:r>
              <a:rPr lang="it-IT" sz="2100" b="1" dirty="0"/>
              <a:t>tensione verso qualcosa di nuovo</a:t>
            </a:r>
            <a:r>
              <a:rPr lang="it-IT" sz="2100" dirty="0"/>
              <a:t>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it-IT" sz="2100" dirty="0"/>
              <a:t>Beethoven diventa il compositore più famoso di tutta l’Europa e, vivendo come un </a:t>
            </a:r>
            <a:r>
              <a:rPr lang="it-IT" sz="2100" b="1" dirty="0"/>
              <a:t>libero professionista</a:t>
            </a:r>
            <a:r>
              <a:rPr lang="it-IT" sz="2100" dirty="0"/>
              <a:t>, può comporre ciò che vuole.</a:t>
            </a:r>
            <a:endParaRPr lang="it-IT" sz="2100" i="0" u="none" strike="noStrike" baseline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58C29C-EC5D-6C42-8232-53B167DFB0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895" y="1371600"/>
            <a:ext cx="3051929" cy="4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36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435D1E1-0A22-CF4E-AF8D-93BACB972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7"/>
          <a:stretch/>
        </p:blipFill>
        <p:spPr>
          <a:xfrm>
            <a:off x="0" y="0"/>
            <a:ext cx="12192000" cy="219035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244"/>
            <a:ext cx="6544235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it-IT" sz="2100" dirty="0"/>
              <a:t>La musica di Beethoven è del tutto nuova perché sviluppa un linguaggio dove prevale la </a:t>
            </a:r>
            <a:r>
              <a:rPr lang="it-IT" sz="2100" b="1" dirty="0"/>
              <a:t>forza espressiva dell’artista preromantico</a:t>
            </a:r>
            <a:r>
              <a:rPr lang="it-IT" sz="2100" dirty="0"/>
              <a:t>, in conflitto con il mondo intero, che vuole essere apprezzato nella propria individualità di creatore e non come fornitore di musica gradevole per la società.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it-IT" sz="2100" dirty="0"/>
              <a:t>Le </a:t>
            </a:r>
            <a:r>
              <a:rPr lang="it-IT" sz="2100" b="1" i="1" dirty="0"/>
              <a:t>Nove Sinfonie </a:t>
            </a:r>
            <a:r>
              <a:rPr lang="it-IT" sz="2100" b="0" i="0" u="none" strike="noStrike" baseline="0" dirty="0"/>
              <a:t>(le più celebri sono la </a:t>
            </a:r>
            <a:r>
              <a:rPr lang="it-IT" sz="2100" b="0" i="1" u="none" strike="noStrike" baseline="0" dirty="0"/>
              <a:t>Terza «Eroica»</a:t>
            </a:r>
            <a:r>
              <a:rPr lang="it-IT" sz="2100" b="0" i="0" u="none" strike="noStrike" baseline="0" dirty="0"/>
              <a:t>, la </a:t>
            </a:r>
            <a:r>
              <a:rPr lang="it-IT" sz="2100" b="0" i="1" u="none" strike="noStrike" baseline="0" dirty="0"/>
              <a:t>Quinta</a:t>
            </a:r>
            <a:r>
              <a:rPr lang="it-IT" sz="2100" b="0" i="0" u="none" strike="noStrike" baseline="0" dirty="0"/>
              <a:t>, la </a:t>
            </a:r>
            <a:r>
              <a:rPr lang="it-IT" sz="2100" b="0" i="1" u="none" strike="noStrike" baseline="0" dirty="0"/>
              <a:t>Sesta «Pastorale»</a:t>
            </a:r>
            <a:r>
              <a:rPr lang="it-IT" sz="2100" b="0" i="0" u="none" strike="noStrike" baseline="0" dirty="0"/>
              <a:t>, la </a:t>
            </a:r>
            <a:r>
              <a:rPr lang="it-IT" sz="2100" b="0" i="1" u="none" strike="noStrike" baseline="0" dirty="0"/>
              <a:t>Nona «Corale»</a:t>
            </a:r>
            <a:r>
              <a:rPr lang="it-IT" sz="2100" b="0" i="0" u="none" strike="noStrike" baseline="0" dirty="0"/>
              <a:t>) </a:t>
            </a:r>
            <a:r>
              <a:rPr lang="it-IT" sz="2100" dirty="0"/>
              <a:t>sono monumen</a:t>
            </a:r>
            <a:r>
              <a:rPr lang="it-IT" sz="2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ti della musica</a:t>
            </a:r>
            <a:r>
              <a:rPr lang="it-IT" sz="2100" dirty="0">
                <a:effectLst/>
                <a:ea typeface="Calibri" panose="020F0502020204030204" pitchFamily="34" charset="0"/>
                <a:cs typeface="BiancoeneroRegular"/>
              </a:rPr>
              <a:t> </a:t>
            </a:r>
            <a:r>
              <a:rPr lang="it-IT" sz="2100" b="0" i="0" u="none" strike="noStrike" baseline="0" dirty="0"/>
              <a:t>e ciascuna ha caratteristiche che la rendono molto diversa dalle altre. 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it-IT" sz="2100" b="0" i="0" u="none" strike="noStrike" baseline="0" dirty="0"/>
              <a:t>Beethoven scrive anche sonate, quartetti, concerti per solista e orchestra.</a:t>
            </a:r>
            <a:endParaRPr lang="it-IT" sz="2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CD9F785-E74A-DE49-BBA0-414A96278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91" y="1602017"/>
            <a:ext cx="3820391" cy="45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1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76213FF-E1B5-5B43-A95F-6D44C96FF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59B15C75-741B-D64F-8FF9-1682C8F04A4F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Il contesto storico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745386" cy="9429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it-IT" sz="2000" b="0" i="0" u="none" strike="noStrike" baseline="0" dirty="0">
                <a:solidFill>
                  <a:srgbClr val="000000"/>
                </a:solidFill>
              </a:rPr>
              <a:t>In questo periodo si diffonde l’</a:t>
            </a:r>
            <a:r>
              <a:rPr lang="it-IT" sz="2000" b="1" i="0" u="none" strike="noStrike" baseline="0" dirty="0">
                <a:solidFill>
                  <a:srgbClr val="000000"/>
                </a:solidFill>
              </a:rPr>
              <a:t>Illuminismo </a:t>
            </a:r>
            <a:r>
              <a:rPr lang="it-IT" sz="2000" i="0" u="none" strike="noStrike" baseline="0" dirty="0">
                <a:solidFill>
                  <a:srgbClr val="000000"/>
                </a:solidFill>
              </a:rPr>
              <a:t>(</a:t>
            </a:r>
            <a:r>
              <a:rPr lang="it-IT" sz="2000" i="0" u="none" strike="noStrike" baseline="0" dirty="0"/>
              <a:t>l’uomo deve farsi guidare dalla ragione) </a:t>
            </a:r>
            <a:r>
              <a:rPr lang="it-IT" sz="2000" dirty="0">
                <a:solidFill>
                  <a:srgbClr val="000000"/>
                </a:solidFill>
              </a:rPr>
              <a:t>e con esso </a:t>
            </a:r>
            <a:r>
              <a:rPr lang="it-IT" sz="2000" b="0" i="0" u="none" strike="noStrike" baseline="0" dirty="0">
                <a:solidFill>
                  <a:srgbClr val="000000"/>
                </a:solidFill>
              </a:rPr>
              <a:t>nuovi valori: l’uguaglianza, la libertà, la tolleranza, il progresso.</a:t>
            </a:r>
            <a:endParaRPr lang="it-IT" sz="2000" b="0" i="0" u="none" strike="noStrike" baseline="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A945FA7-8F82-A74E-B3FB-31A1A9A57403}"/>
              </a:ext>
            </a:extLst>
          </p:cNvPr>
          <p:cNvSpPr txBox="1"/>
          <p:nvPr/>
        </p:nvSpPr>
        <p:spPr>
          <a:xfrm>
            <a:off x="838200" y="2386631"/>
            <a:ext cx="82677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it-IT" sz="2000" i="0" u="none" strike="noStrike" baseline="0" dirty="0"/>
              <a:t>In </a:t>
            </a:r>
            <a:r>
              <a:rPr lang="it-IT" sz="2000" b="1" i="0" u="none" strike="noStrike" baseline="0" dirty="0"/>
              <a:t>Nord America </a:t>
            </a:r>
            <a:r>
              <a:rPr lang="it-IT" sz="2000" i="0" u="none" strike="noStrike" baseline="0" dirty="0"/>
              <a:t>gli ideali dell’Illuminismo spingono i coloni a ribellarsi alla madrepatria inglese: il </a:t>
            </a:r>
            <a:r>
              <a:rPr lang="it-IT" sz="2000" b="1" i="0" u="none" strike="noStrike" baseline="0" dirty="0"/>
              <a:t>4 luglio 1776</a:t>
            </a:r>
            <a:r>
              <a:rPr lang="it-IT" sz="2000" i="0" u="none" strike="noStrike" baseline="0" dirty="0"/>
              <a:t> approvano la </a:t>
            </a:r>
            <a:r>
              <a:rPr lang="it-IT" sz="2000" b="1" i="1" u="none" strike="noStrike" baseline="0" dirty="0"/>
              <a:t>Dichiarazione d’indipendenza</a:t>
            </a:r>
            <a:r>
              <a:rPr lang="it-IT" sz="2000" b="1" dirty="0"/>
              <a:t> </a:t>
            </a:r>
            <a:r>
              <a:rPr lang="it-IT" sz="2000" dirty="0"/>
              <a:t>e </a:t>
            </a:r>
            <a:r>
              <a:rPr lang="it-IT" sz="2000" i="0" u="none" strike="noStrike" baseline="0" dirty="0"/>
              <a:t>nascono così gli </a:t>
            </a:r>
            <a:r>
              <a:rPr lang="it-IT" sz="2000" b="1" i="0" u="none" strike="noStrike" baseline="0" dirty="0"/>
              <a:t>Stati Uniti d’America</a:t>
            </a:r>
            <a:r>
              <a:rPr lang="it-IT" sz="2000" i="0" u="none" strike="noStrike" baseline="0" dirty="0"/>
              <a:t>.</a:t>
            </a:r>
          </a:p>
          <a:p>
            <a:pPr marL="0" indent="0">
              <a:buNone/>
            </a:pPr>
            <a:r>
              <a:rPr lang="it-IT" sz="2000" i="0" u="none" strike="noStrike" baseline="0" dirty="0"/>
              <a:t>In </a:t>
            </a:r>
            <a:r>
              <a:rPr lang="it-IT" sz="2000" b="1" i="0" u="none" strike="noStrike" baseline="0" dirty="0"/>
              <a:t>Francia</a:t>
            </a:r>
            <a:r>
              <a:rPr lang="it-IT" sz="2000" i="0" u="none" strike="noStrike" baseline="0" dirty="0"/>
              <a:t> nel</a:t>
            </a:r>
            <a:r>
              <a:rPr lang="it-IT" sz="2000" dirty="0"/>
              <a:t> </a:t>
            </a:r>
            <a:r>
              <a:rPr lang="it-IT" sz="2000" b="1" i="0" u="none" strike="noStrike" baseline="0" dirty="0"/>
              <a:t>1789</a:t>
            </a:r>
            <a:r>
              <a:rPr lang="it-IT" sz="2000" i="0" u="none" strike="noStrike" baseline="0" dirty="0"/>
              <a:t> il popolo insorge e scoppia la </a:t>
            </a:r>
            <a:r>
              <a:rPr lang="it-IT" sz="2000" b="1" i="0" u="none" strike="noStrike" baseline="0" dirty="0"/>
              <a:t>Rivoluzione</a:t>
            </a:r>
            <a:r>
              <a:rPr lang="it-IT" sz="2000" i="0" u="none" strike="noStrike" baseline="0" dirty="0"/>
              <a:t> al grido di «Libertà, uguaglianza, fratellanza!». La monarchia assoluta viene abolita e si approva la </a:t>
            </a:r>
            <a:r>
              <a:rPr lang="it-IT" sz="2000" b="1" i="1" u="none" strike="noStrike" baseline="0" dirty="0"/>
              <a:t>Dichiarazione dei diritti dell’uomo e del cittadino</a:t>
            </a:r>
            <a:r>
              <a:rPr lang="it-IT" sz="2000" dirty="0"/>
              <a:t>. </a:t>
            </a:r>
            <a:r>
              <a:rPr lang="it-IT" sz="2000" dirty="0">
                <a:solidFill>
                  <a:srgbClr val="000000"/>
                </a:solidFill>
              </a:rPr>
              <a:t>Dopo </a:t>
            </a:r>
            <a:r>
              <a:rPr lang="it-IT" sz="2000" b="0" i="0" u="none" strike="noStrike" baseline="0" dirty="0">
                <a:solidFill>
                  <a:srgbClr val="000000"/>
                </a:solidFill>
              </a:rPr>
              <a:t>un periodo caratterizzato dalla violenza (definito </a:t>
            </a:r>
            <a:r>
              <a:rPr lang="it-IT" sz="2000" b="0" i="1" u="none" strike="noStrike" baseline="0" dirty="0">
                <a:solidFill>
                  <a:srgbClr val="000000"/>
                </a:solidFill>
              </a:rPr>
              <a:t>Terrore</a:t>
            </a:r>
            <a:r>
              <a:rPr lang="it-IT" sz="2000" b="0" i="0" u="none" strike="noStrike" baseline="0" dirty="0">
                <a:solidFill>
                  <a:srgbClr val="000000"/>
                </a:solidFill>
              </a:rPr>
              <a:t>),</a:t>
            </a:r>
            <a:r>
              <a:rPr lang="it-IT" sz="2000" i="0" u="none" strike="noStrike" baseline="0" dirty="0"/>
              <a:t> </a:t>
            </a:r>
            <a:r>
              <a:rPr lang="it-IT" sz="2000" b="1" i="0" u="none" strike="noStrike" baseline="0" dirty="0"/>
              <a:t>Napoleone Bonaparte</a:t>
            </a:r>
            <a:r>
              <a:rPr lang="it-IT" sz="2000" i="0" u="none" strike="noStrike" baseline="0" dirty="0"/>
              <a:t>, sostenuto dal desiderio popolare di ripristinare l’ordine, arriva al potere e nel 1804 si fa incoronare imperatore. </a:t>
            </a:r>
          </a:p>
          <a:p>
            <a:pPr marL="0" indent="0">
              <a:buNone/>
            </a:pPr>
            <a:r>
              <a:rPr lang="it-IT" sz="2000" i="0" u="none" strike="noStrike" baseline="0" dirty="0"/>
              <a:t>In </a:t>
            </a:r>
            <a:r>
              <a:rPr lang="it-IT" sz="2000" b="1" i="0" u="none" strike="noStrike" baseline="0" dirty="0"/>
              <a:t>Inghilterra</a:t>
            </a:r>
            <a:r>
              <a:rPr lang="it-IT" sz="2000" i="0" u="none" strike="noStrike" baseline="0" dirty="0"/>
              <a:t>, con la costruzione della macchina a vapore, </a:t>
            </a:r>
            <a:r>
              <a:rPr lang="it-IT" sz="2000" dirty="0"/>
              <a:t>u</a:t>
            </a:r>
            <a:r>
              <a:rPr lang="it-IT" sz="2000" i="0" u="none" strike="noStrike" baseline="0" dirty="0"/>
              <a:t>na parte della popolazione si trasferisce dalle campagne alle città, per lavorare nelle fabbriche</a:t>
            </a:r>
            <a:r>
              <a:rPr lang="it-IT" sz="2000" dirty="0"/>
              <a:t>:</a:t>
            </a:r>
            <a:r>
              <a:rPr lang="it-IT" sz="2000" i="0" u="none" strike="noStrike" baseline="0" dirty="0"/>
              <a:t> </a:t>
            </a:r>
            <a:r>
              <a:rPr lang="it-IT" sz="2000" dirty="0"/>
              <a:t>è</a:t>
            </a:r>
            <a:r>
              <a:rPr lang="it-IT" sz="2000" i="0" u="none" strike="noStrike" baseline="0" dirty="0"/>
              <a:t> la </a:t>
            </a:r>
            <a:r>
              <a:rPr lang="it-IT" sz="2000" b="1" i="1" u="none" strike="noStrike" baseline="0" dirty="0"/>
              <a:t>prima Rivoluzione industriale</a:t>
            </a:r>
            <a:r>
              <a:rPr lang="it-IT" sz="2000" i="1" u="none" strike="noStrike" baseline="0" dirty="0"/>
              <a:t>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E260D94-901D-BC43-842C-618453D2C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69" y="2883250"/>
            <a:ext cx="2591884" cy="309899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88FE18-8416-164C-ACDC-E74A23337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50">
            <a:off x="10095964" y="723292"/>
            <a:ext cx="1403819" cy="23029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348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32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i="0" u="none" strike="noStrike" baseline="0" dirty="0"/>
              <a:t>In questo periodo si diffondono gli ideali dell’arte classica </a:t>
            </a:r>
            <a:r>
              <a:rPr lang="it-IT" sz="2000" dirty="0"/>
              <a:t>greca </a:t>
            </a:r>
            <a:br>
              <a:rPr lang="it-IT" sz="2000" dirty="0"/>
            </a:br>
            <a:r>
              <a:rPr lang="it-IT" sz="2000" dirty="0"/>
              <a:t>e romana. </a:t>
            </a:r>
            <a:br>
              <a:rPr lang="it-IT" sz="2000" dirty="0"/>
            </a:br>
            <a:r>
              <a:rPr lang="it-IT" sz="2000" dirty="0"/>
              <a:t>S</a:t>
            </a:r>
            <a:r>
              <a:rPr lang="it-IT" sz="2000" i="0" u="none" strike="noStrike" baseline="0" dirty="0"/>
              <a:t>i privilegiano la simmetria, la chiarezza, la compostezza. </a:t>
            </a:r>
          </a:p>
          <a:p>
            <a:pPr marL="0" indent="0">
              <a:buNone/>
            </a:pPr>
            <a:r>
              <a:rPr lang="it-IT" sz="2000" i="0" u="none" strike="noStrike" baseline="0" dirty="0"/>
              <a:t>Letterati, scrittori e poeti sono affascinati dalla classicità. </a:t>
            </a:r>
            <a:br>
              <a:rPr lang="it-IT" sz="2000" i="0" u="none" strike="noStrike" baseline="0" dirty="0"/>
            </a:br>
            <a:r>
              <a:rPr lang="it-IT" sz="2000" i="0" u="none" strike="noStrike" baseline="0" dirty="0"/>
              <a:t>Vengono realizzate traduzioni di opere di autori greci e latini </a:t>
            </a:r>
            <a:br>
              <a:rPr lang="it-IT" sz="2000" i="0" u="none" strike="noStrike" baseline="0" dirty="0"/>
            </a:br>
            <a:r>
              <a:rPr lang="it-IT" sz="2000" i="0" u="none" strike="noStrike" baseline="0" dirty="0"/>
              <a:t>e si esalta la perfezione estetica e morale dell’antichità. </a:t>
            </a:r>
          </a:p>
          <a:p>
            <a:pPr marL="0" indent="0">
              <a:buNone/>
            </a:pPr>
            <a:r>
              <a:rPr lang="it-IT" sz="2000" i="0" u="none" strike="noStrike" baseline="0" dirty="0"/>
              <a:t>Il movimento artistico e letterario (ma non quello musicale)</a:t>
            </a:r>
            <a:br>
              <a:rPr lang="it-IT" sz="2000" i="0" u="none" strike="noStrike" baseline="0" dirty="0"/>
            </a:br>
            <a:r>
              <a:rPr lang="it-IT" sz="2000" i="0" u="none" strike="noStrike" baseline="0" dirty="0"/>
              <a:t>prende il nome di </a:t>
            </a:r>
            <a:r>
              <a:rPr lang="it-IT" sz="2000" b="1" i="1" u="none" strike="noStrike" baseline="0" dirty="0"/>
              <a:t>Neoclassicismo</a:t>
            </a:r>
            <a:r>
              <a:rPr lang="it-IT" sz="2000" i="0" u="none" strike="noStrike" baseline="0" dirty="0"/>
              <a:t>. </a:t>
            </a:r>
            <a:endParaRPr lang="it-IT" sz="2000" i="0" u="none" strike="noStrike" baseline="0" dirty="0">
              <a:highlight>
                <a:srgbClr val="FFFF00"/>
              </a:highligh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D4F12B0-DD31-914F-8DD8-C7819BE48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35" y="287877"/>
            <a:ext cx="2541980" cy="381297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2CB5C30-0D0D-D64A-B793-EF7F5D5A9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62" y="2784764"/>
            <a:ext cx="2456458" cy="3571586"/>
          </a:xfrm>
          <a:prstGeom prst="rect">
            <a:avLst/>
          </a:prstGeom>
          <a:effectLst>
            <a:outerShdw blurRad="50800" dist="82748" dir="2760000" algn="ctr" rotWithShape="0">
              <a:schemeClr val="bg1">
                <a:lumMod val="65000"/>
              </a:schemeClr>
            </a:outerShdw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C9C8BD4-033A-3B4E-87C6-A25D45C7FE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49BFA07E-07A1-3142-90C0-EC41F25A5399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Il contesto culturale</a:t>
            </a:r>
          </a:p>
        </p:txBody>
      </p:sp>
    </p:spTree>
    <p:extLst>
      <p:ext uri="{BB962C8B-B14F-4D97-AF65-F5344CB8AC3E}">
        <p14:creationId xmlns:p14="http://schemas.microsoft.com/office/powerpoint/2010/main" val="1026635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Nella seconda metà del Settecento i luoghi in cui ascoltare musica sono: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le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corti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le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residenze degli aristocratici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;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teatri d’opera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, dove la platea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è occupata dal popolo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nei palchi si siedono gli aristocratici;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le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sale da concerto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.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it-IT" sz="2000" i="0" u="none" strike="noStrike" baseline="0" dirty="0"/>
              <a:t>L’Italia è un luogo musicalmente importante </a:t>
            </a:r>
            <a:br>
              <a:rPr lang="it-IT" sz="2000" i="0" u="none" strike="noStrike" baseline="0" dirty="0"/>
            </a:br>
            <a:r>
              <a:rPr lang="it-IT" sz="2000" i="0" u="none" strike="noStrike" baseline="0" dirty="0"/>
              <a:t>soprattutto per i propri teatri d’opera.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A75A0C-B675-1F40-ACA4-47F08730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898" y="2442697"/>
            <a:ext cx="4732202" cy="355507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ABC504D-225A-E441-8577-89951A3FB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8AEB4609-3C95-AA47-B609-A2DF25CFFF6C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 luoghi della musica</a:t>
            </a:r>
          </a:p>
        </p:txBody>
      </p:sp>
    </p:spTree>
    <p:extLst>
      <p:ext uri="{BB962C8B-B14F-4D97-AF65-F5344CB8AC3E}">
        <p14:creationId xmlns:p14="http://schemas.microsoft.com/office/powerpoint/2010/main" val="418733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38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Gli elementi che caratterizzano la musica del periodo classico sono la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chiarezza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, la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linearità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e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 la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facilità di ascolto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.</a:t>
            </a:r>
          </a:p>
          <a:p>
            <a:pPr marL="0" indent="0" algn="l">
              <a:buNone/>
            </a:pPr>
            <a:r>
              <a:rPr lang="it-IT" sz="2000" b="0" i="0" u="none" strike="noStrike" baseline="0" dirty="0"/>
              <a:t>In questo periodo nasce il concetto di </a:t>
            </a:r>
            <a:r>
              <a:rPr lang="it-IT" sz="2000" b="1" i="1" u="none" strike="noStrike" baseline="0" dirty="0"/>
              <a:t>tema</a:t>
            </a:r>
            <a:r>
              <a:rPr lang="it-IT" sz="2000" b="0" i="0" u="none" strike="noStrike" baseline="0" dirty="0"/>
              <a:t>, una melodia semplice da identificare e da ricordare. </a:t>
            </a:r>
          </a:p>
          <a:p>
            <a:pPr marL="0" indent="0" algn="l"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Per la prima volta nella sua storia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 la musica classica si rivolge a tutti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: non più solo ai nobili ma anche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alla borghesia e al popolo.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4C50FA-D69B-F443-B304-1B02F085E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8175"/>
            <a:ext cx="5549899" cy="369993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8F59D76-3F80-034B-84B1-DDB5BDCD5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AE2ADA82-330B-774D-980A-937C902236D9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La musica del periodo classico</a:t>
            </a:r>
          </a:p>
        </p:txBody>
      </p:sp>
    </p:spTree>
    <p:extLst>
      <p:ext uri="{BB962C8B-B14F-4D97-AF65-F5344CB8AC3E}">
        <p14:creationId xmlns:p14="http://schemas.microsoft.com/office/powerpoint/2010/main" val="1902616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72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pianoforte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, inventato nel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1711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 da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Bartolomeo Cristofori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, è la grande novità del periodo: permette di suonare sia piano sia forte,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cosa che il clavicembalo, suo antenato, non consentiva di fare.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i="0" u="none" strike="noStrike" baseline="0" dirty="0"/>
              <a:t>L’</a:t>
            </a:r>
            <a:r>
              <a:rPr lang="it-IT" sz="2000" b="1" i="0" u="none" strike="noStrike" baseline="0" dirty="0"/>
              <a:t>orchestra</a:t>
            </a:r>
            <a:r>
              <a:rPr lang="it-IT" sz="2000" i="0" u="none" strike="noStrike" baseline="0" dirty="0"/>
              <a:t>, che verrà definita classica, </a:t>
            </a:r>
            <a:r>
              <a:rPr lang="it-IT" sz="2000" b="1" dirty="0"/>
              <a:t>a</a:t>
            </a:r>
            <a:r>
              <a:rPr lang="it-IT" sz="2000" b="1" i="0" u="none" strike="noStrike" baseline="0" dirty="0"/>
              <a:t>ssume una forma definitiva </a:t>
            </a:r>
            <a:r>
              <a:rPr lang="it-IT" sz="2000" b="0" i="0" u="none" strike="noStrike" baseline="0" dirty="0"/>
              <a:t>e si diffonde progressivamente in tutta Europa.</a:t>
            </a:r>
            <a:endParaRPr lang="it-IT" sz="20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Nei salotti della nobiltà e della borghesia s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 sviluppa la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musica da camera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.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Le formazioni sono il duo (due strumenti), il trio (tre strumenti),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quartetto (quattro strumenti) e il quintetto (cinque strumenti).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La formazione più diffusa è il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quartetto d’archi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 con due violini,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una viola e un violoncello. </a:t>
            </a:r>
            <a:endParaRPr lang="it-IT" sz="2000" i="0" u="none" strike="noStrike" baseline="0" dirty="0">
              <a:highlight>
                <a:srgbClr val="FFFF00"/>
              </a:highligh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9AEB77B-E17E-F34E-8331-72AC79DB6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64" y="2630994"/>
            <a:ext cx="3604683" cy="41275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8DE5263-71C7-DA43-92C8-6A678341F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" y="6329455"/>
            <a:ext cx="393007" cy="4192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D51415F-4179-FA4D-A65B-57AF33419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-121495"/>
            <a:ext cx="12192000" cy="1605064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F800ECDA-7E22-E142-850E-54A860E4D360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Gli strumenti del periodo classico</a:t>
            </a:r>
          </a:p>
        </p:txBody>
      </p:sp>
    </p:spTree>
    <p:extLst>
      <p:ext uri="{BB962C8B-B14F-4D97-AF65-F5344CB8AC3E}">
        <p14:creationId xmlns:p14="http://schemas.microsoft.com/office/powerpoint/2010/main" val="319725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33035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a typeface="Calibri" panose="020F0502020204030204" pitchFamily="34" charset="0"/>
                <a:cs typeface="BiancoeneroRegular"/>
              </a:rPr>
              <a:t>L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sinfonia</a:t>
            </a:r>
            <a:r>
              <a:rPr lang="it-IT" sz="2000" b="1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 </a:t>
            </a:r>
            <a:r>
              <a:rPr lang="it-IT" sz="2000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è</a:t>
            </a:r>
            <a:r>
              <a:rPr lang="it-IT" sz="2000" b="1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quasi sempre in quattro movimenti</a:t>
            </a:r>
            <a:r>
              <a:rPr lang="it-IT" sz="2000" dirty="0">
                <a:solidFill>
                  <a:srgbClr val="000000"/>
                </a:solidFill>
                <a:ea typeface="Calibri" panose="020F0502020204030204" pitchFamily="34" charset="0"/>
                <a:cs typeface="BiancoeneroRegular"/>
              </a:rPr>
              <a:t>, di solito tre veloci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uno,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secondo, più lento;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movimento più importante è il primo e serve a catturare l’attenzione del pubblico.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a typeface="Calibri" panose="020F0502020204030204" pitchFamily="34" charset="0"/>
                <a:cs typeface="BiancoeneroRegular"/>
              </a:rPr>
              <a:t>I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concerto per solista e orchestra</a:t>
            </a:r>
            <a:r>
              <a:rPr lang="it-IT" sz="2000" b="1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 </a:t>
            </a:r>
            <a:r>
              <a:rPr lang="it-IT" sz="2000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è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un’eredità del periodo barocco di cui si inventano nuovi modi per fare suonare insieme i diversi strumenti.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1B0990-EFDD-984C-94AF-06E34B12D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376" y="3242591"/>
            <a:ext cx="4084220" cy="280162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AB6B4CD-A685-EF45-AD36-54F7FBD9F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" y="6329455"/>
            <a:ext cx="393007" cy="41920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3A23370-F74D-444E-8BBE-30AC3D08FF1F}"/>
              </a:ext>
            </a:extLst>
          </p:cNvPr>
          <p:cNvSpPr txBox="1"/>
          <p:nvPr/>
        </p:nvSpPr>
        <p:spPr>
          <a:xfrm>
            <a:off x="730624" y="3558660"/>
            <a:ext cx="6813176" cy="248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La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sonata</a:t>
            </a:r>
            <a:r>
              <a:rPr lang="it-IT" sz="2000" b="1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nasce come brano di musica da camera per uno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o due strumenti.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È quasi sempre in tre movimenti, il primo e il terzo veloci,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secondo lento.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quartetto d’archi</a:t>
            </a:r>
            <a:r>
              <a:rPr lang="it-IT" sz="2000" b="1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 </a:t>
            </a:r>
            <a:r>
              <a:rPr lang="it-IT" sz="2000" dirty="0">
                <a:solidFill>
                  <a:srgbClr val="000000"/>
                </a:solidFill>
                <a:ea typeface="Calibri" panose="020F0502020204030204" pitchFamily="34" charset="0"/>
                <a:cs typeface="BiancoeneroBold"/>
              </a:rPr>
              <a:t>è il brano per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la formazione più equilibrata, che prevede tutti strumenti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ad arco (il timbro è quindi simile) ma diversi l’uno dall’altro.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ECB1E67-7F97-8A48-A056-4BABCCC255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0B19C890-F41B-094C-8CAC-6C8A89BF9998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 forme del periodo classico</a:t>
            </a:r>
          </a:p>
        </p:txBody>
      </p:sp>
    </p:spTree>
    <p:extLst>
      <p:ext uri="{BB962C8B-B14F-4D97-AF65-F5344CB8AC3E}">
        <p14:creationId xmlns:p14="http://schemas.microsoft.com/office/powerpoint/2010/main" val="210619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it-IT" sz="2000" i="0" u="none" strike="noStrike" baseline="0" dirty="0"/>
              <a:t>La </a:t>
            </a:r>
            <a:r>
              <a:rPr lang="it-IT" sz="2000" b="1" i="0" u="none" strike="noStrike" baseline="0" dirty="0"/>
              <a:t>forma sonata </a:t>
            </a:r>
            <a:r>
              <a:rPr lang="it-IT" sz="2000" i="0" u="none" strike="noStrike" baseline="0" dirty="0"/>
              <a:t>è la struttura più importante del periodo classico. I </a:t>
            </a:r>
            <a: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  <a:t>compositori inventano due temi molto contrastanti tra loro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  <a:t>e li fanno ascoltare (</a:t>
            </a:r>
            <a:r>
              <a:rPr lang="it-IT" sz="2000" b="1" dirty="0">
                <a:effectLst/>
                <a:ea typeface="Calibri" panose="020F0502020204030204" pitchFamily="34" charset="0"/>
                <a:cs typeface="BiancoeneroRegular"/>
              </a:rPr>
              <a:t>esposizione</a:t>
            </a:r>
            <a: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  <a:t>); poi li trasformano (</a:t>
            </a:r>
            <a:r>
              <a:rPr lang="it-IT" sz="2000" b="1" dirty="0">
                <a:effectLst/>
                <a:ea typeface="Calibri" panose="020F0502020204030204" pitchFamily="34" charset="0"/>
                <a:cs typeface="BiancoeneroRegular"/>
              </a:rPr>
              <a:t>sviluppo</a:t>
            </a:r>
            <a: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  <a:t>) e infine li fanno ascoltare di nuovo (</a:t>
            </a:r>
            <a:r>
              <a:rPr lang="it-IT" sz="2000" b="1" dirty="0">
                <a:effectLst/>
                <a:ea typeface="Calibri" panose="020F0502020204030204" pitchFamily="34" charset="0"/>
                <a:cs typeface="BiancoeneroRegular"/>
              </a:rPr>
              <a:t>ripresa</a:t>
            </a:r>
            <a:r>
              <a:rPr lang="it-IT" sz="2000" dirty="0">
                <a:effectLst/>
                <a:ea typeface="Calibri" panose="020F0502020204030204" pitchFamily="34" charset="0"/>
                <a:cs typeface="BiancoeneroRegular"/>
              </a:rPr>
              <a:t>).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tema con variazioni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è una struttura divertente in cui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compositore prima sceglie un tema e poi lo trasforma,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facendo però in modo che l’ascoltatore riesca sempre a riconoscere il tema originale.</a:t>
            </a:r>
          </a:p>
          <a:p>
            <a:pPr algn="l"/>
            <a:r>
              <a:rPr lang="it-IT" sz="2000" i="0" u="none" strike="noStrike" baseline="0" dirty="0"/>
              <a:t>Il </a:t>
            </a:r>
            <a:r>
              <a:rPr lang="it-IT" sz="2000" b="1" i="0" u="none" strike="noStrike" baseline="0" dirty="0"/>
              <a:t>minuetto</a:t>
            </a:r>
            <a:r>
              <a:rPr lang="it-IT" sz="2000" i="0" u="none" strike="noStrike" baseline="0" dirty="0"/>
              <a:t> è una danza, di origine contadina, che aveva avuto grande successo in epoca barocca. Nel periodo classico i compositori usano la sua struttura, molto semplice, per il suo carattere vivace. Lo schema del minuetto prevede: una prima parte, una parte centrale (detta trio) e poi, per il finale, la ripetizione, tale e quale, della prima parte.                                                                    Beethoven preferì usare il termine </a:t>
            </a:r>
            <a:r>
              <a:rPr lang="it-IT" sz="2000" b="1" i="0" u="none" strike="noStrike" baseline="0" dirty="0"/>
              <a:t>scherzo</a:t>
            </a:r>
            <a:r>
              <a:rPr lang="it-IT" sz="2000" i="0" u="none" strike="noStrike" baseline="0" dirty="0"/>
              <a:t>,</a:t>
            </a:r>
            <a:r>
              <a:rPr lang="it-IT" sz="2000" i="0" u="none" strike="noStrike" dirty="0"/>
              <a:t> anziché minuetto;</a:t>
            </a:r>
            <a:r>
              <a:rPr lang="it-IT" sz="2000" i="0" u="none" strike="noStrike" baseline="0" dirty="0"/>
              <a:t> ma si tratta della stessa struttura. </a:t>
            </a:r>
            <a:endParaRPr lang="it-IT" sz="2000" dirty="0">
              <a:solidFill>
                <a:srgbClr val="000000"/>
              </a:solidFill>
              <a:latin typeface="BiancoeneroRegular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i="0" u="none" strike="noStrike" baseline="0" dirty="0">
              <a:highlight>
                <a:srgbClr val="FFFF00"/>
              </a:highlight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2EB82C1-BA5C-0747-A56F-0BCEBE526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8" y="6329455"/>
            <a:ext cx="393007" cy="41920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72C17A-3626-FD43-AC00-EAE1D840F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32E4F15E-7A9E-674B-A66B-F87F333F7B34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 strutture del periodo classico</a:t>
            </a:r>
          </a:p>
        </p:txBody>
      </p:sp>
    </p:spTree>
    <p:extLst>
      <p:ext uri="{BB962C8B-B14F-4D97-AF65-F5344CB8AC3E}">
        <p14:creationId xmlns:p14="http://schemas.microsoft.com/office/powerpoint/2010/main" val="58697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85BDD90-8EC6-3641-A552-71F4365E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0" y="2723744"/>
            <a:ext cx="5562430" cy="458442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9F6E3-257D-437C-ADEB-73D0277F5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In questo periodo si trasforma l’opera seria e nasce l’opera buffa.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L’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opera seria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fino ad allora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parlava di personaggi mitologici, aveva allestimenti scenici grandiosi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proponeva al pubblico sequenze di arie complesse, nelle quali i cantanti facevano vedere la propria bravura ma non rappresentavano personaggi credibili. Ora, grazie al compositore </a:t>
            </a:r>
            <a:r>
              <a:rPr lang="it-IT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Cristoph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Willibald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Gluck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, le melodie diventano meno complesse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i personaggi veritieri.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Nell’</a:t>
            </a:r>
            <a:r>
              <a:rPr lang="it-IT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Bold"/>
              </a:rPr>
              <a:t>opera buffa </a:t>
            </a: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il soggetto e l’ambientazione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provengono dalla vita quotidiana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i cantanti intonano melodie più semplici </a:t>
            </a:r>
            <a:b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</a:br>
            <a:r>
              <a:rPr lang="it-IT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BiancoeneroRegular"/>
              </a:rPr>
              <a:t>e orecchiabili.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A223BB6-E64D-5744-A92A-FA116BF46F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" b="25175"/>
          <a:stretch/>
        </p:blipFill>
        <p:spPr>
          <a:xfrm>
            <a:off x="0" y="0"/>
            <a:ext cx="12192000" cy="1605064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67F82505-B293-934E-BAD6-035710981C43}"/>
              </a:ext>
            </a:extLst>
          </p:cNvPr>
          <p:cNvSpPr txBox="1">
            <a:spLocks/>
          </p:cNvSpPr>
          <p:nvPr/>
        </p:nvSpPr>
        <p:spPr>
          <a:xfrm>
            <a:off x="838200" y="-512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L’opera</a:t>
            </a:r>
          </a:p>
        </p:txBody>
      </p:sp>
    </p:spTree>
    <p:extLst>
      <p:ext uri="{BB962C8B-B14F-4D97-AF65-F5344CB8AC3E}">
        <p14:creationId xmlns:p14="http://schemas.microsoft.com/office/powerpoint/2010/main" val="1590562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</TotalTime>
  <Words>1656</Words>
  <Application>Microsoft Macintosh PowerPoint</Application>
  <PresentationFormat>Widescreen</PresentationFormat>
  <Paragraphs>58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BiancoeneroRegular</vt:lpstr>
      <vt:lpstr>Calibri</vt:lpstr>
      <vt:lpstr>Calibri Light</vt:lpstr>
      <vt:lpstr>Tema di Office</vt:lpstr>
      <vt:lpstr>Il periodo classico (1750-1820 circa)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periodo classico (1750-1820 circa)</dc:title>
  <dc:creator>Elisa Favro</dc:creator>
  <cp:lastModifiedBy>Microsoft Office User</cp:lastModifiedBy>
  <cp:revision>63</cp:revision>
  <dcterms:created xsi:type="dcterms:W3CDTF">2022-03-14T15:25:56Z</dcterms:created>
  <dcterms:modified xsi:type="dcterms:W3CDTF">2022-09-19T09:44:06Z</dcterms:modified>
</cp:coreProperties>
</file>