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9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8526-A8CF-1B48-8A54-F4BCEF2CE900}" type="datetimeFigureOut">
              <a:rPr lang="it-IT" smtClean="0"/>
              <a:t>16/06/22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AD6F1-76F7-414A-B86D-64D21661B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24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626832F-2C99-2546-918C-643D8648E0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62"/>
            <a:ext cx="4791709" cy="5989637"/>
          </a:xfrm>
          <a:prstGeom prst="rect">
            <a:avLst/>
          </a:prstGeom>
        </p:spPr>
      </p:pic>
      <p:sp>
        <p:nvSpPr>
          <p:cNvPr id="8" name="Goccia 7">
            <a:extLst>
              <a:ext uri="{FF2B5EF4-FFF2-40B4-BE49-F238E27FC236}">
                <a16:creationId xmlns:a16="http://schemas.microsoft.com/office/drawing/2014/main" id="{02BC4E37-0B0F-6A40-AF90-2A20825BD91B}"/>
              </a:ext>
            </a:extLst>
          </p:cNvPr>
          <p:cNvSpPr/>
          <p:nvPr userDrawn="1"/>
        </p:nvSpPr>
        <p:spPr>
          <a:xfrm>
            <a:off x="4708186" y="-1"/>
            <a:ext cx="4435813" cy="4435813"/>
          </a:xfrm>
          <a:prstGeom prst="teardrop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Goccia 8">
            <a:extLst>
              <a:ext uri="{FF2B5EF4-FFF2-40B4-BE49-F238E27FC236}">
                <a16:creationId xmlns:a16="http://schemas.microsoft.com/office/drawing/2014/main" id="{4684862A-D093-C345-8E35-010EF7AC8162}"/>
              </a:ext>
            </a:extLst>
          </p:cNvPr>
          <p:cNvSpPr/>
          <p:nvPr userDrawn="1"/>
        </p:nvSpPr>
        <p:spPr>
          <a:xfrm>
            <a:off x="4601181" y="0"/>
            <a:ext cx="4542818" cy="4542818"/>
          </a:xfrm>
          <a:prstGeom prst="teardrop">
            <a:avLst/>
          </a:prstGeom>
          <a:noFill/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CD28582-0AC0-154C-8358-D8398040FE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61" y="6264610"/>
            <a:ext cx="506142" cy="5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1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1F5C-D8D0-D84C-9123-ED0F684457FB}" type="datetime1">
              <a:rPr lang="it-IT" smtClean="0"/>
              <a:t>16/06/22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385-BC4F-442F-8827-BE1077725E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48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5D1A-7F97-9B43-A16E-D9160D1EEFE9}" type="datetime1">
              <a:rPr lang="it-IT" smtClean="0"/>
              <a:t>16/06/22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385-BC4F-442F-8827-BE1077725E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7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5F33547-960E-A942-A971-73D065665079}"/>
              </a:ext>
            </a:extLst>
          </p:cNvPr>
          <p:cNvSpPr/>
          <p:nvPr userDrawn="1"/>
        </p:nvSpPr>
        <p:spPr>
          <a:xfrm>
            <a:off x="0" y="6311899"/>
            <a:ext cx="9143999" cy="54610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piè di pagina 13">
            <a:extLst>
              <a:ext uri="{FF2B5EF4-FFF2-40B4-BE49-F238E27FC236}">
                <a16:creationId xmlns:a16="http://schemas.microsoft.com/office/drawing/2014/main" id="{8C4F1022-0B13-A044-8A75-F3BA3DC73AA3}"/>
              </a:ext>
            </a:extLst>
          </p:cNvPr>
          <p:cNvSpPr txBox="1">
            <a:spLocks/>
          </p:cNvSpPr>
          <p:nvPr userDrawn="1"/>
        </p:nvSpPr>
        <p:spPr>
          <a:xfrm>
            <a:off x="25145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© 2022 S. Lattes &amp; C. Editori </a:t>
            </a:r>
            <a:r>
              <a:rPr lang="it-IT" dirty="0" err="1"/>
              <a:t>SpA</a:t>
            </a:r>
            <a:r>
              <a:rPr lang="it-IT" dirty="0"/>
              <a:t> Torino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0F339F6-E226-8A4F-989F-02B22F71A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71226"/>
            <a:ext cx="949419" cy="118677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5ED6791-9579-A34D-B828-00B72E8D2F30}"/>
              </a:ext>
            </a:extLst>
          </p:cNvPr>
          <p:cNvSpPr txBox="1"/>
          <p:nvPr userDrawn="1"/>
        </p:nvSpPr>
        <p:spPr>
          <a:xfrm>
            <a:off x="8060634" y="6406045"/>
            <a:ext cx="10833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588AA43-5D2F-4657-A824-0EE076A0235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12562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D788-9963-E544-835D-F37A717A997E}" type="datetime1">
              <a:rPr lang="it-IT" smtClean="0"/>
              <a:t>16/06/22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385-BC4F-442F-8827-BE1077725E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75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C17A-59FB-514A-A616-78D5BB822CBB}" type="datetime1">
              <a:rPr lang="it-IT" smtClean="0"/>
              <a:t>16/06/22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385-BC4F-442F-8827-BE1077725E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00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4779-1C88-AF47-95EB-53B83A630EF6}" type="datetime1">
              <a:rPr lang="it-IT" smtClean="0"/>
              <a:t>16/06/22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385-BC4F-442F-8827-BE1077725E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49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7AB1-E81B-0240-B3F9-1706DAA2A604}" type="datetime1">
              <a:rPr lang="it-IT" smtClean="0"/>
              <a:t>16/06/22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385-BC4F-442F-8827-BE1077725E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61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4D7E-505E-CE4F-8B4E-F73BB8855EB8}" type="datetime1">
              <a:rPr lang="it-IT" smtClean="0"/>
              <a:t>16/06/22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385-BC4F-442F-8827-BE1077725E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14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8890-3A39-A141-AF16-F3E63A698A72}" type="datetime1">
              <a:rPr lang="it-IT" smtClean="0"/>
              <a:t>16/06/22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385-BC4F-442F-8827-BE1077725E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48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7E93-CE32-D947-A650-4711FD7A8492}" type="datetime1">
              <a:rPr lang="it-IT" smtClean="0"/>
              <a:t>16/06/22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385-BC4F-442F-8827-BE1077725E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89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BE424-313A-9A4E-9CB3-90381B282BF9}" type="datetime1">
              <a:rPr lang="it-IT" smtClean="0"/>
              <a:t>16/06/22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30385-BC4F-442F-8827-BE1077725E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63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63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222A095E-549C-6340-AC11-8BE0F0C5F7AE}"/>
              </a:ext>
            </a:extLst>
          </p:cNvPr>
          <p:cNvSpPr txBox="1">
            <a:spLocks/>
          </p:cNvSpPr>
          <p:nvPr/>
        </p:nvSpPr>
        <p:spPr>
          <a:xfrm>
            <a:off x="4708187" y="868362"/>
            <a:ext cx="4435813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C00000"/>
                </a:solidFill>
                <a:latin typeface="+mn-lt"/>
              </a:rPr>
              <a:t>3</a:t>
            </a:r>
            <a:br>
              <a:rPr lang="it-IT" sz="4400" b="1" dirty="0">
                <a:latin typeface="+mn-lt"/>
              </a:rPr>
            </a:br>
            <a:r>
              <a:rPr lang="it-IT" sz="4400" dirty="0">
                <a:latin typeface="+mn-lt"/>
              </a:rPr>
              <a:t>Le</a:t>
            </a:r>
            <a:r>
              <a:rPr lang="it-IT" sz="4400" b="1" dirty="0">
                <a:latin typeface="+mn-lt"/>
              </a:rPr>
              <a:t> civiltà</a:t>
            </a:r>
          </a:p>
          <a:p>
            <a:r>
              <a:rPr lang="it-IT" sz="4400" b="1" dirty="0">
                <a:latin typeface="+mn-lt"/>
              </a:rPr>
              <a:t>del Mar Egeo</a:t>
            </a:r>
          </a:p>
        </p:txBody>
      </p:sp>
    </p:spTree>
    <p:extLst>
      <p:ext uri="{BB962C8B-B14F-4D97-AF65-F5344CB8AC3E}">
        <p14:creationId xmlns:p14="http://schemas.microsoft.com/office/powerpoint/2010/main" val="366107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200086-992C-453D-AF94-05FFC82FBE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atin typeface="+mn-lt"/>
              </a:rPr>
              <a:t>Il contesto storico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5DC1C6-8465-4353-92FF-B4FE453335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La </a:t>
            </a:r>
            <a:r>
              <a:rPr lang="it-IT" sz="2000" b="1" dirty="0"/>
              <a:t>civiltà cretese</a:t>
            </a:r>
            <a:r>
              <a:rPr lang="it-IT" sz="2000" dirty="0"/>
              <a:t> e quella </a:t>
            </a:r>
            <a:r>
              <a:rPr lang="it-IT" sz="2000" b="1" dirty="0"/>
              <a:t>micenea</a:t>
            </a:r>
            <a:r>
              <a:rPr lang="it-IT" sz="2000" dirty="0"/>
              <a:t> nascono durante la </a:t>
            </a:r>
            <a:r>
              <a:rPr lang="it-IT" sz="2000" b="1" dirty="0"/>
              <a:t>prima</a:t>
            </a:r>
            <a:r>
              <a:rPr lang="it-IT" sz="2000" dirty="0"/>
              <a:t> </a:t>
            </a:r>
            <a:r>
              <a:rPr lang="it-IT" sz="2000" b="1" dirty="0"/>
              <a:t>età</a:t>
            </a:r>
            <a:r>
              <a:rPr lang="it-IT" sz="2000" dirty="0"/>
              <a:t> </a:t>
            </a:r>
            <a:r>
              <a:rPr lang="it-IT" sz="2000" b="1" dirty="0"/>
              <a:t>del</a:t>
            </a:r>
            <a:r>
              <a:rPr lang="it-IT" sz="2000" dirty="0"/>
              <a:t> </a:t>
            </a:r>
            <a:r>
              <a:rPr lang="it-IT" sz="2000" b="1" dirty="0"/>
              <a:t>Bronzo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r>
              <a:rPr lang="it-IT" sz="2000" dirty="0"/>
              <a:t>Le due nuove civiltà, che si sviluppano nella parte centrale del Mediterraneo, sono legate soprattutto allo sviluppo della </a:t>
            </a:r>
            <a:r>
              <a:rPr lang="it-IT" sz="2000" b="1" dirty="0"/>
              <a:t>navigazione</a:t>
            </a:r>
            <a:r>
              <a:rPr lang="it-IT" sz="2000" dirty="0"/>
              <a:t> e del </a:t>
            </a:r>
            <a:r>
              <a:rPr lang="it-IT" sz="2000" b="1" dirty="0"/>
              <a:t>commercio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r>
              <a:rPr lang="it-IT" sz="2000" dirty="0"/>
              <a:t>L’isola di </a:t>
            </a:r>
            <a:r>
              <a:rPr lang="it-IT" sz="2000" b="1" dirty="0"/>
              <a:t>Creta</a:t>
            </a:r>
            <a:r>
              <a:rPr lang="it-IT" sz="2000" dirty="0"/>
              <a:t> è la culla della </a:t>
            </a:r>
            <a:r>
              <a:rPr lang="it-IT" sz="2000" b="1" dirty="0"/>
              <a:t>civiltà minoica</a:t>
            </a:r>
            <a:r>
              <a:rPr lang="it-IT" sz="2000" dirty="0"/>
              <a:t>, dal nome del suo fondatore </a:t>
            </a:r>
            <a:r>
              <a:rPr lang="it-IT" sz="2000" b="1" dirty="0"/>
              <a:t>Minosse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r>
              <a:rPr lang="it-IT" sz="2000" dirty="0"/>
              <a:t>La </a:t>
            </a:r>
            <a:r>
              <a:rPr lang="it-IT" sz="2000" b="1" dirty="0"/>
              <a:t>civiltà micenea </a:t>
            </a:r>
            <a:r>
              <a:rPr lang="it-IT" sz="2000" dirty="0"/>
              <a:t>si sviluppa nella penisola del </a:t>
            </a:r>
            <a:r>
              <a:rPr lang="it-IT" sz="2000" b="1" dirty="0"/>
              <a:t>Peloponneso</a:t>
            </a:r>
            <a:r>
              <a:rPr lang="it-IT" sz="2000" dirty="0"/>
              <a:t> dove si trova </a:t>
            </a:r>
            <a:r>
              <a:rPr lang="it-IT" sz="2000" b="1" dirty="0"/>
              <a:t>Micene</a:t>
            </a:r>
            <a:r>
              <a:rPr lang="it-IT" sz="2000" dirty="0"/>
              <a:t>, la città più importante. 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6886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200086-992C-453D-AF94-05FFC82FBE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atin typeface="+mn-lt"/>
              </a:rPr>
              <a:t>L’arte minoica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5DC1C6-8465-4353-92FF-B4FE453335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2649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Grazie alla tranquillità all’interno dell’isola di Creta e alla naturale difesa da attacchi esterni fornita dal mare, i palazzi cretesi </a:t>
            </a:r>
            <a:r>
              <a:rPr lang="it-IT" sz="2000" b="1" dirty="0"/>
              <a:t>non presentano traccia di mura difensive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r>
              <a:rPr lang="it-IT" sz="2000" dirty="0"/>
              <a:t>La decadenza e la scomparsa di questa civiltà furono causate probabilmente da alcuni </a:t>
            </a:r>
            <a:r>
              <a:rPr lang="it-IT" sz="2000" b="1" dirty="0"/>
              <a:t>violenti terremoti e fenomeni sismici</a:t>
            </a:r>
            <a:r>
              <a:rPr lang="it-IT" sz="2000" dirty="0"/>
              <a:t>, e dagli </a:t>
            </a:r>
            <a:r>
              <a:rPr lang="it-IT" sz="2000" b="1" dirty="0"/>
              <a:t>attacchi dei Micenei</a:t>
            </a:r>
            <a:r>
              <a:rPr lang="it-IT" sz="2000" dirty="0"/>
              <a:t>, una popolazione del Peloponneso.</a:t>
            </a:r>
          </a:p>
          <a:p>
            <a:pPr marL="0" indent="0">
              <a:buNone/>
            </a:pPr>
            <a:r>
              <a:rPr lang="it-IT" sz="2000" dirty="0"/>
              <a:t>La civiltà minoica viene riscoperta agli inizi del Novecento dall’archeologo </a:t>
            </a:r>
            <a:r>
              <a:rPr lang="it-IT" sz="2000" b="1" dirty="0"/>
              <a:t>Arthur Evans</a:t>
            </a:r>
            <a:r>
              <a:rPr lang="it-IT" sz="2000" dirty="0"/>
              <a:t>, che ritrova i resti del </a:t>
            </a:r>
            <a:r>
              <a:rPr lang="it-IT" sz="2000" b="1" dirty="0"/>
              <a:t>palazzo di </a:t>
            </a:r>
            <a:r>
              <a:rPr lang="it-IT" sz="2000" b="1" dirty="0" err="1"/>
              <a:t>Cnosso</a:t>
            </a:r>
            <a:r>
              <a:rPr lang="it-IT" sz="2000" dirty="0"/>
              <a:t>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3D519FC-E276-7646-B79F-8244DD69B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60" y="4416621"/>
            <a:ext cx="3953078" cy="22461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7DF7F3C-E3E8-4E4F-A392-C49CF839FA9F}"/>
              </a:ext>
            </a:extLst>
          </p:cNvPr>
          <p:cNvSpPr txBox="1"/>
          <p:nvPr/>
        </p:nvSpPr>
        <p:spPr>
          <a:xfrm>
            <a:off x="6457950" y="5898376"/>
            <a:ext cx="133468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8383"/>
          </a:effectLst>
        </p:spPr>
        <p:txBody>
          <a:bodyPr wrap="square">
            <a:spAutoFit/>
          </a:bodyPr>
          <a:lstStyle/>
          <a:p>
            <a:pPr algn="ctr"/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Palazzo di </a:t>
            </a:r>
            <a:r>
              <a:rPr lang="it-IT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Cnosso</a:t>
            </a:r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41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5DC1C6-8465-4353-92FF-B4FE453335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3936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solidFill>
                  <a:srgbClr val="FF0000"/>
                </a:solidFill>
              </a:rPr>
              <a:t>LA PITTURA PARIETALE</a:t>
            </a:r>
          </a:p>
          <a:p>
            <a:pPr marL="0" indent="0">
              <a:buNone/>
            </a:pPr>
            <a:r>
              <a:rPr lang="it-IT" sz="2000" dirty="0"/>
              <a:t>L’arte minoica non celebra il potere religioso e politico, come l’arte mesopotamica e quella egizia, ma mira ad </a:t>
            </a:r>
            <a:r>
              <a:rPr lang="it-IT" sz="2000" b="1" dirty="0"/>
              <a:t>abbellire i palazzi </a:t>
            </a:r>
            <a:r>
              <a:rPr lang="it-IT" sz="2000" dirty="0"/>
              <a:t>e a presentare i </a:t>
            </a:r>
            <a:r>
              <a:rPr lang="it-IT" sz="2000" b="1" dirty="0"/>
              <a:t>caratteri</a:t>
            </a:r>
            <a:r>
              <a:rPr lang="it-IT" sz="2000" dirty="0"/>
              <a:t> più piacevoli e gioiosi </a:t>
            </a:r>
            <a:r>
              <a:rPr lang="it-IT" sz="2000" b="1" dirty="0"/>
              <a:t>della natura </a:t>
            </a:r>
            <a:br>
              <a:rPr lang="it-IT" sz="2000" b="1" dirty="0"/>
            </a:br>
            <a:r>
              <a:rPr lang="it-IT" sz="2000" b="1" dirty="0"/>
              <a:t>e della vita quotidiana</a:t>
            </a:r>
            <a:r>
              <a:rPr lang="it-IT" sz="2000" dirty="0"/>
              <a:t>. </a:t>
            </a:r>
          </a:p>
          <a:p>
            <a:pPr marL="0" indent="0">
              <a:buNone/>
            </a:pPr>
            <a:r>
              <a:rPr lang="it-IT" sz="2000" dirty="0"/>
              <a:t>La pittura cretese è meno dettagliata di quella egizia: l’uso </a:t>
            </a:r>
            <a:br>
              <a:rPr lang="it-IT" sz="2000" dirty="0"/>
            </a:br>
            <a:r>
              <a:rPr lang="it-IT" sz="2000" dirty="0"/>
              <a:t>di </a:t>
            </a:r>
            <a:r>
              <a:rPr lang="it-IT" sz="2000" b="1" dirty="0"/>
              <a:t>colori che si impastano con la superficie della parete</a:t>
            </a:r>
            <a:r>
              <a:rPr lang="it-IT" sz="2000" dirty="0"/>
              <a:t> </a:t>
            </a:r>
            <a:br>
              <a:rPr lang="it-IT" sz="2000" dirty="0"/>
            </a:br>
            <a:r>
              <a:rPr lang="it-IT" sz="2000" dirty="0"/>
              <a:t>fa si che l’opera debba essere completata in fretta, </a:t>
            </a:r>
            <a:br>
              <a:rPr lang="it-IT" sz="2000" dirty="0"/>
            </a:br>
            <a:r>
              <a:rPr lang="it-IT" sz="2000" dirty="0"/>
              <a:t>senza possibilità di ripensamento.</a:t>
            </a:r>
          </a:p>
          <a:p>
            <a:pPr marL="0" indent="0">
              <a:buNone/>
            </a:pPr>
            <a:r>
              <a:rPr lang="it-IT" sz="2000" dirty="0"/>
              <a:t>I cretesi dipingono le </a:t>
            </a:r>
            <a:r>
              <a:rPr lang="it-IT" sz="2000" b="1" dirty="0"/>
              <a:t>figure</a:t>
            </a:r>
            <a:r>
              <a:rPr lang="it-IT" sz="2000" dirty="0"/>
              <a:t> con la visione </a:t>
            </a:r>
            <a:r>
              <a:rPr lang="it-IT" sz="2000" b="1" dirty="0"/>
              <a:t>di</a:t>
            </a:r>
            <a:r>
              <a:rPr lang="it-IT" sz="2000" dirty="0"/>
              <a:t> </a:t>
            </a:r>
            <a:r>
              <a:rPr lang="it-IT" sz="2000" b="1" dirty="0"/>
              <a:t>profilo</a:t>
            </a:r>
            <a:r>
              <a:rPr lang="it-IT" sz="2000" dirty="0"/>
              <a:t> come </a:t>
            </a:r>
            <a:br>
              <a:rPr lang="it-IT" sz="2000" dirty="0"/>
            </a:br>
            <a:r>
              <a:rPr lang="it-IT" sz="2000" dirty="0"/>
              <a:t>gli Egizi; il </a:t>
            </a:r>
            <a:r>
              <a:rPr lang="it-IT" sz="2000" b="1" dirty="0"/>
              <a:t>ruolo della</a:t>
            </a:r>
            <a:r>
              <a:rPr lang="it-IT" sz="2000" dirty="0"/>
              <a:t> </a:t>
            </a:r>
            <a:r>
              <a:rPr lang="it-IT" sz="2000" b="1" dirty="0"/>
              <a:t>donna</a:t>
            </a:r>
            <a:r>
              <a:rPr lang="it-IT" sz="2000" dirty="0"/>
              <a:t> nella vita sociale </a:t>
            </a:r>
            <a:br>
              <a:rPr lang="it-IT" sz="2000" dirty="0"/>
            </a:br>
            <a:r>
              <a:rPr lang="it-IT" sz="2000" dirty="0"/>
              <a:t>è testimoniato dalla sua presenza in diversi affreschi.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2924C5A2-70CF-3845-9440-5B9C4E063F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atin typeface="+mn-lt"/>
              </a:rPr>
              <a:t>L’arte minoica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1A82416B-A993-0845-B3B9-A1FA211E0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78" y="2835613"/>
            <a:ext cx="2354322" cy="3429000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1781940-9B63-2E41-82ED-229E06743A4D}"/>
              </a:ext>
            </a:extLst>
          </p:cNvPr>
          <p:cNvSpPr txBox="1"/>
          <p:nvPr/>
        </p:nvSpPr>
        <p:spPr>
          <a:xfrm>
            <a:off x="6857544" y="5898376"/>
            <a:ext cx="94941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8383"/>
          </a:effectLst>
        </p:spPr>
        <p:txBody>
          <a:bodyPr wrap="square">
            <a:spAutoFit/>
          </a:bodyPr>
          <a:lstStyle/>
          <a:p>
            <a:pPr algn="ctr"/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La Parigina.</a:t>
            </a:r>
          </a:p>
        </p:txBody>
      </p:sp>
    </p:spTree>
    <p:extLst>
      <p:ext uri="{BB962C8B-B14F-4D97-AF65-F5344CB8AC3E}">
        <p14:creationId xmlns:p14="http://schemas.microsoft.com/office/powerpoint/2010/main" val="229463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BA36108A-2FE4-9945-8040-1D58C7831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087" y="3612576"/>
            <a:ext cx="1241441" cy="263185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994967B-399D-A042-89FD-E7F60DBEE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08" y="358687"/>
            <a:ext cx="1959115" cy="322108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8200086-992C-453D-AF94-05FFC82FBE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atin typeface="+mn-lt"/>
              </a:rPr>
              <a:t>L’arte minoica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5DC1C6-8465-4353-92FF-B4FE453335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3221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solidFill>
                  <a:srgbClr val="FF0000"/>
                </a:solidFill>
              </a:rPr>
              <a:t>LA CERAMICA E LA SCULTURA</a:t>
            </a:r>
          </a:p>
          <a:p>
            <a:pPr marL="0" indent="0">
              <a:buNone/>
            </a:pPr>
            <a:r>
              <a:rPr lang="it-IT" sz="2000" dirty="0"/>
              <a:t>La </a:t>
            </a:r>
            <a:r>
              <a:rPr lang="it-IT" sz="2000" b="1" dirty="0"/>
              <a:t>ceramica</a:t>
            </a:r>
            <a:r>
              <a:rPr lang="it-IT" sz="2000" dirty="0"/>
              <a:t>, di cui si conservano molti esemplari, documenta </a:t>
            </a:r>
            <a:br>
              <a:rPr lang="it-IT" sz="2000" dirty="0"/>
            </a:br>
            <a:r>
              <a:rPr lang="it-IT" sz="2000" dirty="0"/>
              <a:t>l’abilità nel disegno e l’amore per la natura dei cretesi. </a:t>
            </a:r>
          </a:p>
          <a:p>
            <a:pPr marL="0" indent="0">
              <a:buNone/>
            </a:pPr>
            <a:r>
              <a:rPr lang="it-IT" sz="2000" dirty="0"/>
              <a:t>Gli oggetti in ceramica sono legati a </a:t>
            </a:r>
            <a:r>
              <a:rPr lang="it-IT" sz="2000" b="1" dirty="0"/>
              <a:t>rituali religiosi </a:t>
            </a:r>
            <a:r>
              <a:rPr lang="it-IT" sz="2000" dirty="0"/>
              <a:t>o destinati </a:t>
            </a:r>
            <a:br>
              <a:rPr lang="it-IT" sz="2000" dirty="0"/>
            </a:br>
            <a:r>
              <a:rPr lang="it-IT" sz="2000" dirty="0"/>
              <a:t>a un </a:t>
            </a:r>
            <a:r>
              <a:rPr lang="it-IT" sz="2000" b="1" dirty="0"/>
              <a:t>uso pratico</a:t>
            </a:r>
            <a:r>
              <a:rPr lang="it-IT" sz="2000" dirty="0"/>
              <a:t>, come il vasellame.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Gli oggetti utilizzati per la mensa o nei riti sacri presentano </a:t>
            </a:r>
            <a:br>
              <a:rPr lang="it-IT" sz="2000" dirty="0"/>
            </a:br>
            <a:r>
              <a:rPr lang="it-IT" sz="2000" dirty="0"/>
              <a:t>diversi stili, con decorazioni geometriche o naturalistiche, </a:t>
            </a:r>
            <a:br>
              <a:rPr lang="it-IT" sz="2000" dirty="0"/>
            </a:br>
            <a:r>
              <a:rPr lang="it-IT" sz="2000" dirty="0"/>
              <a:t>che compaiono in momenti storici successivi.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EA183B4-3C03-0A4D-893D-E76CF3498D5D}"/>
              </a:ext>
            </a:extLst>
          </p:cNvPr>
          <p:cNvSpPr txBox="1"/>
          <p:nvPr/>
        </p:nvSpPr>
        <p:spPr>
          <a:xfrm>
            <a:off x="6298660" y="3382671"/>
            <a:ext cx="153818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8383"/>
          </a:effectLst>
        </p:spPr>
        <p:txBody>
          <a:bodyPr wrap="square">
            <a:spAutoFit/>
          </a:bodyPr>
          <a:lstStyle/>
          <a:p>
            <a:pPr algn="ctr"/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Statuetta raffigurante la Dea dei Serpenti.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CD7B7DD-BC45-A849-89A7-2B021E90914C}"/>
              </a:ext>
            </a:extLst>
          </p:cNvPr>
          <p:cNvSpPr txBox="1"/>
          <p:nvPr/>
        </p:nvSpPr>
        <p:spPr>
          <a:xfrm>
            <a:off x="6298660" y="5776734"/>
            <a:ext cx="124144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8383"/>
          </a:effectLst>
        </p:spPr>
        <p:txBody>
          <a:bodyPr wrap="square">
            <a:spAutoFit/>
          </a:bodyPr>
          <a:lstStyle/>
          <a:p>
            <a:pPr algn="ctr"/>
            <a:r>
              <a:rPr lang="it-IT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Rython</a:t>
            </a:r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 a forma di testa di toro.</a:t>
            </a:r>
          </a:p>
        </p:txBody>
      </p:sp>
    </p:spTree>
    <p:extLst>
      <p:ext uri="{BB962C8B-B14F-4D97-AF65-F5344CB8AC3E}">
        <p14:creationId xmlns:p14="http://schemas.microsoft.com/office/powerpoint/2010/main" val="35951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200086-992C-453D-AF94-05FFC82FBE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atin typeface="+mn-lt"/>
              </a:rPr>
              <a:t>L’arte micenea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5DC1C6-8465-4353-92FF-B4FE453335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Le continue aggressioni degli Achei, un popolo proveniente dal Peloponneso, e i numerosi cataclismi naturali provocano il declino di Creta.</a:t>
            </a:r>
          </a:p>
          <a:p>
            <a:pPr marL="0" indent="0">
              <a:buNone/>
            </a:pPr>
            <a:r>
              <a:rPr lang="it-IT" sz="2000" dirty="0"/>
              <a:t>Gli </a:t>
            </a:r>
            <a:r>
              <a:rPr lang="it-IT" sz="2000" b="1" dirty="0"/>
              <a:t>Achei</a:t>
            </a:r>
            <a:r>
              <a:rPr lang="it-IT" sz="2000" dirty="0"/>
              <a:t> sono un </a:t>
            </a:r>
            <a:r>
              <a:rPr lang="it-IT" sz="2000" b="1" dirty="0"/>
              <a:t>popolo</a:t>
            </a:r>
            <a:r>
              <a:rPr lang="it-IT" sz="2000" dirty="0"/>
              <a:t> </a:t>
            </a:r>
            <a:r>
              <a:rPr lang="it-IT" sz="2000" b="1" dirty="0"/>
              <a:t>guerriero</a:t>
            </a:r>
            <a:r>
              <a:rPr lang="it-IT" sz="2000" dirty="0"/>
              <a:t> che abita in </a:t>
            </a:r>
            <a:r>
              <a:rPr lang="it-IT" sz="2000" b="1" dirty="0"/>
              <a:t>città-Stato</a:t>
            </a:r>
            <a:r>
              <a:rPr lang="it-IT" sz="2000" dirty="0"/>
              <a:t> indipendenti circondate da imponenti </a:t>
            </a:r>
            <a:r>
              <a:rPr lang="it-IT" sz="2000" b="1" dirty="0"/>
              <a:t>mura</a:t>
            </a:r>
            <a:r>
              <a:rPr lang="it-IT" sz="2000" dirty="0"/>
              <a:t>. La città più importante, di cui si conservano ancora dei resti archeologici, è </a:t>
            </a:r>
            <a:r>
              <a:rPr lang="it-IT" sz="2000" b="1" dirty="0"/>
              <a:t>Micene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r>
              <a:rPr lang="it-IT" sz="2000" b="0" i="0" u="none" strike="noStrike" baseline="0" dirty="0"/>
              <a:t>Con la conquista di Creta, gli Achei ne apprezzano l’arte e lo stile di vita, tanto da riportare nei loro palazzi decorazioni e oggetti ispirati all’arte minoica.</a:t>
            </a:r>
            <a:endParaRPr lang="it-IT" sz="2000" dirty="0"/>
          </a:p>
          <a:p>
            <a:pPr marL="0" indent="0">
              <a:buNone/>
            </a:pPr>
            <a:r>
              <a:rPr lang="it-IT" sz="2000" dirty="0"/>
              <a:t>La civiltà micenea, </a:t>
            </a:r>
            <a:r>
              <a:rPr lang="it-IT" sz="2000" b="0" i="0" u="none" strike="noStrike" baseline="0" dirty="0"/>
              <a:t>descritta con precisione da </a:t>
            </a:r>
            <a:r>
              <a:rPr lang="it-IT" sz="2000" b="1" i="0" u="none" strike="noStrike" baseline="0" dirty="0"/>
              <a:t>Omero </a:t>
            </a:r>
            <a:r>
              <a:rPr lang="it-IT" sz="2000" b="0" i="0" u="none" strike="noStrike" baseline="0" dirty="0"/>
              <a:t>nell’</a:t>
            </a:r>
            <a:r>
              <a:rPr lang="it-IT" sz="2000" b="0" i="1" u="none" strike="noStrike" baseline="0" dirty="0"/>
              <a:t>Iliade </a:t>
            </a:r>
            <a:r>
              <a:rPr lang="it-IT" sz="2000" b="0" i="0" u="none" strike="noStrike" baseline="0" dirty="0"/>
              <a:t>e nell’</a:t>
            </a:r>
            <a:r>
              <a:rPr lang="it-IT" sz="2000" b="0" i="1" u="none" strike="noStrike" baseline="0" dirty="0"/>
              <a:t>Odissea, </a:t>
            </a:r>
            <a:r>
              <a:rPr lang="it-IT" sz="2000" b="0" u="none" strike="noStrike" baseline="0" dirty="0"/>
              <a:t>tramonta</a:t>
            </a:r>
            <a:r>
              <a:rPr lang="it-IT" sz="2000" b="0" i="1" u="none" strike="noStrike" baseline="0" dirty="0"/>
              <a:t> </a:t>
            </a:r>
            <a:r>
              <a:rPr lang="it-IT" sz="2000" b="0" u="none" strike="noStrike" baseline="0" dirty="0"/>
              <a:t>attorno al 1100 a.C. per opera dei Dori.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352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5DC1C6-8465-4353-92FF-B4FE453335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4322729" cy="2512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solidFill>
                  <a:srgbClr val="FF0000"/>
                </a:solidFill>
              </a:rPr>
              <a:t>CITTÀ FORTIFICATE </a:t>
            </a:r>
          </a:p>
          <a:p>
            <a:pPr marL="0" indent="0">
              <a:buNone/>
            </a:pPr>
            <a:r>
              <a:rPr lang="it-IT" sz="2000" dirty="0"/>
              <a:t>Le </a:t>
            </a:r>
            <a:r>
              <a:rPr lang="it-IT" sz="2000" b="1" dirty="0"/>
              <a:t>città fortificate </a:t>
            </a:r>
            <a:r>
              <a:rPr lang="it-IT" sz="2000" dirty="0"/>
              <a:t>micenee hanno una parte alta (</a:t>
            </a:r>
            <a:r>
              <a:rPr lang="it-IT" sz="2000" b="1" dirty="0"/>
              <a:t>acropoli</a:t>
            </a:r>
            <a:r>
              <a:rPr lang="it-IT" sz="2000" dirty="0"/>
              <a:t>), con l’abitazione del re e i luoghi sacri, circondata da </a:t>
            </a:r>
            <a:r>
              <a:rPr lang="it-IT" sz="2000" b="1" dirty="0"/>
              <a:t>mura</a:t>
            </a:r>
            <a:r>
              <a:rPr lang="it-IT" sz="2000" dirty="0"/>
              <a:t> </a:t>
            </a:r>
            <a:r>
              <a:rPr lang="it-IT" sz="2000" b="1" dirty="0"/>
              <a:t>possenti</a:t>
            </a:r>
            <a:r>
              <a:rPr lang="it-IT" sz="2000" dirty="0"/>
              <a:t>, formate da massi molto grandi. Alla città si accede tramite </a:t>
            </a:r>
            <a:r>
              <a:rPr lang="it-IT" sz="2000" b="1" dirty="0"/>
              <a:t>porte maestose</a:t>
            </a:r>
            <a:r>
              <a:rPr lang="it-IT" sz="2000" dirty="0"/>
              <a:t>, come la </a:t>
            </a:r>
            <a:r>
              <a:rPr lang="it-IT" sz="2000" b="1" dirty="0"/>
              <a:t>Porta dei Leoni </a:t>
            </a:r>
            <a:r>
              <a:rPr lang="it-IT" sz="2000" dirty="0"/>
              <a:t>di Micene.</a:t>
            </a:r>
            <a:endParaRPr lang="it-IT" sz="2000" dirty="0">
              <a:highlight>
                <a:srgbClr val="FFFF00"/>
              </a:highlight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55BF278D-0947-9847-9238-4E1CF44FB3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atin typeface="+mn-lt"/>
              </a:rPr>
              <a:t>L’arte micenea	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2A3FF02-B328-4545-B87A-F0D825B17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21" y="1825625"/>
            <a:ext cx="3735420" cy="27352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4F63E1-EC9A-1D45-9402-F9443ABDB8C1}"/>
              </a:ext>
            </a:extLst>
          </p:cNvPr>
          <p:cNvSpPr txBox="1"/>
          <p:nvPr/>
        </p:nvSpPr>
        <p:spPr>
          <a:xfrm>
            <a:off x="628649" y="4705440"/>
            <a:ext cx="82137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Un sistema di passaggi e scale conduce alla dimora del re, il cui centro è il </a:t>
            </a:r>
            <a:r>
              <a:rPr lang="it-IT" sz="2000" b="1" i="1" dirty="0"/>
              <a:t>megaron</a:t>
            </a:r>
            <a:r>
              <a:rPr lang="it-IT" sz="2000" dirty="0"/>
              <a:t>, una sala con il </a:t>
            </a:r>
            <a:r>
              <a:rPr lang="it-IT" sz="2000" b="1" dirty="0"/>
              <a:t>trono</a:t>
            </a:r>
            <a:r>
              <a:rPr lang="it-IT" sz="2000" dirty="0"/>
              <a:t> e un </a:t>
            </a:r>
            <a:r>
              <a:rPr lang="it-IT" sz="2000" b="1" dirty="0"/>
              <a:t>focolare</a:t>
            </a:r>
            <a:r>
              <a:rPr lang="it-IT" sz="2000" dirty="0"/>
              <a:t> circondato da quattro colonne: struttura che sarà alla base del tempio greco.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3529E37-B596-2E43-A84B-7F9A7FFA7BE4}"/>
              </a:ext>
            </a:extLst>
          </p:cNvPr>
          <p:cNvSpPr txBox="1"/>
          <p:nvPr/>
        </p:nvSpPr>
        <p:spPr>
          <a:xfrm>
            <a:off x="4382311" y="4283876"/>
            <a:ext cx="1138135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8383"/>
          </a:effectLst>
        </p:spPr>
        <p:txBody>
          <a:bodyPr wrap="square">
            <a:spAutoFit/>
          </a:bodyPr>
          <a:lstStyle/>
          <a:p>
            <a:pPr algn="ctr"/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Porta dei Leoni.</a:t>
            </a:r>
          </a:p>
        </p:txBody>
      </p:sp>
    </p:spTree>
    <p:extLst>
      <p:ext uri="{BB962C8B-B14F-4D97-AF65-F5344CB8AC3E}">
        <p14:creationId xmlns:p14="http://schemas.microsoft.com/office/powerpoint/2010/main" val="64535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5DC1C6-8465-4353-92FF-B4FE453335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5448469" cy="3189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TOMBE IMPONENTI</a:t>
            </a:r>
          </a:p>
          <a:p>
            <a:pPr marL="0" indent="0"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Le tombe a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thòlos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sono strutture poste sotto un tumulo di terra a cui si accede attraverso il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dròmos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un corridoio interrato. </a:t>
            </a:r>
          </a:p>
          <a:p>
            <a:pPr marL="0" indent="0"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L’interno è formato da uno spazio circolare per i riti funebri ed è ricoperto da una volta formata da strati di massi che si restringono fino a formare una copertura a forma di cupola ogivale.</a:t>
            </a:r>
          </a:p>
          <a:p>
            <a:pPr marL="0" indent="0"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Queste tombe contenevano un ricchissimo tesoro funerario, come il Tesoro di Atreo.</a:t>
            </a:r>
            <a:endParaRPr lang="it-IT" sz="18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9588167A-1921-3240-8F77-887519300A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atin typeface="+mn-lt"/>
              </a:rPr>
              <a:t>L’arte micenea	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AC14C1F-5C26-4C4C-B50D-8435A0636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98" y="1583822"/>
            <a:ext cx="2705090" cy="31113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E008878-F136-BE47-8688-A2B6B32BF84E}"/>
              </a:ext>
            </a:extLst>
          </p:cNvPr>
          <p:cNvSpPr txBox="1"/>
          <p:nvPr/>
        </p:nvSpPr>
        <p:spPr>
          <a:xfrm>
            <a:off x="628648" y="5015546"/>
            <a:ext cx="82840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Grazie ai manufatti ritrovati nelle tombe, sappiamo che gli Achei erano esperti nella lavorazione dei metalli: il bronzo per le armi e l’oro per gioielli, coppe e vasellame.</a:t>
            </a:r>
          </a:p>
          <a:p>
            <a:pPr marL="0" indent="0">
              <a:buNone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759FE18-5091-EF45-8A20-48D5E8CEDA19}"/>
              </a:ext>
            </a:extLst>
          </p:cNvPr>
          <p:cNvSpPr txBox="1"/>
          <p:nvPr/>
        </p:nvSpPr>
        <p:spPr>
          <a:xfrm>
            <a:off x="5865335" y="4464377"/>
            <a:ext cx="169480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8383"/>
          </a:effectLst>
        </p:spPr>
        <p:txBody>
          <a:bodyPr wrap="square">
            <a:spAutoFit/>
          </a:bodyPr>
          <a:lstStyle/>
          <a:p>
            <a:pPr algn="ctr"/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Interno sezione verticale del “Tesoro di </a:t>
            </a:r>
            <a:r>
              <a:rPr lang="it-IT" sz="1200" i="1">
                <a:latin typeface="Calibri" panose="020F0502020204030204" pitchFamily="34" charset="0"/>
                <a:cs typeface="Calibri" panose="020F0502020204030204" pitchFamily="34" charset="0"/>
              </a:rPr>
              <a:t>Atreo”.</a:t>
            </a:r>
            <a:endParaRPr lang="it-IT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58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717</Words>
  <Application>Microsoft Macintosh PowerPoint</Application>
  <PresentationFormat>Presentazione su schermo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Il contesto storico</vt:lpstr>
      <vt:lpstr>L’arte minoica</vt:lpstr>
      <vt:lpstr>L’arte minoica</vt:lpstr>
      <vt:lpstr>L’arte minoica</vt:lpstr>
      <vt:lpstr>L’arte micenea </vt:lpstr>
      <vt:lpstr>L’arte micenea </vt:lpstr>
      <vt:lpstr>L’arte micenea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civiltà del Mar Egeo</dc:title>
  <dc:creator>Elisa Favro</dc:creator>
  <cp:lastModifiedBy>Microsoft Office User</cp:lastModifiedBy>
  <cp:revision>34</cp:revision>
  <dcterms:created xsi:type="dcterms:W3CDTF">2021-09-24T09:19:09Z</dcterms:created>
  <dcterms:modified xsi:type="dcterms:W3CDTF">2022-06-16T07:33:33Z</dcterms:modified>
</cp:coreProperties>
</file>